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71" r:id="rId1"/>
  </p:sldMasterIdLst>
  <p:notesMasterIdLst>
    <p:notesMasterId r:id="rId61"/>
  </p:notesMasterIdLst>
  <p:handoutMasterIdLst>
    <p:handoutMasterId r:id="rId62"/>
  </p:handoutMasterIdLst>
  <p:sldIdLst>
    <p:sldId id="295" r:id="rId2"/>
    <p:sldId id="496" r:id="rId3"/>
    <p:sldId id="497" r:id="rId4"/>
    <p:sldId id="578" r:id="rId5"/>
    <p:sldId id="498" r:id="rId6"/>
    <p:sldId id="524" r:id="rId7"/>
    <p:sldId id="525" r:id="rId8"/>
    <p:sldId id="526" r:id="rId9"/>
    <p:sldId id="499" r:id="rId10"/>
    <p:sldId id="527" r:id="rId11"/>
    <p:sldId id="532" r:id="rId12"/>
    <p:sldId id="528" r:id="rId13"/>
    <p:sldId id="529" r:id="rId14"/>
    <p:sldId id="530" r:id="rId15"/>
    <p:sldId id="533" r:id="rId16"/>
    <p:sldId id="531" r:id="rId17"/>
    <p:sldId id="534" r:id="rId18"/>
    <p:sldId id="535" r:id="rId19"/>
    <p:sldId id="505" r:id="rId20"/>
    <p:sldId id="506" r:id="rId21"/>
    <p:sldId id="507" r:id="rId22"/>
    <p:sldId id="503" r:id="rId23"/>
    <p:sldId id="568" r:id="rId24"/>
    <p:sldId id="593" r:id="rId25"/>
    <p:sldId id="536" r:id="rId26"/>
    <p:sldId id="564" r:id="rId27"/>
    <p:sldId id="538" r:id="rId28"/>
    <p:sldId id="539" r:id="rId29"/>
    <p:sldId id="540" r:id="rId30"/>
    <p:sldId id="515" r:id="rId31"/>
    <p:sldId id="606" r:id="rId32"/>
    <p:sldId id="542" r:id="rId33"/>
    <p:sldId id="541" r:id="rId34"/>
    <p:sldId id="543" r:id="rId35"/>
    <p:sldId id="544" r:id="rId36"/>
    <p:sldId id="562" r:id="rId37"/>
    <p:sldId id="545" r:id="rId38"/>
    <p:sldId id="609" r:id="rId39"/>
    <p:sldId id="548" r:id="rId40"/>
    <p:sldId id="561" r:id="rId41"/>
    <p:sldId id="546" r:id="rId42"/>
    <p:sldId id="547" r:id="rId43"/>
    <p:sldId id="567" r:id="rId44"/>
    <p:sldId id="559" r:id="rId45"/>
    <p:sldId id="552" r:id="rId46"/>
    <p:sldId id="553" r:id="rId47"/>
    <p:sldId id="610" r:id="rId48"/>
    <p:sldId id="537" r:id="rId49"/>
    <p:sldId id="551" r:id="rId50"/>
    <p:sldId id="508" r:id="rId51"/>
    <p:sldId id="512" r:id="rId52"/>
    <p:sldId id="563" r:id="rId53"/>
    <p:sldId id="565" r:id="rId54"/>
    <p:sldId id="510" r:id="rId55"/>
    <p:sldId id="558" r:id="rId56"/>
    <p:sldId id="511" r:id="rId57"/>
    <p:sldId id="570" r:id="rId58"/>
    <p:sldId id="571" r:id="rId59"/>
    <p:sldId id="513" r:id="rId60"/>
  </p:sldIdLst>
  <p:sldSz cx="10058400" cy="7772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48" userDrawn="1">
          <p15:clr>
            <a:srgbClr val="A4A3A4"/>
          </p15:clr>
        </p15:guide>
        <p15:guide id="2" pos="31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75" autoAdjust="0"/>
    <p:restoredTop sz="86016" autoAdjust="0"/>
  </p:normalViewPr>
  <p:slideViewPr>
    <p:cSldViewPr>
      <p:cViewPr varScale="1">
        <p:scale>
          <a:sx n="66" d="100"/>
          <a:sy n="66" d="100"/>
        </p:scale>
        <p:origin x="758" y="38"/>
      </p:cViewPr>
      <p:guideLst>
        <p:guide orient="horz" pos="2448"/>
        <p:guide pos="3168"/>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66" d="100"/>
          <a:sy n="66" d="100"/>
        </p:scale>
        <p:origin x="3252" y="5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EE6F43-BB8E-42E4-9252-0FD1B5E5610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39F3E1C-7D72-4473-AE55-C0255DC3D44D}">
      <dgm:prSet/>
      <dgm:spPr/>
      <dgm:t>
        <a:bodyPr/>
        <a:lstStyle/>
        <a:p>
          <a:pPr>
            <a:lnSpc>
              <a:spcPct val="100000"/>
            </a:lnSpc>
          </a:pPr>
          <a:r>
            <a:rPr lang="en-US"/>
            <a:t>DL provides a flexible, learnable framework for representing visual, text, linguistic information</a:t>
          </a:r>
        </a:p>
      </dgm:t>
    </dgm:pt>
    <dgm:pt modelId="{060A0FCF-A4E8-4ECC-86E8-8B60441D65AA}" type="parTrans" cxnId="{892C2FD8-8966-4FC7-AE1A-9475096479C1}">
      <dgm:prSet/>
      <dgm:spPr/>
      <dgm:t>
        <a:bodyPr/>
        <a:lstStyle/>
        <a:p>
          <a:endParaRPr lang="en-US"/>
        </a:p>
      </dgm:t>
    </dgm:pt>
    <dgm:pt modelId="{A85DD7EA-2F30-4D85-8191-B7873C86471C}" type="sibTrans" cxnId="{892C2FD8-8966-4FC7-AE1A-9475096479C1}">
      <dgm:prSet/>
      <dgm:spPr/>
      <dgm:t>
        <a:bodyPr/>
        <a:lstStyle/>
        <a:p>
          <a:endParaRPr lang="en-US"/>
        </a:p>
      </dgm:t>
    </dgm:pt>
    <dgm:pt modelId="{45EDBF93-5B4B-46DC-AC37-52C9CB728C7D}">
      <dgm:prSet/>
      <dgm:spPr/>
      <dgm:t>
        <a:bodyPr/>
        <a:lstStyle/>
        <a:p>
          <a:pPr>
            <a:lnSpc>
              <a:spcPct val="100000"/>
            </a:lnSpc>
          </a:pPr>
          <a:r>
            <a:rPr lang="en-US"/>
            <a:t>Can learn in supervised and unsupervised manner</a:t>
          </a:r>
        </a:p>
      </dgm:t>
    </dgm:pt>
    <dgm:pt modelId="{1B363D34-A58E-4B7C-9D5F-6046A6F68084}" type="parTrans" cxnId="{0621DF57-A38B-4945-A8B5-75999E4F6307}">
      <dgm:prSet/>
      <dgm:spPr/>
      <dgm:t>
        <a:bodyPr/>
        <a:lstStyle/>
        <a:p>
          <a:endParaRPr lang="en-US"/>
        </a:p>
      </dgm:t>
    </dgm:pt>
    <dgm:pt modelId="{191B9618-C6EB-453E-8AE0-246806E6F5B2}" type="sibTrans" cxnId="{0621DF57-A38B-4945-A8B5-75999E4F6307}">
      <dgm:prSet/>
      <dgm:spPr/>
      <dgm:t>
        <a:bodyPr/>
        <a:lstStyle/>
        <a:p>
          <a:endParaRPr lang="en-US"/>
        </a:p>
      </dgm:t>
    </dgm:pt>
    <dgm:pt modelId="{4632BFD6-87ED-4D79-A275-D95DA502D82D}">
      <dgm:prSet/>
      <dgm:spPr/>
      <dgm:t>
        <a:bodyPr/>
        <a:lstStyle/>
        <a:p>
          <a:pPr>
            <a:lnSpc>
              <a:spcPct val="100000"/>
            </a:lnSpc>
          </a:pPr>
          <a:r>
            <a:rPr lang="en-US"/>
            <a:t>DL represents an effective end-to-end learning system</a:t>
          </a:r>
        </a:p>
      </dgm:t>
    </dgm:pt>
    <dgm:pt modelId="{C56CFB25-240F-4A2A-A845-AA3F6177D3D2}" type="parTrans" cxnId="{F9E94DFC-9F6A-4749-A3F7-50D0B6290989}">
      <dgm:prSet/>
      <dgm:spPr/>
      <dgm:t>
        <a:bodyPr/>
        <a:lstStyle/>
        <a:p>
          <a:endParaRPr lang="en-US"/>
        </a:p>
      </dgm:t>
    </dgm:pt>
    <dgm:pt modelId="{8EA91196-3228-4172-85DA-DE6F4194B095}" type="sibTrans" cxnId="{F9E94DFC-9F6A-4749-A3F7-50D0B6290989}">
      <dgm:prSet/>
      <dgm:spPr/>
      <dgm:t>
        <a:bodyPr/>
        <a:lstStyle/>
        <a:p>
          <a:endParaRPr lang="en-US"/>
        </a:p>
      </dgm:t>
    </dgm:pt>
    <dgm:pt modelId="{2941B8B7-8016-4176-8201-A46942BCB60A}">
      <dgm:prSet/>
      <dgm:spPr/>
      <dgm:t>
        <a:bodyPr/>
        <a:lstStyle/>
        <a:p>
          <a:pPr>
            <a:lnSpc>
              <a:spcPct val="100000"/>
            </a:lnSpc>
          </a:pPr>
          <a:r>
            <a:rPr lang="en-US"/>
            <a:t>Requires large amounts of training data</a:t>
          </a:r>
        </a:p>
      </dgm:t>
    </dgm:pt>
    <dgm:pt modelId="{EAFE040F-9E70-454A-B87F-CCAFF9B17AC8}" type="parTrans" cxnId="{B7D625BC-7C96-4071-9ED9-BE9F8E75FF04}">
      <dgm:prSet/>
      <dgm:spPr/>
      <dgm:t>
        <a:bodyPr/>
        <a:lstStyle/>
        <a:p>
          <a:endParaRPr lang="en-US"/>
        </a:p>
      </dgm:t>
    </dgm:pt>
    <dgm:pt modelId="{47F8F5DB-9925-451D-92AE-362374AA05A0}" type="sibTrans" cxnId="{B7D625BC-7C96-4071-9ED9-BE9F8E75FF04}">
      <dgm:prSet/>
      <dgm:spPr/>
      <dgm:t>
        <a:bodyPr/>
        <a:lstStyle/>
        <a:p>
          <a:endParaRPr lang="en-US"/>
        </a:p>
      </dgm:t>
    </dgm:pt>
    <dgm:pt modelId="{B05969D5-7ADD-4D05-A0F1-79A8954D8B17}">
      <dgm:prSet/>
      <dgm:spPr/>
      <dgm:t>
        <a:bodyPr/>
        <a:lstStyle/>
        <a:p>
          <a:pPr>
            <a:lnSpc>
              <a:spcPct val="100000"/>
            </a:lnSpc>
          </a:pPr>
          <a:r>
            <a:rPr lang="en-US"/>
            <a:t>Since about 2010, DL has outperformed other ML techniques</a:t>
          </a:r>
        </a:p>
      </dgm:t>
    </dgm:pt>
    <dgm:pt modelId="{64BF3D3E-6168-4ADF-9C72-E2989BA20862}" type="parTrans" cxnId="{EB356A7C-209D-4FD9-B4B8-0D8CC63F3BDB}">
      <dgm:prSet/>
      <dgm:spPr/>
      <dgm:t>
        <a:bodyPr/>
        <a:lstStyle/>
        <a:p>
          <a:endParaRPr lang="en-US"/>
        </a:p>
      </dgm:t>
    </dgm:pt>
    <dgm:pt modelId="{8676F739-B7A2-41E9-80A1-8B937EBAAE5D}" type="sibTrans" cxnId="{EB356A7C-209D-4FD9-B4B8-0D8CC63F3BDB}">
      <dgm:prSet/>
      <dgm:spPr/>
      <dgm:t>
        <a:bodyPr/>
        <a:lstStyle/>
        <a:p>
          <a:endParaRPr lang="en-US"/>
        </a:p>
      </dgm:t>
    </dgm:pt>
    <dgm:pt modelId="{5EC03E87-DD8D-448A-A7FB-3BBAC4D8A166}">
      <dgm:prSet/>
      <dgm:spPr/>
      <dgm:t>
        <a:bodyPr/>
        <a:lstStyle/>
        <a:p>
          <a:pPr>
            <a:lnSpc>
              <a:spcPct val="100000"/>
            </a:lnSpc>
          </a:pPr>
          <a:r>
            <a:rPr lang="en-US"/>
            <a:t>First in vision and speech, then NLP, and other applications</a:t>
          </a:r>
        </a:p>
      </dgm:t>
    </dgm:pt>
    <dgm:pt modelId="{46A2BE4A-A086-46C8-AAD9-08F086376383}" type="parTrans" cxnId="{398C98BD-6B57-4405-AD7A-3F896E1709CA}">
      <dgm:prSet/>
      <dgm:spPr/>
      <dgm:t>
        <a:bodyPr/>
        <a:lstStyle/>
        <a:p>
          <a:endParaRPr lang="en-US"/>
        </a:p>
      </dgm:t>
    </dgm:pt>
    <dgm:pt modelId="{B6CD78B4-CCFB-4084-A202-74FB87A8EF74}" type="sibTrans" cxnId="{398C98BD-6B57-4405-AD7A-3F896E1709CA}">
      <dgm:prSet/>
      <dgm:spPr/>
      <dgm:t>
        <a:bodyPr/>
        <a:lstStyle/>
        <a:p>
          <a:endParaRPr lang="en-US"/>
        </a:p>
      </dgm:t>
    </dgm:pt>
    <dgm:pt modelId="{5D746154-E8E1-4760-893D-1A657B6C1407}" type="pres">
      <dgm:prSet presAssocID="{34EE6F43-BB8E-42E4-9252-0FD1B5E56102}" presName="root" presStyleCnt="0">
        <dgm:presLayoutVars>
          <dgm:dir/>
          <dgm:resizeHandles val="exact"/>
        </dgm:presLayoutVars>
      </dgm:prSet>
      <dgm:spPr/>
    </dgm:pt>
    <dgm:pt modelId="{965B7875-8B86-4A8D-AC15-86F837102FD1}" type="pres">
      <dgm:prSet presAssocID="{839F3E1C-7D72-4473-AE55-C0255DC3D44D}" presName="compNode" presStyleCnt="0"/>
      <dgm:spPr/>
    </dgm:pt>
    <dgm:pt modelId="{CAA04BD5-9975-4CB8-9D10-3979FE945FB3}" type="pres">
      <dgm:prSet presAssocID="{839F3E1C-7D72-4473-AE55-C0255DC3D44D}" presName="bgRect" presStyleLbl="bgShp" presStyleIdx="0" presStyleCnt="4"/>
      <dgm:spPr/>
    </dgm:pt>
    <dgm:pt modelId="{057C4F19-4F7F-4E35-9EBD-93103F0DE200}" type="pres">
      <dgm:prSet presAssocID="{839F3E1C-7D72-4473-AE55-C0255DC3D44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grammer"/>
        </a:ext>
      </dgm:extLst>
    </dgm:pt>
    <dgm:pt modelId="{9CA9AB2C-A02B-4F79-8AC0-31FA7349C933}" type="pres">
      <dgm:prSet presAssocID="{839F3E1C-7D72-4473-AE55-C0255DC3D44D}" presName="spaceRect" presStyleCnt="0"/>
      <dgm:spPr/>
    </dgm:pt>
    <dgm:pt modelId="{CC58935C-3BBB-44DE-9F1D-2CBE365B4C44}" type="pres">
      <dgm:prSet presAssocID="{839F3E1C-7D72-4473-AE55-C0255DC3D44D}" presName="parTx" presStyleLbl="revTx" presStyleIdx="0" presStyleCnt="6">
        <dgm:presLayoutVars>
          <dgm:chMax val="0"/>
          <dgm:chPref val="0"/>
        </dgm:presLayoutVars>
      </dgm:prSet>
      <dgm:spPr/>
    </dgm:pt>
    <dgm:pt modelId="{66AAA229-E21C-4ACC-9DD8-55FAAD8FDAF2}" type="pres">
      <dgm:prSet presAssocID="{839F3E1C-7D72-4473-AE55-C0255DC3D44D}" presName="desTx" presStyleLbl="revTx" presStyleIdx="1" presStyleCnt="6">
        <dgm:presLayoutVars/>
      </dgm:prSet>
      <dgm:spPr/>
    </dgm:pt>
    <dgm:pt modelId="{1752F423-1974-49E5-9317-849198B6A910}" type="pres">
      <dgm:prSet presAssocID="{A85DD7EA-2F30-4D85-8191-B7873C86471C}" presName="sibTrans" presStyleCnt="0"/>
      <dgm:spPr/>
    </dgm:pt>
    <dgm:pt modelId="{6D83A5ED-04D8-4ADA-A700-64A4845129CB}" type="pres">
      <dgm:prSet presAssocID="{4632BFD6-87ED-4D79-A275-D95DA502D82D}" presName="compNode" presStyleCnt="0"/>
      <dgm:spPr/>
    </dgm:pt>
    <dgm:pt modelId="{53CE5C93-1588-4665-8511-B60F3D6C91B1}" type="pres">
      <dgm:prSet presAssocID="{4632BFD6-87ED-4D79-A275-D95DA502D82D}" presName="bgRect" presStyleLbl="bgShp" presStyleIdx="1" presStyleCnt="4"/>
      <dgm:spPr/>
    </dgm:pt>
    <dgm:pt modelId="{C67155BF-A87C-4EEF-BC90-7B095BBD3F62}" type="pres">
      <dgm:prSet presAssocID="{4632BFD6-87ED-4D79-A275-D95DA502D82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AA988D76-9F81-4A74-833F-72534CC21402}" type="pres">
      <dgm:prSet presAssocID="{4632BFD6-87ED-4D79-A275-D95DA502D82D}" presName="spaceRect" presStyleCnt="0"/>
      <dgm:spPr/>
    </dgm:pt>
    <dgm:pt modelId="{DCF3FA79-15E7-48CE-B81E-940E33AD9D81}" type="pres">
      <dgm:prSet presAssocID="{4632BFD6-87ED-4D79-A275-D95DA502D82D}" presName="parTx" presStyleLbl="revTx" presStyleIdx="2" presStyleCnt="6">
        <dgm:presLayoutVars>
          <dgm:chMax val="0"/>
          <dgm:chPref val="0"/>
        </dgm:presLayoutVars>
      </dgm:prSet>
      <dgm:spPr/>
    </dgm:pt>
    <dgm:pt modelId="{F4FC985C-354D-48FC-8B4D-502C52F19371}" type="pres">
      <dgm:prSet presAssocID="{8EA91196-3228-4172-85DA-DE6F4194B095}" presName="sibTrans" presStyleCnt="0"/>
      <dgm:spPr/>
    </dgm:pt>
    <dgm:pt modelId="{E2E980C3-B552-445C-849C-63FB2D3DCEF2}" type="pres">
      <dgm:prSet presAssocID="{2941B8B7-8016-4176-8201-A46942BCB60A}" presName="compNode" presStyleCnt="0"/>
      <dgm:spPr/>
    </dgm:pt>
    <dgm:pt modelId="{A7552B3A-0CB1-4DC6-87E4-6E92A6B1EA7D}" type="pres">
      <dgm:prSet presAssocID="{2941B8B7-8016-4176-8201-A46942BCB60A}" presName="bgRect" presStyleLbl="bgShp" presStyleIdx="2" presStyleCnt="4"/>
      <dgm:spPr/>
    </dgm:pt>
    <dgm:pt modelId="{488C6408-1065-4C5A-808C-04FF6E5336D6}" type="pres">
      <dgm:prSet presAssocID="{2941B8B7-8016-4176-8201-A46942BCB60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DBE98D4B-788A-4164-BA3D-56314495CA18}" type="pres">
      <dgm:prSet presAssocID="{2941B8B7-8016-4176-8201-A46942BCB60A}" presName="spaceRect" presStyleCnt="0"/>
      <dgm:spPr/>
    </dgm:pt>
    <dgm:pt modelId="{F23466F0-5409-4498-9EF8-7A831C482671}" type="pres">
      <dgm:prSet presAssocID="{2941B8B7-8016-4176-8201-A46942BCB60A}" presName="parTx" presStyleLbl="revTx" presStyleIdx="3" presStyleCnt="6">
        <dgm:presLayoutVars>
          <dgm:chMax val="0"/>
          <dgm:chPref val="0"/>
        </dgm:presLayoutVars>
      </dgm:prSet>
      <dgm:spPr/>
    </dgm:pt>
    <dgm:pt modelId="{29B53AF6-3C57-418D-83A9-4E5A6E9EEB4C}" type="pres">
      <dgm:prSet presAssocID="{47F8F5DB-9925-451D-92AE-362374AA05A0}" presName="sibTrans" presStyleCnt="0"/>
      <dgm:spPr/>
    </dgm:pt>
    <dgm:pt modelId="{8B3C13BE-E7FD-483B-A217-9FFDAA66D980}" type="pres">
      <dgm:prSet presAssocID="{B05969D5-7ADD-4D05-A0F1-79A8954D8B17}" presName="compNode" presStyleCnt="0"/>
      <dgm:spPr/>
    </dgm:pt>
    <dgm:pt modelId="{6CA319F5-9EE8-4CC3-B60C-F9F6B55E3A40}" type="pres">
      <dgm:prSet presAssocID="{B05969D5-7ADD-4D05-A0F1-79A8954D8B17}" presName="bgRect" presStyleLbl="bgShp" presStyleIdx="3" presStyleCnt="4"/>
      <dgm:spPr/>
    </dgm:pt>
    <dgm:pt modelId="{666D26F4-DACE-46B4-89E4-263280F9EC13}" type="pres">
      <dgm:prSet presAssocID="{B05969D5-7ADD-4D05-A0F1-79A8954D8B1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ead with Gears"/>
        </a:ext>
      </dgm:extLst>
    </dgm:pt>
    <dgm:pt modelId="{27DA2EE6-BC00-4FD7-A6E2-639080D87E74}" type="pres">
      <dgm:prSet presAssocID="{B05969D5-7ADD-4D05-A0F1-79A8954D8B17}" presName="spaceRect" presStyleCnt="0"/>
      <dgm:spPr/>
    </dgm:pt>
    <dgm:pt modelId="{528E6C48-4849-404A-9A18-47E8D77173BC}" type="pres">
      <dgm:prSet presAssocID="{B05969D5-7ADD-4D05-A0F1-79A8954D8B17}" presName="parTx" presStyleLbl="revTx" presStyleIdx="4" presStyleCnt="6">
        <dgm:presLayoutVars>
          <dgm:chMax val="0"/>
          <dgm:chPref val="0"/>
        </dgm:presLayoutVars>
      </dgm:prSet>
      <dgm:spPr/>
    </dgm:pt>
    <dgm:pt modelId="{014ED444-2F1C-41C8-B826-A1E828235211}" type="pres">
      <dgm:prSet presAssocID="{B05969D5-7ADD-4D05-A0F1-79A8954D8B17}" presName="desTx" presStyleLbl="revTx" presStyleIdx="5" presStyleCnt="6">
        <dgm:presLayoutVars/>
      </dgm:prSet>
      <dgm:spPr/>
    </dgm:pt>
  </dgm:ptLst>
  <dgm:cxnLst>
    <dgm:cxn modelId="{C2AD9071-787F-4A17-9BFB-43CB1174ECFF}" type="presOf" srcId="{B05969D5-7ADD-4D05-A0F1-79A8954D8B17}" destId="{528E6C48-4849-404A-9A18-47E8D77173BC}" srcOrd="0" destOrd="0" presId="urn:microsoft.com/office/officeart/2018/2/layout/IconVerticalSolidList"/>
    <dgm:cxn modelId="{0621DF57-A38B-4945-A8B5-75999E4F6307}" srcId="{839F3E1C-7D72-4473-AE55-C0255DC3D44D}" destId="{45EDBF93-5B4B-46DC-AC37-52C9CB728C7D}" srcOrd="0" destOrd="0" parTransId="{1B363D34-A58E-4B7C-9D5F-6046A6F68084}" sibTransId="{191B9618-C6EB-453E-8AE0-246806E6F5B2}"/>
    <dgm:cxn modelId="{EB356A7C-209D-4FD9-B4B8-0D8CC63F3BDB}" srcId="{34EE6F43-BB8E-42E4-9252-0FD1B5E56102}" destId="{B05969D5-7ADD-4D05-A0F1-79A8954D8B17}" srcOrd="3" destOrd="0" parTransId="{64BF3D3E-6168-4ADF-9C72-E2989BA20862}" sibTransId="{8676F739-B7A2-41E9-80A1-8B937EBAAE5D}"/>
    <dgm:cxn modelId="{5E2CBB94-C6F8-406D-BA72-2E9EC132CEFA}" type="presOf" srcId="{4632BFD6-87ED-4D79-A275-D95DA502D82D}" destId="{DCF3FA79-15E7-48CE-B81E-940E33AD9D81}" srcOrd="0" destOrd="0" presId="urn:microsoft.com/office/officeart/2018/2/layout/IconVerticalSolidList"/>
    <dgm:cxn modelId="{06ED149B-8558-40F3-BC6D-D6CD7C376C86}" type="presOf" srcId="{839F3E1C-7D72-4473-AE55-C0255DC3D44D}" destId="{CC58935C-3BBB-44DE-9F1D-2CBE365B4C44}" srcOrd="0" destOrd="0" presId="urn:microsoft.com/office/officeart/2018/2/layout/IconVerticalSolidList"/>
    <dgm:cxn modelId="{003669A3-E1C1-41D3-B19F-54C80F1E64B0}" type="presOf" srcId="{34EE6F43-BB8E-42E4-9252-0FD1B5E56102}" destId="{5D746154-E8E1-4760-893D-1A657B6C1407}" srcOrd="0" destOrd="0" presId="urn:microsoft.com/office/officeart/2018/2/layout/IconVerticalSolidList"/>
    <dgm:cxn modelId="{4B2D8DA4-FC3C-42D3-9B48-10C96F0AE612}" type="presOf" srcId="{2941B8B7-8016-4176-8201-A46942BCB60A}" destId="{F23466F0-5409-4498-9EF8-7A831C482671}" srcOrd="0" destOrd="0" presId="urn:microsoft.com/office/officeart/2018/2/layout/IconVerticalSolidList"/>
    <dgm:cxn modelId="{CE1302B2-E6C8-4978-BD74-F80CED8AC357}" type="presOf" srcId="{45EDBF93-5B4B-46DC-AC37-52C9CB728C7D}" destId="{66AAA229-E21C-4ACC-9DD8-55FAAD8FDAF2}" srcOrd="0" destOrd="0" presId="urn:microsoft.com/office/officeart/2018/2/layout/IconVerticalSolidList"/>
    <dgm:cxn modelId="{B7D625BC-7C96-4071-9ED9-BE9F8E75FF04}" srcId="{34EE6F43-BB8E-42E4-9252-0FD1B5E56102}" destId="{2941B8B7-8016-4176-8201-A46942BCB60A}" srcOrd="2" destOrd="0" parTransId="{EAFE040F-9E70-454A-B87F-CCAFF9B17AC8}" sibTransId="{47F8F5DB-9925-451D-92AE-362374AA05A0}"/>
    <dgm:cxn modelId="{398C98BD-6B57-4405-AD7A-3F896E1709CA}" srcId="{B05969D5-7ADD-4D05-A0F1-79A8954D8B17}" destId="{5EC03E87-DD8D-448A-A7FB-3BBAC4D8A166}" srcOrd="0" destOrd="0" parTransId="{46A2BE4A-A086-46C8-AAD9-08F086376383}" sibTransId="{B6CD78B4-CCFB-4084-A202-74FB87A8EF74}"/>
    <dgm:cxn modelId="{607AB9C2-8E7C-4C79-A128-6D44D256A938}" type="presOf" srcId="{5EC03E87-DD8D-448A-A7FB-3BBAC4D8A166}" destId="{014ED444-2F1C-41C8-B826-A1E828235211}" srcOrd="0" destOrd="0" presId="urn:microsoft.com/office/officeart/2018/2/layout/IconVerticalSolidList"/>
    <dgm:cxn modelId="{892C2FD8-8966-4FC7-AE1A-9475096479C1}" srcId="{34EE6F43-BB8E-42E4-9252-0FD1B5E56102}" destId="{839F3E1C-7D72-4473-AE55-C0255DC3D44D}" srcOrd="0" destOrd="0" parTransId="{060A0FCF-A4E8-4ECC-86E8-8B60441D65AA}" sibTransId="{A85DD7EA-2F30-4D85-8191-B7873C86471C}"/>
    <dgm:cxn modelId="{F9E94DFC-9F6A-4749-A3F7-50D0B6290989}" srcId="{34EE6F43-BB8E-42E4-9252-0FD1B5E56102}" destId="{4632BFD6-87ED-4D79-A275-D95DA502D82D}" srcOrd="1" destOrd="0" parTransId="{C56CFB25-240F-4A2A-A845-AA3F6177D3D2}" sibTransId="{8EA91196-3228-4172-85DA-DE6F4194B095}"/>
    <dgm:cxn modelId="{4C276EB8-08AA-40B4-BC8C-4C673008AE88}" type="presParOf" srcId="{5D746154-E8E1-4760-893D-1A657B6C1407}" destId="{965B7875-8B86-4A8D-AC15-86F837102FD1}" srcOrd="0" destOrd="0" presId="urn:microsoft.com/office/officeart/2018/2/layout/IconVerticalSolidList"/>
    <dgm:cxn modelId="{EAAFA428-9BF8-47A7-A25B-196F9FE506C4}" type="presParOf" srcId="{965B7875-8B86-4A8D-AC15-86F837102FD1}" destId="{CAA04BD5-9975-4CB8-9D10-3979FE945FB3}" srcOrd="0" destOrd="0" presId="urn:microsoft.com/office/officeart/2018/2/layout/IconVerticalSolidList"/>
    <dgm:cxn modelId="{E69E9A54-C894-4937-AB59-4F74EA0C26BC}" type="presParOf" srcId="{965B7875-8B86-4A8D-AC15-86F837102FD1}" destId="{057C4F19-4F7F-4E35-9EBD-93103F0DE200}" srcOrd="1" destOrd="0" presId="urn:microsoft.com/office/officeart/2018/2/layout/IconVerticalSolidList"/>
    <dgm:cxn modelId="{943612CA-A5A4-4766-A04C-E6BD6F53F4BC}" type="presParOf" srcId="{965B7875-8B86-4A8D-AC15-86F837102FD1}" destId="{9CA9AB2C-A02B-4F79-8AC0-31FA7349C933}" srcOrd="2" destOrd="0" presId="urn:microsoft.com/office/officeart/2018/2/layout/IconVerticalSolidList"/>
    <dgm:cxn modelId="{DF1CD366-4C90-4FAB-BA06-78BEDBA9E6F7}" type="presParOf" srcId="{965B7875-8B86-4A8D-AC15-86F837102FD1}" destId="{CC58935C-3BBB-44DE-9F1D-2CBE365B4C44}" srcOrd="3" destOrd="0" presId="urn:microsoft.com/office/officeart/2018/2/layout/IconVerticalSolidList"/>
    <dgm:cxn modelId="{3E4E52C9-AA89-436E-BC72-16168FD3E987}" type="presParOf" srcId="{965B7875-8B86-4A8D-AC15-86F837102FD1}" destId="{66AAA229-E21C-4ACC-9DD8-55FAAD8FDAF2}" srcOrd="4" destOrd="0" presId="urn:microsoft.com/office/officeart/2018/2/layout/IconVerticalSolidList"/>
    <dgm:cxn modelId="{64E09710-8DFC-4011-9588-EE417F8D466F}" type="presParOf" srcId="{5D746154-E8E1-4760-893D-1A657B6C1407}" destId="{1752F423-1974-49E5-9317-849198B6A910}" srcOrd="1" destOrd="0" presId="urn:microsoft.com/office/officeart/2018/2/layout/IconVerticalSolidList"/>
    <dgm:cxn modelId="{136B934A-5041-440B-9A84-CB50D6143E8F}" type="presParOf" srcId="{5D746154-E8E1-4760-893D-1A657B6C1407}" destId="{6D83A5ED-04D8-4ADA-A700-64A4845129CB}" srcOrd="2" destOrd="0" presId="urn:microsoft.com/office/officeart/2018/2/layout/IconVerticalSolidList"/>
    <dgm:cxn modelId="{25E121B5-460B-4047-905A-A54DDB18970C}" type="presParOf" srcId="{6D83A5ED-04D8-4ADA-A700-64A4845129CB}" destId="{53CE5C93-1588-4665-8511-B60F3D6C91B1}" srcOrd="0" destOrd="0" presId="urn:microsoft.com/office/officeart/2018/2/layout/IconVerticalSolidList"/>
    <dgm:cxn modelId="{6663A9C3-44EF-4975-BCE3-C85696887FB3}" type="presParOf" srcId="{6D83A5ED-04D8-4ADA-A700-64A4845129CB}" destId="{C67155BF-A87C-4EEF-BC90-7B095BBD3F62}" srcOrd="1" destOrd="0" presId="urn:microsoft.com/office/officeart/2018/2/layout/IconVerticalSolidList"/>
    <dgm:cxn modelId="{1837ECFF-7874-4018-B8F2-9BECD6535A95}" type="presParOf" srcId="{6D83A5ED-04D8-4ADA-A700-64A4845129CB}" destId="{AA988D76-9F81-4A74-833F-72534CC21402}" srcOrd="2" destOrd="0" presId="urn:microsoft.com/office/officeart/2018/2/layout/IconVerticalSolidList"/>
    <dgm:cxn modelId="{F1861215-10E4-4D29-A1F8-AA5E766711F6}" type="presParOf" srcId="{6D83A5ED-04D8-4ADA-A700-64A4845129CB}" destId="{DCF3FA79-15E7-48CE-B81E-940E33AD9D81}" srcOrd="3" destOrd="0" presId="urn:microsoft.com/office/officeart/2018/2/layout/IconVerticalSolidList"/>
    <dgm:cxn modelId="{91907751-9881-4030-AC56-4885812AFC40}" type="presParOf" srcId="{5D746154-E8E1-4760-893D-1A657B6C1407}" destId="{F4FC985C-354D-48FC-8B4D-502C52F19371}" srcOrd="3" destOrd="0" presId="urn:microsoft.com/office/officeart/2018/2/layout/IconVerticalSolidList"/>
    <dgm:cxn modelId="{C85A81BB-ECDE-46C6-87A2-C558F3C77A8C}" type="presParOf" srcId="{5D746154-E8E1-4760-893D-1A657B6C1407}" destId="{E2E980C3-B552-445C-849C-63FB2D3DCEF2}" srcOrd="4" destOrd="0" presId="urn:microsoft.com/office/officeart/2018/2/layout/IconVerticalSolidList"/>
    <dgm:cxn modelId="{F85750AE-6031-4E0D-8578-FF22882DD71B}" type="presParOf" srcId="{E2E980C3-B552-445C-849C-63FB2D3DCEF2}" destId="{A7552B3A-0CB1-4DC6-87E4-6E92A6B1EA7D}" srcOrd="0" destOrd="0" presId="urn:microsoft.com/office/officeart/2018/2/layout/IconVerticalSolidList"/>
    <dgm:cxn modelId="{9ADEA5A8-5631-49F0-A2BE-D9819FA4D3C2}" type="presParOf" srcId="{E2E980C3-B552-445C-849C-63FB2D3DCEF2}" destId="{488C6408-1065-4C5A-808C-04FF6E5336D6}" srcOrd="1" destOrd="0" presId="urn:microsoft.com/office/officeart/2018/2/layout/IconVerticalSolidList"/>
    <dgm:cxn modelId="{74D6B2E1-3BAA-4DA5-A230-81F2A6A6BEC9}" type="presParOf" srcId="{E2E980C3-B552-445C-849C-63FB2D3DCEF2}" destId="{DBE98D4B-788A-4164-BA3D-56314495CA18}" srcOrd="2" destOrd="0" presId="urn:microsoft.com/office/officeart/2018/2/layout/IconVerticalSolidList"/>
    <dgm:cxn modelId="{153D9334-3C0D-44E1-B113-B8DF371DFED0}" type="presParOf" srcId="{E2E980C3-B552-445C-849C-63FB2D3DCEF2}" destId="{F23466F0-5409-4498-9EF8-7A831C482671}" srcOrd="3" destOrd="0" presId="urn:microsoft.com/office/officeart/2018/2/layout/IconVerticalSolidList"/>
    <dgm:cxn modelId="{3CD44FCB-646A-4164-B1F7-2728BF686110}" type="presParOf" srcId="{5D746154-E8E1-4760-893D-1A657B6C1407}" destId="{29B53AF6-3C57-418D-83A9-4E5A6E9EEB4C}" srcOrd="5" destOrd="0" presId="urn:microsoft.com/office/officeart/2018/2/layout/IconVerticalSolidList"/>
    <dgm:cxn modelId="{F0935847-4181-4520-8938-38A24A31EEA9}" type="presParOf" srcId="{5D746154-E8E1-4760-893D-1A657B6C1407}" destId="{8B3C13BE-E7FD-483B-A217-9FFDAA66D980}" srcOrd="6" destOrd="0" presId="urn:microsoft.com/office/officeart/2018/2/layout/IconVerticalSolidList"/>
    <dgm:cxn modelId="{832AA4B9-684C-4C53-9BA7-52A6B12B38C3}" type="presParOf" srcId="{8B3C13BE-E7FD-483B-A217-9FFDAA66D980}" destId="{6CA319F5-9EE8-4CC3-B60C-F9F6B55E3A40}" srcOrd="0" destOrd="0" presId="urn:microsoft.com/office/officeart/2018/2/layout/IconVerticalSolidList"/>
    <dgm:cxn modelId="{256E70BC-6D01-4E02-BEE8-856A6B502E33}" type="presParOf" srcId="{8B3C13BE-E7FD-483B-A217-9FFDAA66D980}" destId="{666D26F4-DACE-46B4-89E4-263280F9EC13}" srcOrd="1" destOrd="0" presId="urn:microsoft.com/office/officeart/2018/2/layout/IconVerticalSolidList"/>
    <dgm:cxn modelId="{C0611670-F695-42D9-8422-86BA10AA86A6}" type="presParOf" srcId="{8B3C13BE-E7FD-483B-A217-9FFDAA66D980}" destId="{27DA2EE6-BC00-4FD7-A6E2-639080D87E74}" srcOrd="2" destOrd="0" presId="urn:microsoft.com/office/officeart/2018/2/layout/IconVerticalSolidList"/>
    <dgm:cxn modelId="{60046E7E-9644-4BF8-AEF3-50471025A69A}" type="presParOf" srcId="{8B3C13BE-E7FD-483B-A217-9FFDAA66D980}" destId="{528E6C48-4849-404A-9A18-47E8D77173BC}" srcOrd="3" destOrd="0" presId="urn:microsoft.com/office/officeart/2018/2/layout/IconVerticalSolidList"/>
    <dgm:cxn modelId="{FA221A7A-B9E9-45CC-BBEF-E09B3147DA1F}" type="presParOf" srcId="{8B3C13BE-E7FD-483B-A217-9FFDAA66D980}" destId="{014ED444-2F1C-41C8-B826-A1E828235211}"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A04BD5-9975-4CB8-9D10-3979FE945FB3}">
      <dsp:nvSpPr>
        <dsp:cNvPr id="0" name=""/>
        <dsp:cNvSpPr/>
      </dsp:nvSpPr>
      <dsp:spPr>
        <a:xfrm>
          <a:off x="0" y="2227"/>
          <a:ext cx="9584265" cy="11290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7C4F19-4F7F-4E35-9EBD-93103F0DE200}">
      <dsp:nvSpPr>
        <dsp:cNvPr id="0" name=""/>
        <dsp:cNvSpPr/>
      </dsp:nvSpPr>
      <dsp:spPr>
        <a:xfrm>
          <a:off x="341551" y="256274"/>
          <a:ext cx="621003" cy="6210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58935C-3BBB-44DE-9F1D-2CBE365B4C44}">
      <dsp:nvSpPr>
        <dsp:cNvPr id="0" name=""/>
        <dsp:cNvSpPr/>
      </dsp:nvSpPr>
      <dsp:spPr>
        <a:xfrm>
          <a:off x="1304107" y="2227"/>
          <a:ext cx="4312919" cy="11290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496" tIns="119496" rIns="119496" bIns="119496" numCol="1" spcCol="1270" anchor="ctr" anchorCtr="0">
          <a:noAutofit/>
        </a:bodyPr>
        <a:lstStyle/>
        <a:p>
          <a:pPr marL="0" lvl="0" indent="0" algn="l" defTabSz="844550">
            <a:lnSpc>
              <a:spcPct val="100000"/>
            </a:lnSpc>
            <a:spcBef>
              <a:spcPct val="0"/>
            </a:spcBef>
            <a:spcAft>
              <a:spcPct val="35000"/>
            </a:spcAft>
            <a:buNone/>
          </a:pPr>
          <a:r>
            <a:rPr lang="en-US" sz="1900" kern="1200"/>
            <a:t>DL provides a flexible, learnable framework for representing visual, text, linguistic information</a:t>
          </a:r>
        </a:p>
      </dsp:txBody>
      <dsp:txXfrm>
        <a:off x="1304107" y="2227"/>
        <a:ext cx="4312919" cy="1129097"/>
      </dsp:txXfrm>
    </dsp:sp>
    <dsp:sp modelId="{66AAA229-E21C-4ACC-9DD8-55FAAD8FDAF2}">
      <dsp:nvSpPr>
        <dsp:cNvPr id="0" name=""/>
        <dsp:cNvSpPr/>
      </dsp:nvSpPr>
      <dsp:spPr>
        <a:xfrm>
          <a:off x="5617026" y="2227"/>
          <a:ext cx="3967238" cy="11290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496" tIns="119496" rIns="119496" bIns="119496" numCol="1" spcCol="1270" anchor="ctr" anchorCtr="0">
          <a:noAutofit/>
        </a:bodyPr>
        <a:lstStyle/>
        <a:p>
          <a:pPr marL="0" lvl="0" indent="0" algn="l" defTabSz="622300">
            <a:lnSpc>
              <a:spcPct val="100000"/>
            </a:lnSpc>
            <a:spcBef>
              <a:spcPct val="0"/>
            </a:spcBef>
            <a:spcAft>
              <a:spcPct val="35000"/>
            </a:spcAft>
            <a:buNone/>
          </a:pPr>
          <a:r>
            <a:rPr lang="en-US" sz="1400" kern="1200"/>
            <a:t>Can learn in supervised and unsupervised manner</a:t>
          </a:r>
        </a:p>
      </dsp:txBody>
      <dsp:txXfrm>
        <a:off x="5617026" y="2227"/>
        <a:ext cx="3967238" cy="1129097"/>
      </dsp:txXfrm>
    </dsp:sp>
    <dsp:sp modelId="{53CE5C93-1588-4665-8511-B60F3D6C91B1}">
      <dsp:nvSpPr>
        <dsp:cNvPr id="0" name=""/>
        <dsp:cNvSpPr/>
      </dsp:nvSpPr>
      <dsp:spPr>
        <a:xfrm>
          <a:off x="0" y="1413599"/>
          <a:ext cx="9584265" cy="11290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7155BF-A87C-4EEF-BC90-7B095BBD3F62}">
      <dsp:nvSpPr>
        <dsp:cNvPr id="0" name=""/>
        <dsp:cNvSpPr/>
      </dsp:nvSpPr>
      <dsp:spPr>
        <a:xfrm>
          <a:off x="341551" y="1667646"/>
          <a:ext cx="621003" cy="6210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F3FA79-15E7-48CE-B81E-940E33AD9D81}">
      <dsp:nvSpPr>
        <dsp:cNvPr id="0" name=""/>
        <dsp:cNvSpPr/>
      </dsp:nvSpPr>
      <dsp:spPr>
        <a:xfrm>
          <a:off x="1304107" y="1413599"/>
          <a:ext cx="8280157" cy="11290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496" tIns="119496" rIns="119496" bIns="119496" numCol="1" spcCol="1270" anchor="ctr" anchorCtr="0">
          <a:noAutofit/>
        </a:bodyPr>
        <a:lstStyle/>
        <a:p>
          <a:pPr marL="0" lvl="0" indent="0" algn="l" defTabSz="844550">
            <a:lnSpc>
              <a:spcPct val="100000"/>
            </a:lnSpc>
            <a:spcBef>
              <a:spcPct val="0"/>
            </a:spcBef>
            <a:spcAft>
              <a:spcPct val="35000"/>
            </a:spcAft>
            <a:buNone/>
          </a:pPr>
          <a:r>
            <a:rPr lang="en-US" sz="1900" kern="1200"/>
            <a:t>DL represents an effective end-to-end learning system</a:t>
          </a:r>
        </a:p>
      </dsp:txBody>
      <dsp:txXfrm>
        <a:off x="1304107" y="1413599"/>
        <a:ext cx="8280157" cy="1129097"/>
      </dsp:txXfrm>
    </dsp:sp>
    <dsp:sp modelId="{A7552B3A-0CB1-4DC6-87E4-6E92A6B1EA7D}">
      <dsp:nvSpPr>
        <dsp:cNvPr id="0" name=""/>
        <dsp:cNvSpPr/>
      </dsp:nvSpPr>
      <dsp:spPr>
        <a:xfrm>
          <a:off x="0" y="2824970"/>
          <a:ext cx="9584265" cy="11290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8C6408-1065-4C5A-808C-04FF6E5336D6}">
      <dsp:nvSpPr>
        <dsp:cNvPr id="0" name=""/>
        <dsp:cNvSpPr/>
      </dsp:nvSpPr>
      <dsp:spPr>
        <a:xfrm>
          <a:off x="341551" y="3079017"/>
          <a:ext cx="621003" cy="6210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3466F0-5409-4498-9EF8-7A831C482671}">
      <dsp:nvSpPr>
        <dsp:cNvPr id="0" name=""/>
        <dsp:cNvSpPr/>
      </dsp:nvSpPr>
      <dsp:spPr>
        <a:xfrm>
          <a:off x="1304107" y="2824970"/>
          <a:ext cx="8280157" cy="11290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496" tIns="119496" rIns="119496" bIns="119496" numCol="1" spcCol="1270" anchor="ctr" anchorCtr="0">
          <a:noAutofit/>
        </a:bodyPr>
        <a:lstStyle/>
        <a:p>
          <a:pPr marL="0" lvl="0" indent="0" algn="l" defTabSz="844550">
            <a:lnSpc>
              <a:spcPct val="100000"/>
            </a:lnSpc>
            <a:spcBef>
              <a:spcPct val="0"/>
            </a:spcBef>
            <a:spcAft>
              <a:spcPct val="35000"/>
            </a:spcAft>
            <a:buNone/>
          </a:pPr>
          <a:r>
            <a:rPr lang="en-US" sz="1900" kern="1200"/>
            <a:t>Requires large amounts of training data</a:t>
          </a:r>
        </a:p>
      </dsp:txBody>
      <dsp:txXfrm>
        <a:off x="1304107" y="2824970"/>
        <a:ext cx="8280157" cy="1129097"/>
      </dsp:txXfrm>
    </dsp:sp>
    <dsp:sp modelId="{6CA319F5-9EE8-4CC3-B60C-F9F6B55E3A40}">
      <dsp:nvSpPr>
        <dsp:cNvPr id="0" name=""/>
        <dsp:cNvSpPr/>
      </dsp:nvSpPr>
      <dsp:spPr>
        <a:xfrm>
          <a:off x="0" y="4236342"/>
          <a:ext cx="9584265" cy="11290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6D26F4-DACE-46B4-89E4-263280F9EC13}">
      <dsp:nvSpPr>
        <dsp:cNvPr id="0" name=""/>
        <dsp:cNvSpPr/>
      </dsp:nvSpPr>
      <dsp:spPr>
        <a:xfrm>
          <a:off x="341551" y="4490388"/>
          <a:ext cx="621003" cy="62100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8E6C48-4849-404A-9A18-47E8D77173BC}">
      <dsp:nvSpPr>
        <dsp:cNvPr id="0" name=""/>
        <dsp:cNvSpPr/>
      </dsp:nvSpPr>
      <dsp:spPr>
        <a:xfrm>
          <a:off x="1304107" y="4236342"/>
          <a:ext cx="4312919" cy="11290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496" tIns="119496" rIns="119496" bIns="119496" numCol="1" spcCol="1270" anchor="ctr" anchorCtr="0">
          <a:noAutofit/>
        </a:bodyPr>
        <a:lstStyle/>
        <a:p>
          <a:pPr marL="0" lvl="0" indent="0" algn="l" defTabSz="844550">
            <a:lnSpc>
              <a:spcPct val="100000"/>
            </a:lnSpc>
            <a:spcBef>
              <a:spcPct val="0"/>
            </a:spcBef>
            <a:spcAft>
              <a:spcPct val="35000"/>
            </a:spcAft>
            <a:buNone/>
          </a:pPr>
          <a:r>
            <a:rPr lang="en-US" sz="1900" kern="1200"/>
            <a:t>Since about 2010, DL has outperformed other ML techniques</a:t>
          </a:r>
        </a:p>
      </dsp:txBody>
      <dsp:txXfrm>
        <a:off x="1304107" y="4236342"/>
        <a:ext cx="4312919" cy="1129097"/>
      </dsp:txXfrm>
    </dsp:sp>
    <dsp:sp modelId="{014ED444-2F1C-41C8-B826-A1E828235211}">
      <dsp:nvSpPr>
        <dsp:cNvPr id="0" name=""/>
        <dsp:cNvSpPr/>
      </dsp:nvSpPr>
      <dsp:spPr>
        <a:xfrm>
          <a:off x="5617026" y="4236342"/>
          <a:ext cx="3967238" cy="11290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496" tIns="119496" rIns="119496" bIns="119496" numCol="1" spcCol="1270" anchor="ctr" anchorCtr="0">
          <a:noAutofit/>
        </a:bodyPr>
        <a:lstStyle/>
        <a:p>
          <a:pPr marL="0" lvl="0" indent="0" algn="l" defTabSz="622300">
            <a:lnSpc>
              <a:spcPct val="100000"/>
            </a:lnSpc>
            <a:spcBef>
              <a:spcPct val="0"/>
            </a:spcBef>
            <a:spcAft>
              <a:spcPct val="35000"/>
            </a:spcAft>
            <a:buNone/>
          </a:pPr>
          <a:r>
            <a:rPr lang="en-US" sz="1400" kern="1200"/>
            <a:t>First in vision and speech, then NLP, and other applications</a:t>
          </a:r>
        </a:p>
      </dsp:txBody>
      <dsp:txXfrm>
        <a:off x="5617026" y="4236342"/>
        <a:ext cx="3967238" cy="112909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E7A162-7AE0-4734-8329-E6EF15A67CA1}" type="datetimeFigureOut">
              <a:rPr lang="en-US" smtClean="0"/>
              <a:t>4/24/2024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EFD3E08-1F1D-453D-99F1-53E4B2E4657C}" type="slidenum">
              <a:rPr lang="en-US" smtClean="0"/>
              <a:t>‹#›</a:t>
            </a:fld>
            <a:endParaRPr lang="en-US"/>
          </a:p>
        </p:txBody>
      </p:sp>
    </p:spTree>
    <p:extLst>
      <p:ext uri="{BB962C8B-B14F-4D97-AF65-F5344CB8AC3E}">
        <p14:creationId xmlns:p14="http://schemas.microsoft.com/office/powerpoint/2010/main" val="4666193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4E38D01-B6A8-4E40-A11C-85D5B25719CF}" type="datetimeFigureOut">
              <a:rPr lang="en-US" smtClean="0"/>
              <a:t>4/24/2024</a:t>
            </a:fld>
            <a:endParaRPr lang="en-US"/>
          </a:p>
        </p:txBody>
      </p:sp>
      <p:sp>
        <p:nvSpPr>
          <p:cNvPr id="4" name="Slide Image Placeholder 3"/>
          <p:cNvSpPr>
            <a:spLocks noGrp="1" noRot="1" noChangeAspect="1"/>
          </p:cNvSpPr>
          <p:nvPr>
            <p:ph type="sldImg" idx="2"/>
          </p:nvPr>
        </p:nvSpPr>
        <p:spPr>
          <a:xfrm>
            <a:off x="1209675" y="685800"/>
            <a:ext cx="44386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0B02277-9392-41C3-AA11-A5F619BDEEAB}" type="slidenum">
              <a:rPr lang="en-US" smtClean="0"/>
              <a:t>‹#›</a:t>
            </a:fld>
            <a:endParaRPr lang="en-US"/>
          </a:p>
        </p:txBody>
      </p:sp>
    </p:spTree>
    <p:extLst>
      <p:ext uri="{BB962C8B-B14F-4D97-AF65-F5344CB8AC3E}">
        <p14:creationId xmlns:p14="http://schemas.microsoft.com/office/powerpoint/2010/main" val="2502422521"/>
      </p:ext>
    </p:extLst>
  </p:cSld>
  <p:clrMap bg1="lt1" tx1="dk1" bg2="lt2" tx2="dk2" accent1="accent1" accent2="accent2" accent3="accent3" accent4="accent4" accent5="accent5" accent6="accent6" hlink="hlink" folHlink="folHlink"/>
  <p:notesStyle>
    <a:lvl1pPr marL="0" algn="l" defTabSz="1018824" rtl="0" eaLnBrk="1" latinLnBrk="0" hangingPunct="1">
      <a:defRPr sz="1800" kern="1200">
        <a:solidFill>
          <a:schemeClr val="tx1"/>
        </a:solidFill>
        <a:latin typeface="+mn-lt"/>
        <a:ea typeface="+mn-ea"/>
        <a:cs typeface="+mn-cs"/>
      </a:defRPr>
    </a:lvl1pPr>
    <a:lvl2pPr marL="509412" algn="l" defTabSz="1018824" rtl="0" eaLnBrk="1" latinLnBrk="0" hangingPunct="1">
      <a:defRPr sz="1337" kern="1200">
        <a:solidFill>
          <a:schemeClr val="tx1"/>
        </a:solidFill>
        <a:latin typeface="+mn-lt"/>
        <a:ea typeface="+mn-ea"/>
        <a:cs typeface="+mn-cs"/>
      </a:defRPr>
    </a:lvl2pPr>
    <a:lvl3pPr marL="1018824" algn="l" defTabSz="1018824" rtl="0" eaLnBrk="1" latinLnBrk="0" hangingPunct="1">
      <a:defRPr sz="1337" kern="1200">
        <a:solidFill>
          <a:schemeClr val="tx1"/>
        </a:solidFill>
        <a:latin typeface="+mn-lt"/>
        <a:ea typeface="+mn-ea"/>
        <a:cs typeface="+mn-cs"/>
      </a:defRPr>
    </a:lvl3pPr>
    <a:lvl4pPr marL="1528237" algn="l" defTabSz="1018824" rtl="0" eaLnBrk="1" latinLnBrk="0" hangingPunct="1">
      <a:defRPr sz="1337" kern="1200">
        <a:solidFill>
          <a:schemeClr val="tx1"/>
        </a:solidFill>
        <a:latin typeface="+mn-lt"/>
        <a:ea typeface="+mn-ea"/>
        <a:cs typeface="+mn-cs"/>
      </a:defRPr>
    </a:lvl4pPr>
    <a:lvl5pPr marL="2037649" algn="l" defTabSz="1018824" rtl="0" eaLnBrk="1" latinLnBrk="0" hangingPunct="1">
      <a:defRPr sz="1337" kern="1200">
        <a:solidFill>
          <a:schemeClr val="tx1"/>
        </a:solidFill>
        <a:latin typeface="+mn-lt"/>
        <a:ea typeface="+mn-ea"/>
        <a:cs typeface="+mn-cs"/>
      </a:defRPr>
    </a:lvl5pPr>
    <a:lvl6pPr marL="2547061" algn="l" defTabSz="1018824" rtl="0" eaLnBrk="1" latinLnBrk="0" hangingPunct="1">
      <a:defRPr sz="1337" kern="1200">
        <a:solidFill>
          <a:schemeClr val="tx1"/>
        </a:solidFill>
        <a:latin typeface="+mn-lt"/>
        <a:ea typeface="+mn-ea"/>
        <a:cs typeface="+mn-cs"/>
      </a:defRPr>
    </a:lvl6pPr>
    <a:lvl7pPr marL="3056473" algn="l" defTabSz="1018824" rtl="0" eaLnBrk="1" latinLnBrk="0" hangingPunct="1">
      <a:defRPr sz="1337" kern="1200">
        <a:solidFill>
          <a:schemeClr val="tx1"/>
        </a:solidFill>
        <a:latin typeface="+mn-lt"/>
        <a:ea typeface="+mn-ea"/>
        <a:cs typeface="+mn-cs"/>
      </a:defRPr>
    </a:lvl7pPr>
    <a:lvl8pPr marL="3565886" algn="l" defTabSz="1018824" rtl="0" eaLnBrk="1" latinLnBrk="0" hangingPunct="1">
      <a:defRPr sz="1337" kern="1200">
        <a:solidFill>
          <a:schemeClr val="tx1"/>
        </a:solidFill>
        <a:latin typeface="+mn-lt"/>
        <a:ea typeface="+mn-ea"/>
        <a:cs typeface="+mn-cs"/>
      </a:defRPr>
    </a:lvl8pPr>
    <a:lvl9pPr marL="4075298" algn="l" defTabSz="1018824" rtl="0" eaLnBrk="1" latinLnBrk="0" hangingPunct="1">
      <a:defRPr sz="1337"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B02277-9392-41C3-AA11-A5F619BDEEAB}" type="slidenum">
              <a:rPr lang="en-US" smtClean="0"/>
              <a:t>1</a:t>
            </a:fld>
            <a:endParaRPr lang="en-US"/>
          </a:p>
        </p:txBody>
      </p:sp>
    </p:spTree>
    <p:extLst>
      <p:ext uri="{BB962C8B-B14F-4D97-AF65-F5344CB8AC3E}">
        <p14:creationId xmlns:p14="http://schemas.microsoft.com/office/powerpoint/2010/main" val="2403128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20</a:t>
            </a:fld>
            <a:endParaRPr lang="en-US"/>
          </a:p>
        </p:txBody>
      </p:sp>
    </p:spTree>
    <p:extLst>
      <p:ext uri="{BB962C8B-B14F-4D97-AF65-F5344CB8AC3E}">
        <p14:creationId xmlns:p14="http://schemas.microsoft.com/office/powerpoint/2010/main" val="3311269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21</a:t>
            </a:fld>
            <a:endParaRPr lang="en-US"/>
          </a:p>
        </p:txBody>
      </p:sp>
    </p:spTree>
    <p:extLst>
      <p:ext uri="{BB962C8B-B14F-4D97-AF65-F5344CB8AC3E}">
        <p14:creationId xmlns:p14="http://schemas.microsoft.com/office/powerpoint/2010/main" val="34959780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22</a:t>
            </a:fld>
            <a:endParaRPr lang="en-US"/>
          </a:p>
        </p:txBody>
      </p:sp>
    </p:spTree>
    <p:extLst>
      <p:ext uri="{BB962C8B-B14F-4D97-AF65-F5344CB8AC3E}">
        <p14:creationId xmlns:p14="http://schemas.microsoft.com/office/powerpoint/2010/main" val="593467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23</a:t>
            </a:fld>
            <a:endParaRPr lang="en-US"/>
          </a:p>
        </p:txBody>
      </p:sp>
    </p:spTree>
    <p:extLst>
      <p:ext uri="{BB962C8B-B14F-4D97-AF65-F5344CB8AC3E}">
        <p14:creationId xmlns:p14="http://schemas.microsoft.com/office/powerpoint/2010/main" val="1865419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26</a:t>
            </a:fld>
            <a:endParaRPr lang="en-US"/>
          </a:p>
        </p:txBody>
      </p:sp>
    </p:spTree>
    <p:extLst>
      <p:ext uri="{BB962C8B-B14F-4D97-AF65-F5344CB8AC3E}">
        <p14:creationId xmlns:p14="http://schemas.microsoft.com/office/powerpoint/2010/main" val="2176685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30</a:t>
            </a:fld>
            <a:endParaRPr lang="en-US"/>
          </a:p>
        </p:txBody>
      </p:sp>
    </p:spTree>
    <p:extLst>
      <p:ext uri="{BB962C8B-B14F-4D97-AF65-F5344CB8AC3E}">
        <p14:creationId xmlns:p14="http://schemas.microsoft.com/office/powerpoint/2010/main" val="31517467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34</a:t>
            </a:fld>
            <a:endParaRPr lang="en-US"/>
          </a:p>
        </p:txBody>
      </p:sp>
    </p:spTree>
    <p:extLst>
      <p:ext uri="{BB962C8B-B14F-4D97-AF65-F5344CB8AC3E}">
        <p14:creationId xmlns:p14="http://schemas.microsoft.com/office/powerpoint/2010/main" val="36087874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37</a:t>
            </a:fld>
            <a:endParaRPr lang="en-US"/>
          </a:p>
        </p:txBody>
      </p:sp>
    </p:spTree>
    <p:extLst>
      <p:ext uri="{BB962C8B-B14F-4D97-AF65-F5344CB8AC3E}">
        <p14:creationId xmlns:p14="http://schemas.microsoft.com/office/powerpoint/2010/main" val="37803097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38</a:t>
            </a:fld>
            <a:endParaRPr lang="en-US"/>
          </a:p>
        </p:txBody>
      </p:sp>
    </p:spTree>
    <p:extLst>
      <p:ext uri="{BB962C8B-B14F-4D97-AF65-F5344CB8AC3E}">
        <p14:creationId xmlns:p14="http://schemas.microsoft.com/office/powerpoint/2010/main" val="35620728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39</a:t>
            </a:fld>
            <a:endParaRPr lang="en-US"/>
          </a:p>
        </p:txBody>
      </p:sp>
    </p:spTree>
    <p:extLst>
      <p:ext uri="{BB962C8B-B14F-4D97-AF65-F5344CB8AC3E}">
        <p14:creationId xmlns:p14="http://schemas.microsoft.com/office/powerpoint/2010/main" val="4275976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3</a:t>
            </a:fld>
            <a:endParaRPr lang="en-US"/>
          </a:p>
        </p:txBody>
      </p:sp>
    </p:spTree>
    <p:extLst>
      <p:ext uri="{BB962C8B-B14F-4D97-AF65-F5344CB8AC3E}">
        <p14:creationId xmlns:p14="http://schemas.microsoft.com/office/powerpoint/2010/main" val="1228545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40</a:t>
            </a:fld>
            <a:endParaRPr lang="en-US"/>
          </a:p>
        </p:txBody>
      </p:sp>
    </p:spTree>
    <p:extLst>
      <p:ext uri="{BB962C8B-B14F-4D97-AF65-F5344CB8AC3E}">
        <p14:creationId xmlns:p14="http://schemas.microsoft.com/office/powerpoint/2010/main" val="2297692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41</a:t>
            </a:fld>
            <a:endParaRPr lang="en-US"/>
          </a:p>
        </p:txBody>
      </p:sp>
    </p:spTree>
    <p:extLst>
      <p:ext uri="{BB962C8B-B14F-4D97-AF65-F5344CB8AC3E}">
        <p14:creationId xmlns:p14="http://schemas.microsoft.com/office/powerpoint/2010/main" val="11192543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43</a:t>
            </a:fld>
            <a:endParaRPr lang="en-US"/>
          </a:p>
        </p:txBody>
      </p:sp>
    </p:spTree>
    <p:extLst>
      <p:ext uri="{BB962C8B-B14F-4D97-AF65-F5344CB8AC3E}">
        <p14:creationId xmlns:p14="http://schemas.microsoft.com/office/powerpoint/2010/main" val="17401497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B02277-9392-41C3-AA11-A5F619BDEEAB}" type="slidenum">
              <a:rPr lang="en-US" smtClean="0"/>
              <a:t>44</a:t>
            </a:fld>
            <a:endParaRPr lang="en-US"/>
          </a:p>
        </p:txBody>
      </p:sp>
    </p:spTree>
    <p:extLst>
      <p:ext uri="{BB962C8B-B14F-4D97-AF65-F5344CB8AC3E}">
        <p14:creationId xmlns:p14="http://schemas.microsoft.com/office/powerpoint/2010/main" val="20253223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45</a:t>
            </a:fld>
            <a:endParaRPr lang="en-US"/>
          </a:p>
        </p:txBody>
      </p:sp>
    </p:spTree>
    <p:extLst>
      <p:ext uri="{BB962C8B-B14F-4D97-AF65-F5344CB8AC3E}">
        <p14:creationId xmlns:p14="http://schemas.microsoft.com/office/powerpoint/2010/main" val="35946028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47</a:t>
            </a:fld>
            <a:endParaRPr lang="en-US"/>
          </a:p>
        </p:txBody>
      </p:sp>
    </p:spTree>
    <p:extLst>
      <p:ext uri="{BB962C8B-B14F-4D97-AF65-F5344CB8AC3E}">
        <p14:creationId xmlns:p14="http://schemas.microsoft.com/office/powerpoint/2010/main" val="37928999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50</a:t>
            </a:fld>
            <a:endParaRPr lang="en-US"/>
          </a:p>
        </p:txBody>
      </p:sp>
    </p:spTree>
    <p:extLst>
      <p:ext uri="{BB962C8B-B14F-4D97-AF65-F5344CB8AC3E}">
        <p14:creationId xmlns:p14="http://schemas.microsoft.com/office/powerpoint/2010/main" val="660517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0B02277-9392-41C3-AA11-A5F619BDEEAB}" type="slidenum">
              <a:rPr lang="en-US" smtClean="0"/>
              <a:t>51</a:t>
            </a:fld>
            <a:endParaRPr lang="en-US"/>
          </a:p>
        </p:txBody>
      </p:sp>
    </p:spTree>
    <p:extLst>
      <p:ext uri="{BB962C8B-B14F-4D97-AF65-F5344CB8AC3E}">
        <p14:creationId xmlns:p14="http://schemas.microsoft.com/office/powerpoint/2010/main" val="32352228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53</a:t>
            </a:fld>
            <a:endParaRPr lang="en-US"/>
          </a:p>
        </p:txBody>
      </p:sp>
    </p:spTree>
    <p:extLst>
      <p:ext uri="{BB962C8B-B14F-4D97-AF65-F5344CB8AC3E}">
        <p14:creationId xmlns:p14="http://schemas.microsoft.com/office/powerpoint/2010/main" val="11657688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B02277-9392-41C3-AA11-A5F619BDEEAB}" type="slidenum">
              <a:rPr lang="en-US" smtClean="0"/>
              <a:t>56</a:t>
            </a:fld>
            <a:endParaRPr lang="en-US"/>
          </a:p>
        </p:txBody>
      </p:sp>
    </p:spTree>
    <p:extLst>
      <p:ext uri="{BB962C8B-B14F-4D97-AF65-F5344CB8AC3E}">
        <p14:creationId xmlns:p14="http://schemas.microsoft.com/office/powerpoint/2010/main" val="65660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4</a:t>
            </a:fld>
            <a:endParaRPr lang="en-US"/>
          </a:p>
        </p:txBody>
      </p:sp>
    </p:spTree>
    <p:extLst>
      <p:ext uri="{BB962C8B-B14F-4D97-AF65-F5344CB8AC3E}">
        <p14:creationId xmlns:p14="http://schemas.microsoft.com/office/powerpoint/2010/main" val="3689621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57</a:t>
            </a:fld>
            <a:endParaRPr lang="en-US"/>
          </a:p>
        </p:txBody>
      </p:sp>
    </p:spTree>
    <p:extLst>
      <p:ext uri="{BB962C8B-B14F-4D97-AF65-F5344CB8AC3E}">
        <p14:creationId xmlns:p14="http://schemas.microsoft.com/office/powerpoint/2010/main" val="15420007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58</a:t>
            </a:fld>
            <a:endParaRPr lang="en-US"/>
          </a:p>
        </p:txBody>
      </p:sp>
    </p:spTree>
    <p:extLst>
      <p:ext uri="{BB962C8B-B14F-4D97-AF65-F5344CB8AC3E}">
        <p14:creationId xmlns:p14="http://schemas.microsoft.com/office/powerpoint/2010/main" val="11093358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59</a:t>
            </a:fld>
            <a:endParaRPr lang="en-US"/>
          </a:p>
        </p:txBody>
      </p:sp>
    </p:spTree>
    <p:extLst>
      <p:ext uri="{BB962C8B-B14F-4D97-AF65-F5344CB8AC3E}">
        <p14:creationId xmlns:p14="http://schemas.microsoft.com/office/powerpoint/2010/main" val="1297644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6</a:t>
            </a:fld>
            <a:endParaRPr lang="en-US"/>
          </a:p>
        </p:txBody>
      </p:sp>
    </p:spTree>
    <p:extLst>
      <p:ext uri="{BB962C8B-B14F-4D97-AF65-F5344CB8AC3E}">
        <p14:creationId xmlns:p14="http://schemas.microsoft.com/office/powerpoint/2010/main" val="3447346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8</a:t>
            </a:fld>
            <a:endParaRPr lang="en-US"/>
          </a:p>
        </p:txBody>
      </p:sp>
    </p:spTree>
    <p:extLst>
      <p:ext uri="{BB962C8B-B14F-4D97-AF65-F5344CB8AC3E}">
        <p14:creationId xmlns:p14="http://schemas.microsoft.com/office/powerpoint/2010/main" val="1725882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9</a:t>
            </a:fld>
            <a:endParaRPr lang="en-US"/>
          </a:p>
        </p:txBody>
      </p:sp>
    </p:spTree>
    <p:extLst>
      <p:ext uri="{BB962C8B-B14F-4D97-AF65-F5344CB8AC3E}">
        <p14:creationId xmlns:p14="http://schemas.microsoft.com/office/powerpoint/2010/main" val="3034311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10</a:t>
            </a:fld>
            <a:endParaRPr lang="en-US"/>
          </a:p>
        </p:txBody>
      </p:sp>
    </p:spTree>
    <p:extLst>
      <p:ext uri="{BB962C8B-B14F-4D97-AF65-F5344CB8AC3E}">
        <p14:creationId xmlns:p14="http://schemas.microsoft.com/office/powerpoint/2010/main" val="1246056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16</a:t>
            </a:fld>
            <a:endParaRPr lang="en-US"/>
          </a:p>
        </p:txBody>
      </p:sp>
    </p:spTree>
    <p:extLst>
      <p:ext uri="{BB962C8B-B14F-4D97-AF65-F5344CB8AC3E}">
        <p14:creationId xmlns:p14="http://schemas.microsoft.com/office/powerpoint/2010/main" val="2939425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18</a:t>
            </a:fld>
            <a:endParaRPr lang="en-US"/>
          </a:p>
        </p:txBody>
      </p:sp>
    </p:spTree>
    <p:extLst>
      <p:ext uri="{BB962C8B-B14F-4D97-AF65-F5344CB8AC3E}">
        <p14:creationId xmlns:p14="http://schemas.microsoft.com/office/powerpoint/2010/main" val="708224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0058400" cy="7772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97891" y="873196"/>
            <a:ext cx="8895398" cy="3799840"/>
          </a:xfrm>
        </p:spPr>
        <p:txBody>
          <a:bodyPr anchor="b">
            <a:noAutofit/>
          </a:bodyPr>
          <a:lstStyle>
            <a:lvl1pPr algn="l">
              <a:lnSpc>
                <a:spcPct val="80000"/>
              </a:lnSpc>
              <a:defRPr sz="8800" spc="-132"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550698" y="4758197"/>
            <a:ext cx="7613266" cy="1865376"/>
          </a:xfrm>
        </p:spPr>
        <p:txBody>
          <a:bodyPr>
            <a:normAutofit/>
          </a:bodyPr>
          <a:lstStyle>
            <a:lvl1pPr marL="0" indent="0" algn="l">
              <a:buNone/>
              <a:defRPr sz="3080">
                <a:solidFill>
                  <a:srgbClr val="262626"/>
                </a:solidFill>
                <a:latin typeface="+mj-lt"/>
              </a:defRPr>
            </a:lvl1pPr>
            <a:lvl2pPr marL="502920" indent="0" algn="ctr">
              <a:buNone/>
              <a:defRPr sz="3080"/>
            </a:lvl2pPr>
            <a:lvl3pPr marL="1005840" indent="0" algn="ctr">
              <a:buNone/>
              <a:defRPr sz="2640"/>
            </a:lvl3pPr>
            <a:lvl4pPr marL="1508760" indent="0" algn="ctr">
              <a:buNone/>
              <a:defRPr sz="2200"/>
            </a:lvl4pPr>
            <a:lvl5pPr marL="2011680" indent="0" algn="ctr">
              <a:buNone/>
              <a:defRPr sz="2200"/>
            </a:lvl5pPr>
            <a:lvl6pPr marL="2514600" indent="0" algn="ctr">
              <a:buNone/>
              <a:defRPr sz="2200"/>
            </a:lvl6pPr>
            <a:lvl7pPr marL="3017520" indent="0" algn="ctr">
              <a:buNone/>
              <a:defRPr sz="2200"/>
            </a:lvl7pPr>
            <a:lvl8pPr marL="3520440" indent="0" algn="ctr">
              <a:buNone/>
              <a:defRPr sz="2200"/>
            </a:lvl8pPr>
            <a:lvl9pPr marL="4023360" indent="0" algn="ctr">
              <a:buNone/>
              <a:defRPr sz="22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75000"/>
                  </a:srgbClr>
                </a:solidFill>
              </a:defRPr>
            </a:lvl1pPr>
          </a:lstStyle>
          <a:p>
            <a:endParaRPr lang="en-US"/>
          </a:p>
        </p:txBody>
      </p:sp>
      <p:sp>
        <p:nvSpPr>
          <p:cNvPr id="8" name="Footer Placeholder 7"/>
          <p:cNvSpPr>
            <a:spLocks noGrp="1"/>
          </p:cNvSpPr>
          <p:nvPr>
            <p:ph type="ftr" sz="quarter" idx="11"/>
          </p:nvPr>
        </p:nvSpPr>
        <p:spPr/>
        <p:txBody>
          <a:bodyPr/>
          <a:lstStyle>
            <a:lvl1pPr>
              <a:defRPr>
                <a:solidFill>
                  <a:srgbClr val="FFFFFF">
                    <a:alpha val="75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0000"/>
                  </a:srgbClr>
                </a:solidFill>
              </a:defRPr>
            </a:lvl1pPr>
          </a:lstStyle>
          <a:p>
            <a:fld id="{1FFCFEE5-8EAD-403C-AFC6-4E09610A5144}" type="slidenum">
              <a:rPr lang="en-US" smtClean="0"/>
              <a:t>‹#›</a:t>
            </a:fld>
            <a:endParaRPr lang="en-US"/>
          </a:p>
        </p:txBody>
      </p:sp>
    </p:spTree>
    <p:extLst>
      <p:ext uri="{BB962C8B-B14F-4D97-AF65-F5344CB8AC3E}">
        <p14:creationId xmlns:p14="http://schemas.microsoft.com/office/powerpoint/2010/main" val="24714754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FCFEE5-8EAD-403C-AFC6-4E09610A5144}" type="slidenum">
              <a:rPr lang="en-US" smtClean="0"/>
              <a:t>‹#›</a:t>
            </a:fld>
            <a:endParaRPr lang="en-US"/>
          </a:p>
        </p:txBody>
      </p:sp>
    </p:spTree>
    <p:extLst>
      <p:ext uri="{BB962C8B-B14F-4D97-AF65-F5344CB8AC3E}">
        <p14:creationId xmlns:p14="http://schemas.microsoft.com/office/powerpoint/2010/main" val="167143261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13760" y="788035"/>
            <a:ext cx="2168843" cy="54406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36509" y="809627"/>
            <a:ext cx="6380798" cy="61207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FCFEE5-8EAD-403C-AFC6-4E09610A5144}" type="slidenum">
              <a:rPr lang="en-US" smtClean="0"/>
              <a:t>‹#›</a:t>
            </a:fld>
            <a:endParaRPr lang="en-US"/>
          </a:p>
        </p:txBody>
      </p:sp>
    </p:spTree>
    <p:extLst>
      <p:ext uri="{BB962C8B-B14F-4D97-AF65-F5344CB8AC3E}">
        <p14:creationId xmlns:p14="http://schemas.microsoft.com/office/powerpoint/2010/main" val="327274914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458621"/>
            <a:ext cx="10058400" cy="1050573"/>
          </a:xfrm>
        </p:spPr>
        <p:txBody>
          <a:bodyPr>
            <a:normAutofit/>
          </a:bodyPr>
          <a:lstStyle>
            <a:lvl1pPr>
              <a:defRPr sz="4399">
                <a:solidFill>
                  <a:srgbClr val="002060"/>
                </a:solidFill>
                <a:latin typeface="Palatino Linotype" panose="02040502050505030304" pitchFamily="18" charset="0"/>
              </a:defRPr>
            </a:lvl1pPr>
          </a:lstStyle>
          <a:p>
            <a:r>
              <a:rPr lang="en-US" dirty="0"/>
              <a:t>Click to edit Master title style</a:t>
            </a:r>
          </a:p>
        </p:txBody>
      </p:sp>
      <p:sp>
        <p:nvSpPr>
          <p:cNvPr id="3" name="Content Placeholder 2"/>
          <p:cNvSpPr>
            <a:spLocks noGrp="1"/>
          </p:cNvSpPr>
          <p:nvPr>
            <p:ph idx="1"/>
          </p:nvPr>
        </p:nvSpPr>
        <p:spPr>
          <a:xfrm>
            <a:off x="276673" y="2090803"/>
            <a:ext cx="9584265" cy="5367667"/>
          </a:xfrm>
        </p:spPr>
        <p:txBody>
          <a:bodyPr/>
          <a:lstStyle>
            <a:lvl1pPr marL="288925" indent="-288925">
              <a:buClr>
                <a:schemeClr val="tx2"/>
              </a:buClr>
              <a:buSzPct val="90000"/>
              <a:buFont typeface="Palatino Linotype" panose="02040502050505030304" pitchFamily="18" charset="0"/>
              <a:buChar char="•"/>
              <a:defRPr sz="2000">
                <a:latin typeface="Palatino Linotype" panose="02040502050505030304" pitchFamily="18" charset="0"/>
              </a:defRPr>
            </a:lvl1pPr>
            <a:lvl2pPr marL="631825" indent="-227013">
              <a:buClr>
                <a:schemeClr val="tx2"/>
              </a:buClr>
              <a:buSzPct val="90000"/>
              <a:buFont typeface="Wingdings" panose="05000000000000000000" pitchFamily="2" charset="2"/>
              <a:buChar char="§"/>
              <a:defRPr sz="1800">
                <a:latin typeface="Palatino Linotype" panose="02040502050505030304" pitchFamily="18" charset="0"/>
              </a:defRPr>
            </a:lvl2pPr>
            <a:lvl3pPr marL="973138" indent="-231775">
              <a:buClr>
                <a:schemeClr val="tx2"/>
              </a:buClr>
              <a:buFont typeface="Courier New" panose="02070309020205020404" pitchFamily="49" charset="0"/>
              <a:buChar char="o"/>
              <a:defRPr sz="1600">
                <a:latin typeface="Palatino Linotype" panose="02040502050505030304" pitchFamily="18" charset="0"/>
              </a:defRPr>
            </a:lvl3pPr>
            <a:lvl4pPr marL="1254125" indent="-222250">
              <a:buClr>
                <a:schemeClr val="tx2"/>
              </a:buClr>
              <a:defRPr sz="1400">
                <a:latin typeface="Palatino Linotype" panose="02040502050505030304" pitchFamily="18" charset="0"/>
              </a:defRPr>
            </a:lvl4pPr>
            <a:lvl5pPr marL="1430338" indent="-176213">
              <a:buClr>
                <a:schemeClr val="tx2"/>
              </a:buClr>
              <a:defRPr sz="1200">
                <a:latin typeface="Palatino Linotype" panose="0204050205050503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8910432" y="7458470"/>
            <a:ext cx="1108923" cy="276999"/>
          </a:xfrm>
          <a:prstGeom prst="rect">
            <a:avLst/>
          </a:prstGeom>
          <a:noFill/>
        </p:spPr>
        <p:txBody>
          <a:bodyPr wrap="square" rtlCol="0">
            <a:spAutoFit/>
          </a:bodyPr>
          <a:lstStyle/>
          <a:p>
            <a:pPr algn="r"/>
            <a:fld id="{00102D1B-0293-4647-B4E5-AE469158D403}" type="slidenum">
              <a:rPr lang="en-US" sz="1200" smtClean="0">
                <a:solidFill>
                  <a:schemeClr val="bg1">
                    <a:lumMod val="50000"/>
                  </a:schemeClr>
                </a:solidFill>
              </a:rPr>
              <a:pPr algn="r"/>
              <a:t>‹#›</a:t>
            </a:fld>
            <a:endParaRPr lang="en-US" sz="1000" dirty="0">
              <a:solidFill>
                <a:schemeClr val="bg1">
                  <a:lumMod val="50000"/>
                </a:schemeClr>
              </a:solidFill>
            </a:endParaRPr>
          </a:p>
        </p:txBody>
      </p:sp>
      <p:grpSp>
        <p:nvGrpSpPr>
          <p:cNvPr id="12" name="Group 11"/>
          <p:cNvGrpSpPr/>
          <p:nvPr userDrawn="1"/>
        </p:nvGrpSpPr>
        <p:grpSpPr>
          <a:xfrm>
            <a:off x="0" y="-31035"/>
            <a:ext cx="10051146" cy="326436"/>
            <a:chOff x="0" y="-27384"/>
            <a:chExt cx="9137405" cy="288032"/>
          </a:xfrm>
        </p:grpSpPr>
        <p:sp>
          <p:nvSpPr>
            <p:cNvPr id="13" name="TextBox 12"/>
            <p:cNvSpPr txBox="1"/>
            <p:nvPr userDrawn="1"/>
          </p:nvSpPr>
          <p:spPr>
            <a:xfrm>
              <a:off x="0" y="-27384"/>
              <a:ext cx="9137405" cy="271568"/>
            </a:xfrm>
            <a:prstGeom prst="rect">
              <a:avLst/>
            </a:prstGeom>
            <a:noFill/>
          </p:spPr>
          <p:txBody>
            <a:bodyPr wrap="square" rtlCol="0">
              <a:spAutoFit/>
            </a:bodyPr>
            <a:lstStyle/>
            <a:p>
              <a:pPr algn="r"/>
              <a:r>
                <a:rPr lang="en-US" sz="1400" b="1" i="1" baseline="0" dirty="0">
                  <a:latin typeface="Palatino Linotype" panose="02040502050505030304" pitchFamily="18" charset="0"/>
                </a:rPr>
                <a:t>CS 404/504, Fall 2021</a:t>
              </a:r>
              <a:endParaRPr lang="en-US" sz="1400" b="1" i="1" dirty="0">
                <a:latin typeface="Palatino Linotype" panose="02040502050505030304" pitchFamily="18" charset="0"/>
              </a:endParaRP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504" y="44624"/>
              <a:ext cx="1475423" cy="198120"/>
            </a:xfrm>
            <a:prstGeom prst="rect">
              <a:avLst/>
            </a:prstGeom>
          </p:spPr>
        </p:pic>
        <p:cxnSp>
          <p:nvCxnSpPr>
            <p:cNvPr id="15" name="Straight Connector 14"/>
            <p:cNvCxnSpPr/>
            <p:nvPr userDrawn="1"/>
          </p:nvCxnSpPr>
          <p:spPr>
            <a:xfrm>
              <a:off x="72008" y="260648"/>
              <a:ext cx="9036496" cy="0"/>
            </a:xfrm>
            <a:prstGeom prst="line">
              <a:avLst/>
            </a:prstGeom>
            <a:ln w="19050">
              <a:gradFill flip="none" rotWithShape="1">
                <a:gsLst>
                  <a:gs pos="0">
                    <a:srgbClr val="C99503"/>
                  </a:gs>
                  <a:gs pos="60000">
                    <a:schemeClr val="accent1">
                      <a:tint val="44500"/>
                      <a:satMod val="160000"/>
                      <a:alpha val="56000"/>
                      <a:lumMod val="83000"/>
                    </a:schemeClr>
                  </a:gs>
                  <a:gs pos="100000">
                    <a:schemeClr val="tx1">
                      <a:lumMod val="64000"/>
                      <a:lumOff val="36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cxnSp>
        <p:nvCxnSpPr>
          <p:cNvPr id="6" name="Straight Connector 5"/>
          <p:cNvCxnSpPr/>
          <p:nvPr userDrawn="1"/>
        </p:nvCxnSpPr>
        <p:spPr>
          <a:xfrm>
            <a:off x="276673" y="1519537"/>
            <a:ext cx="9584265" cy="0"/>
          </a:xfrm>
          <a:prstGeom prst="line">
            <a:avLst/>
          </a:prstGeom>
          <a:ln w="25400" cap="rnd">
            <a:solidFill>
              <a:srgbClr val="002060"/>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0" hasCustomPrompt="1"/>
          </p:nvPr>
        </p:nvSpPr>
        <p:spPr>
          <a:xfrm>
            <a:off x="276673" y="1509936"/>
            <a:ext cx="6192687" cy="350293"/>
          </a:xfrm>
        </p:spPr>
        <p:txBody>
          <a:bodyPr>
            <a:normAutofit/>
          </a:bodyPr>
          <a:lstStyle>
            <a:lvl1pPr marL="0" indent="0">
              <a:buNone/>
              <a:defRPr sz="1400" i="1">
                <a:latin typeface="Palatino Linotype" panose="02040502050505030304" pitchFamily="18" charset="0"/>
              </a:defRPr>
            </a:lvl1pPr>
            <a:lvl2pPr marL="690563" indent="-233363">
              <a:defRPr sz="1800">
                <a:latin typeface="Palatino Linotype" panose="02040502050505030304" pitchFamily="18" charset="0"/>
              </a:defRPr>
            </a:lvl2pPr>
            <a:lvl3pPr marL="1031875" indent="-234950">
              <a:buFont typeface="Wingdings" panose="05000000000000000000" pitchFamily="2" charset="2"/>
              <a:buChar char="§"/>
              <a:defRPr sz="1600">
                <a:latin typeface="Palatino Linotype" panose="02040502050505030304" pitchFamily="18" charset="0"/>
              </a:defRPr>
            </a:lvl3pPr>
            <a:lvl4pPr marL="1371600" indent="-223838">
              <a:buFont typeface="Arial" panose="020B0604020202020204" pitchFamily="34" charset="0"/>
              <a:buChar char="»"/>
              <a:defRPr sz="1400">
                <a:latin typeface="Palatino Linotype" panose="02040502050505030304" pitchFamily="18" charset="0"/>
              </a:defRPr>
            </a:lvl4pPr>
            <a:lvl5pPr>
              <a:defRPr sz="1506">
                <a:latin typeface="Palatino Linotype" panose="02040502050505030304" pitchFamily="18" charset="0"/>
              </a:defRPr>
            </a:lvl5pPr>
          </a:lstStyle>
          <a:p>
            <a:pPr lvl="0"/>
            <a:r>
              <a:rPr lang="en-US" dirty="0"/>
              <a:t>Click to edit Master text styles</a:t>
            </a:r>
          </a:p>
        </p:txBody>
      </p:sp>
    </p:spTree>
    <p:extLst>
      <p:ext uri="{BB962C8B-B14F-4D97-AF65-F5344CB8AC3E}">
        <p14:creationId xmlns:p14="http://schemas.microsoft.com/office/powerpoint/2010/main" val="1003930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FCFEE5-8EAD-403C-AFC6-4E09610A5144}" type="slidenum">
              <a:rPr lang="en-US" smtClean="0"/>
              <a:t>‹#›</a:t>
            </a:fld>
            <a:endParaRPr lang="en-US"/>
          </a:p>
        </p:txBody>
      </p:sp>
    </p:spTree>
    <p:extLst>
      <p:ext uri="{BB962C8B-B14F-4D97-AF65-F5344CB8AC3E}">
        <p14:creationId xmlns:p14="http://schemas.microsoft.com/office/powerpoint/2010/main" val="3612801349"/>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97891" y="869742"/>
            <a:ext cx="8894140" cy="3803294"/>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50698" y="4745578"/>
            <a:ext cx="7611694" cy="1865376"/>
          </a:xfrm>
        </p:spPr>
        <p:txBody>
          <a:bodyPr anchor="t">
            <a:normAutofit/>
          </a:bodyPr>
          <a:lstStyle>
            <a:lvl1pPr marL="0" indent="0">
              <a:buNone/>
              <a:defRPr sz="3080">
                <a:solidFill>
                  <a:schemeClr val="tx1"/>
                </a:solidFill>
                <a:latin typeface="+mj-lt"/>
              </a:defRPr>
            </a:lvl1pPr>
            <a:lvl2pPr marL="502920" indent="0">
              <a:buNone/>
              <a:defRPr sz="198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FCFEE5-8EAD-403C-AFC6-4E09610A5144}" type="slidenum">
              <a:rPr lang="en-US" smtClean="0"/>
              <a:t>‹#›</a:t>
            </a:fld>
            <a:endParaRPr lang="en-US"/>
          </a:p>
        </p:txBody>
      </p:sp>
    </p:spTree>
    <p:extLst>
      <p:ext uri="{BB962C8B-B14F-4D97-AF65-F5344CB8AC3E}">
        <p14:creationId xmlns:p14="http://schemas.microsoft.com/office/powerpoint/2010/main" val="343944305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58241" y="2259178"/>
            <a:ext cx="4186809" cy="4269638"/>
          </a:xfrm>
        </p:spPr>
        <p:txBody>
          <a:bodyPr/>
          <a:lstStyle>
            <a:lvl1pPr>
              <a:defRPr sz="2420"/>
            </a:lvl1pPr>
            <a:lvl2pPr>
              <a:defRPr sz="2090"/>
            </a:lvl2pPr>
            <a:lvl3pPr>
              <a:defRPr sz="1870"/>
            </a:lvl3pPr>
            <a:lvl4pPr>
              <a:defRPr sz="1650"/>
            </a:lvl4pPr>
            <a:lvl5pPr>
              <a:defRPr sz="1540"/>
            </a:lvl5pPr>
            <a:lvl6pPr>
              <a:defRPr sz="1540"/>
            </a:lvl6pPr>
            <a:lvl7pPr>
              <a:defRPr sz="1540"/>
            </a:lvl7pPr>
            <a:lvl8pPr>
              <a:defRPr sz="1540"/>
            </a:lvl8pPr>
            <a:lvl9pPr>
              <a:defRPr sz="15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233512" y="2259178"/>
            <a:ext cx="4186809" cy="4269638"/>
          </a:xfrm>
        </p:spPr>
        <p:txBody>
          <a:bodyPr/>
          <a:lstStyle>
            <a:lvl1pPr>
              <a:defRPr sz="2420"/>
            </a:lvl1pPr>
            <a:lvl2pPr>
              <a:defRPr sz="2090"/>
            </a:lvl2pPr>
            <a:lvl3pPr>
              <a:defRPr sz="1870"/>
            </a:lvl3pPr>
            <a:lvl4pPr>
              <a:defRPr sz="1650"/>
            </a:lvl4pPr>
            <a:lvl5pPr>
              <a:defRPr sz="1540"/>
            </a:lvl5pPr>
            <a:lvl6pPr>
              <a:defRPr sz="1540"/>
            </a:lvl6pPr>
            <a:lvl7pPr>
              <a:defRPr sz="1540"/>
            </a:lvl7pPr>
            <a:lvl8pPr>
              <a:defRPr sz="1540"/>
            </a:lvl8pPr>
            <a:lvl9pPr>
              <a:defRPr sz="15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FCFEE5-8EAD-403C-AFC6-4E09610A5144}" type="slidenum">
              <a:rPr lang="en-US" smtClean="0"/>
              <a:t>‹#›</a:t>
            </a:fld>
            <a:endParaRPr lang="en-US"/>
          </a:p>
        </p:txBody>
      </p:sp>
    </p:spTree>
    <p:extLst>
      <p:ext uri="{BB962C8B-B14F-4D97-AF65-F5344CB8AC3E}">
        <p14:creationId xmlns:p14="http://schemas.microsoft.com/office/powerpoint/2010/main" val="4283959466"/>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558241" y="2302934"/>
            <a:ext cx="4186809" cy="819853"/>
          </a:xfrm>
        </p:spPr>
        <p:txBody>
          <a:bodyPr anchor="ctr">
            <a:normAutofit/>
          </a:bodyPr>
          <a:lstStyle>
            <a:lvl1pPr marL="0" indent="0">
              <a:spcBef>
                <a:spcPts val="0"/>
              </a:spcBef>
              <a:buNone/>
              <a:defRPr sz="2200" b="0" cap="all" baseline="0">
                <a:solidFill>
                  <a:schemeClr val="tx1">
                    <a:lumMod val="85000"/>
                    <a:lumOff val="15000"/>
                  </a:schemeClr>
                </a:solidFill>
                <a:latin typeface="+mj-lt"/>
              </a:defRPr>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p:cNvSpPr>
            <a:spLocks noGrp="1"/>
          </p:cNvSpPr>
          <p:nvPr>
            <p:ph sz="half" idx="2"/>
          </p:nvPr>
        </p:nvSpPr>
        <p:spPr>
          <a:xfrm>
            <a:off x="558241" y="3100970"/>
            <a:ext cx="4186809" cy="3627120"/>
          </a:xfrm>
        </p:spPr>
        <p:txBody>
          <a:bodyPr/>
          <a:lstStyle>
            <a:lvl1pPr>
              <a:defRPr sz="2310"/>
            </a:lvl1pPr>
            <a:lvl2pPr>
              <a:defRPr sz="1980"/>
            </a:lvl2pPr>
            <a:lvl3pPr>
              <a:defRPr sz="1760"/>
            </a:lvl3pPr>
            <a:lvl4pPr>
              <a:defRPr sz="1540"/>
            </a:lvl4pPr>
            <a:lvl5pPr>
              <a:defRPr sz="1540"/>
            </a:lvl5pPr>
            <a:lvl6pPr>
              <a:defRPr sz="1540"/>
            </a:lvl6pPr>
            <a:lvl7pPr>
              <a:defRPr sz="1540"/>
            </a:lvl7pPr>
            <a:lvl8pPr>
              <a:defRPr sz="1540"/>
            </a:lvl8pPr>
            <a:lvl9pPr>
              <a:defRPr sz="15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242941" y="2300630"/>
            <a:ext cx="4186809" cy="818693"/>
          </a:xfrm>
        </p:spPr>
        <p:txBody>
          <a:bodyPr anchor="ctr">
            <a:normAutofit/>
          </a:bodyPr>
          <a:lstStyle>
            <a:lvl1pPr marL="0" indent="0">
              <a:spcBef>
                <a:spcPts val="0"/>
              </a:spcBef>
              <a:buNone/>
              <a:defRPr sz="2200" b="0" cap="all" baseline="0">
                <a:latin typeface="+mj-lt"/>
              </a:defRPr>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p:cNvSpPr>
            <a:spLocks noGrp="1"/>
          </p:cNvSpPr>
          <p:nvPr>
            <p:ph sz="quarter" idx="4"/>
          </p:nvPr>
        </p:nvSpPr>
        <p:spPr>
          <a:xfrm>
            <a:off x="5242941" y="3098597"/>
            <a:ext cx="4186809" cy="3627120"/>
          </a:xfrm>
        </p:spPr>
        <p:txBody>
          <a:bodyPr/>
          <a:lstStyle>
            <a:lvl1pPr>
              <a:defRPr sz="2310"/>
            </a:lvl1pPr>
            <a:lvl2pPr>
              <a:defRPr sz="1980"/>
            </a:lvl2pPr>
            <a:lvl3pPr>
              <a:defRPr sz="1760"/>
            </a:lvl3pPr>
            <a:lvl4pPr>
              <a:defRPr sz="1540"/>
            </a:lvl4pPr>
            <a:lvl5pPr>
              <a:defRPr sz="1540"/>
            </a:lvl5pPr>
            <a:lvl6pPr>
              <a:defRPr sz="1540"/>
            </a:lvl6pPr>
            <a:lvl7pPr>
              <a:defRPr sz="1540"/>
            </a:lvl7pPr>
            <a:lvl8pPr>
              <a:defRPr sz="1540"/>
            </a:lvl8pPr>
            <a:lvl9pPr>
              <a:defRPr sz="15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FCFEE5-8EAD-403C-AFC6-4E09610A5144}" type="slidenum">
              <a:rPr lang="en-US" smtClean="0"/>
              <a:t>‹#›</a:t>
            </a:fld>
            <a:endParaRPr lang="en-US"/>
          </a:p>
        </p:txBody>
      </p:sp>
    </p:spTree>
    <p:extLst>
      <p:ext uri="{BB962C8B-B14F-4D97-AF65-F5344CB8AC3E}">
        <p14:creationId xmlns:p14="http://schemas.microsoft.com/office/powerpoint/2010/main" val="145978037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FCFEE5-8EAD-403C-AFC6-4E09610A5144}" type="slidenum">
              <a:rPr lang="en-US" smtClean="0"/>
              <a:t>‹#›</a:t>
            </a:fld>
            <a:endParaRPr lang="en-US"/>
          </a:p>
        </p:txBody>
      </p:sp>
    </p:spTree>
    <p:extLst>
      <p:ext uri="{BB962C8B-B14F-4D97-AF65-F5344CB8AC3E}">
        <p14:creationId xmlns:p14="http://schemas.microsoft.com/office/powerpoint/2010/main" val="146286974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FCFEE5-8EAD-403C-AFC6-4E09610A5144}" type="slidenum">
              <a:rPr lang="en-US" smtClean="0"/>
              <a:t>‹#›</a:t>
            </a:fld>
            <a:endParaRPr lang="en-US"/>
          </a:p>
        </p:txBody>
      </p:sp>
    </p:spTree>
    <p:extLst>
      <p:ext uri="{BB962C8B-B14F-4D97-AF65-F5344CB8AC3E}">
        <p14:creationId xmlns:p14="http://schemas.microsoft.com/office/powerpoint/2010/main" val="2456249155"/>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6286500" y="0"/>
            <a:ext cx="3771900" cy="7772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815658" y="614586"/>
            <a:ext cx="2791206" cy="2176272"/>
          </a:xfrm>
        </p:spPr>
        <p:txBody>
          <a:bodyPr anchor="b">
            <a:noAutofit/>
          </a:bodyPr>
          <a:lstStyle>
            <a:lvl1pPr>
              <a:lnSpc>
                <a:spcPct val="85000"/>
              </a:lnSpc>
              <a:defRPr sz="396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628650" y="863600"/>
            <a:ext cx="5029200" cy="5181600"/>
          </a:xfrm>
        </p:spPr>
        <p:txBody>
          <a:bodyPr/>
          <a:lstStyle>
            <a:lvl1pPr>
              <a:defRPr sz="2420"/>
            </a:lvl1pPr>
            <a:lvl2pPr>
              <a:defRPr sz="2090"/>
            </a:lvl2pPr>
            <a:lvl3pPr>
              <a:defRPr sz="1870"/>
            </a:lvl3pPr>
            <a:lvl4pPr>
              <a:defRPr sz="1650"/>
            </a:lvl4pPr>
            <a:lvl5pPr>
              <a:defRPr sz="1540"/>
            </a:lvl5pPr>
            <a:lvl6pPr>
              <a:defRPr sz="1540"/>
            </a:lvl6pPr>
            <a:lvl7pPr>
              <a:defRPr sz="1540"/>
            </a:lvl7pPr>
            <a:lvl8pPr>
              <a:defRPr sz="1540"/>
            </a:lvl8pPr>
            <a:lvl9pPr>
              <a:defRPr sz="15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27686" y="2846722"/>
            <a:ext cx="2803779" cy="3543919"/>
          </a:xfrm>
        </p:spPr>
        <p:txBody>
          <a:bodyPr>
            <a:normAutofit/>
          </a:bodyPr>
          <a:lstStyle>
            <a:lvl1pPr marL="0" marR="0" indent="0" algn="l" defTabSz="1005840" rtl="0" eaLnBrk="1" fontAlgn="auto" latinLnBrk="0" hangingPunct="1">
              <a:lnSpc>
                <a:spcPct val="100000"/>
              </a:lnSpc>
              <a:spcBef>
                <a:spcPts val="1320"/>
              </a:spcBef>
              <a:spcAft>
                <a:spcPts val="0"/>
              </a:spcAft>
              <a:buClrTx/>
              <a:buSzTx/>
              <a:buFontTx/>
              <a:buNone/>
              <a:tabLst/>
              <a:defRPr sz="1650">
                <a:solidFill>
                  <a:srgbClr val="404040"/>
                </a:solidFill>
              </a:defRPr>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marL="0" marR="0" lvl="0" indent="0" algn="l" defTabSz="1005840" rtl="0" eaLnBrk="1" fontAlgn="auto" latinLnBrk="0" hangingPunct="1">
              <a:lnSpc>
                <a:spcPct val="100000"/>
              </a:lnSpc>
              <a:spcBef>
                <a:spcPts val="154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1FFCFEE5-8EAD-403C-AFC6-4E09610A5144}" type="slidenum">
              <a:rPr lang="en-US" smtClean="0"/>
              <a:t>‹#›</a:t>
            </a:fld>
            <a:endParaRPr lang="en-US"/>
          </a:p>
        </p:txBody>
      </p:sp>
    </p:spTree>
    <p:extLst>
      <p:ext uri="{BB962C8B-B14F-4D97-AF65-F5344CB8AC3E}">
        <p14:creationId xmlns:p14="http://schemas.microsoft.com/office/powerpoint/2010/main" val="270139780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5610" y="6141158"/>
            <a:ext cx="8894140" cy="695054"/>
          </a:xfrm>
        </p:spPr>
        <p:txBody>
          <a:bodyPr anchor="b">
            <a:normAutofit/>
          </a:bodyPr>
          <a:lstStyle>
            <a:lvl1pPr>
              <a:lnSpc>
                <a:spcPct val="85000"/>
              </a:lnSpc>
              <a:defRPr sz="308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0058400" cy="6041746"/>
          </a:xfrm>
          <a:solidFill>
            <a:schemeClr val="accent1">
              <a:lumMod val="20000"/>
              <a:lumOff val="80000"/>
            </a:schemeClr>
          </a:solidFill>
        </p:spPr>
        <p:txBody>
          <a:bodyPr anchor="t"/>
          <a:lstStyle>
            <a:lvl1pPr marL="0" indent="0" algn="ctr">
              <a:spcBef>
                <a:spcPts val="880"/>
              </a:spcBef>
              <a:buNone/>
              <a:defRPr sz="3520">
                <a:solidFill>
                  <a:srgbClr val="4D4D4D"/>
                </a:solidFill>
              </a:defRPr>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r>
              <a:rPr lang="en-US"/>
              <a:t>Click icon to add picture</a:t>
            </a:r>
            <a:endParaRPr lang="en-US" dirty="0"/>
          </a:p>
        </p:txBody>
      </p:sp>
      <p:sp>
        <p:nvSpPr>
          <p:cNvPr id="4" name="Text Placeholder 3"/>
          <p:cNvSpPr>
            <a:spLocks noGrp="1"/>
          </p:cNvSpPr>
          <p:nvPr>
            <p:ph type="body" sz="half" idx="2"/>
          </p:nvPr>
        </p:nvSpPr>
        <p:spPr>
          <a:xfrm>
            <a:off x="558241" y="6697700"/>
            <a:ext cx="7614209" cy="604520"/>
          </a:xfrm>
        </p:spPr>
        <p:txBody>
          <a:bodyPr>
            <a:normAutofit/>
          </a:bodyPr>
          <a:lstStyle>
            <a:lvl1pPr marL="0" indent="0">
              <a:lnSpc>
                <a:spcPct val="90000"/>
              </a:lnSpc>
              <a:spcBef>
                <a:spcPts val="1320"/>
              </a:spcBef>
              <a:buNone/>
              <a:defRPr sz="1540">
                <a:solidFill>
                  <a:srgbClr val="262626"/>
                </a:solidFill>
              </a:defRPr>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alpha val="75000"/>
                  </a:srgbClr>
                </a:solidFill>
              </a:defRPr>
            </a:lvl1pPr>
          </a:lstStyle>
          <a:p>
            <a:endParaRPr lang="en-US"/>
          </a:p>
        </p:txBody>
      </p:sp>
      <p:sp>
        <p:nvSpPr>
          <p:cNvPr id="6" name="Footer Placeholder 5"/>
          <p:cNvSpPr>
            <a:spLocks noGrp="1"/>
          </p:cNvSpPr>
          <p:nvPr>
            <p:ph type="ftr" sz="quarter" idx="11"/>
          </p:nvPr>
        </p:nvSpPr>
        <p:spPr/>
        <p:txBody>
          <a:bodyPr/>
          <a:lstStyle>
            <a:lvl1pPr>
              <a:defRPr>
                <a:solidFill>
                  <a:srgbClr val="FFFFFF">
                    <a:alpha val="75000"/>
                  </a:srgb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1FFCFEE5-8EAD-403C-AFC6-4E09610A5144}" type="slidenum">
              <a:rPr lang="en-US" smtClean="0"/>
              <a:t>‹#›</a:t>
            </a:fld>
            <a:endParaRPr lang="en-US"/>
          </a:p>
        </p:txBody>
      </p:sp>
    </p:spTree>
    <p:extLst>
      <p:ext uri="{BB962C8B-B14F-4D97-AF65-F5344CB8AC3E}">
        <p14:creationId xmlns:p14="http://schemas.microsoft.com/office/powerpoint/2010/main" val="85085003"/>
      </p:ext>
    </p:extLst>
  </p:cSld>
  <p:clrMapOvr>
    <a:overrideClrMapping bg1="dk1" tx1="lt1" bg2="dk2" tx2="lt2" accent1="accent1" accent2="accent2" accent3="accent3" accent4="accent4" accent5="accent5" accent6="accent6" hlink="hlink" folHlink="folHlink"/>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2212" y="566137"/>
            <a:ext cx="8887539" cy="187929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57927" y="2259179"/>
            <a:ext cx="8871823" cy="42683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5785" y="7267440"/>
            <a:ext cx="3394710" cy="259080"/>
          </a:xfrm>
          <a:prstGeom prst="rect">
            <a:avLst/>
          </a:prstGeom>
        </p:spPr>
        <p:txBody>
          <a:bodyPr vert="horz" lIns="91440" tIns="45720" rIns="91440" bIns="45720" rtlCol="0" anchor="ctr"/>
          <a:lstStyle>
            <a:lvl1pPr algn="l">
              <a:defRPr sz="1045">
                <a:solidFill>
                  <a:schemeClr val="tx1">
                    <a:alpha val="75000"/>
                  </a:schemeClr>
                </a:solidFill>
              </a:defRPr>
            </a:lvl1pPr>
          </a:lstStyle>
          <a:p>
            <a:endParaRPr lang="en-US"/>
          </a:p>
        </p:txBody>
      </p:sp>
      <p:sp>
        <p:nvSpPr>
          <p:cNvPr id="5" name="Footer Placeholder 4"/>
          <p:cNvSpPr>
            <a:spLocks noGrp="1"/>
          </p:cNvSpPr>
          <p:nvPr>
            <p:ph type="ftr" sz="quarter" idx="3"/>
          </p:nvPr>
        </p:nvSpPr>
        <p:spPr>
          <a:xfrm>
            <a:off x="565785" y="7428657"/>
            <a:ext cx="4149090" cy="259080"/>
          </a:xfrm>
          <a:prstGeom prst="rect">
            <a:avLst/>
          </a:prstGeom>
        </p:spPr>
        <p:txBody>
          <a:bodyPr vert="horz" lIns="91440" tIns="45720" rIns="91440" bIns="45720" rtlCol="0" anchor="ctr"/>
          <a:lstStyle>
            <a:lvl1pPr algn="l">
              <a:defRPr sz="1045" cap="all" baseline="0">
                <a:solidFill>
                  <a:schemeClr val="tx1">
                    <a:alpha val="75000"/>
                  </a:schemeClr>
                </a:solidFill>
              </a:defRPr>
            </a:lvl1pPr>
          </a:lstStyle>
          <a:p>
            <a:endParaRPr lang="en-US"/>
          </a:p>
        </p:txBody>
      </p:sp>
      <p:sp>
        <p:nvSpPr>
          <p:cNvPr id="6" name="Slide Number Placeholder 5"/>
          <p:cNvSpPr>
            <a:spLocks noGrp="1"/>
          </p:cNvSpPr>
          <p:nvPr>
            <p:ph type="sldNum" sz="quarter" idx="4"/>
          </p:nvPr>
        </p:nvSpPr>
        <p:spPr>
          <a:xfrm>
            <a:off x="7195312" y="6607048"/>
            <a:ext cx="2414016" cy="1583311"/>
          </a:xfrm>
          <a:prstGeom prst="rect">
            <a:avLst/>
          </a:prstGeom>
        </p:spPr>
        <p:txBody>
          <a:bodyPr vert="horz" lIns="91440" tIns="45720" rIns="91440" bIns="45720" rtlCol="0" anchor="b"/>
          <a:lstStyle>
            <a:lvl1pPr algn="r">
              <a:defRPr sz="9900" b="0">
                <a:ln>
                  <a:noFill/>
                </a:ln>
                <a:solidFill>
                  <a:schemeClr val="accent1">
                    <a:alpha val="20000"/>
                  </a:schemeClr>
                </a:solidFill>
                <a:latin typeface="+mj-lt"/>
              </a:defRPr>
            </a:lvl1pPr>
          </a:lstStyle>
          <a:p>
            <a:fld id="{1FFCFEE5-8EAD-403C-AFC6-4E09610A5144}" type="slidenum">
              <a:rPr lang="en-US" smtClean="0"/>
              <a:t>‹#›</a:t>
            </a:fld>
            <a:endParaRPr lang="en-US"/>
          </a:p>
        </p:txBody>
      </p:sp>
    </p:spTree>
    <p:extLst>
      <p:ext uri="{BB962C8B-B14F-4D97-AF65-F5344CB8AC3E}">
        <p14:creationId xmlns:p14="http://schemas.microsoft.com/office/powerpoint/2010/main" val="3487952089"/>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Lst>
  <p:hf hdr="0" ftr="0" dt="0"/>
  <p:txStyles>
    <p:titleStyle>
      <a:lvl1pPr algn="l" defTabSz="1005840" rtl="0" eaLnBrk="1" latinLnBrk="0" hangingPunct="1">
        <a:lnSpc>
          <a:spcPct val="90000"/>
        </a:lnSpc>
        <a:spcBef>
          <a:spcPct val="0"/>
        </a:spcBef>
        <a:buNone/>
        <a:defRPr sz="5280" kern="1200" spc="-132" baseline="0">
          <a:solidFill>
            <a:schemeClr val="accent1"/>
          </a:solidFill>
          <a:latin typeface="+mj-lt"/>
          <a:ea typeface="+mj-ea"/>
          <a:cs typeface="+mj-cs"/>
        </a:defRPr>
      </a:lvl1pPr>
    </p:titleStyle>
    <p:bodyStyle>
      <a:lvl1pPr marL="100584" indent="-100584" algn="l" defTabSz="1005840" rtl="0" eaLnBrk="1" latinLnBrk="0" hangingPunct="1">
        <a:lnSpc>
          <a:spcPct val="85000"/>
        </a:lnSpc>
        <a:spcBef>
          <a:spcPts val="1430"/>
        </a:spcBef>
        <a:buFont typeface="Arial" pitchFamily="34" charset="0"/>
        <a:buChar char=" "/>
        <a:defRPr sz="2640" kern="1200">
          <a:solidFill>
            <a:schemeClr val="tx1">
              <a:lumMod val="85000"/>
              <a:lumOff val="15000"/>
            </a:schemeClr>
          </a:solidFill>
          <a:latin typeface="+mn-lt"/>
          <a:ea typeface="+mn-ea"/>
          <a:cs typeface="+mn-cs"/>
        </a:defRPr>
      </a:lvl1pPr>
      <a:lvl2pPr marL="301752" indent="-377190" algn="l" defTabSz="1005840" rtl="0" eaLnBrk="1" latinLnBrk="0" hangingPunct="1">
        <a:lnSpc>
          <a:spcPct val="85000"/>
        </a:lnSpc>
        <a:spcBef>
          <a:spcPts val="660"/>
        </a:spcBef>
        <a:buFont typeface="Arial" pitchFamily="34" charset="0"/>
        <a:buChar char=" "/>
        <a:defRPr sz="2640" kern="1200">
          <a:solidFill>
            <a:schemeClr val="tx1">
              <a:lumMod val="85000"/>
              <a:lumOff val="15000"/>
            </a:schemeClr>
          </a:solidFill>
          <a:latin typeface="+mn-lt"/>
          <a:ea typeface="+mn-ea"/>
          <a:cs typeface="+mn-cs"/>
        </a:defRPr>
      </a:lvl2pPr>
      <a:lvl3pPr marL="603504" indent="-603504" algn="l" defTabSz="1005840" rtl="0" eaLnBrk="1" latinLnBrk="0" hangingPunct="1">
        <a:lnSpc>
          <a:spcPct val="85000"/>
        </a:lnSpc>
        <a:spcBef>
          <a:spcPts val="660"/>
        </a:spcBef>
        <a:buFont typeface="Arial" pitchFamily="34" charset="0"/>
        <a:buChar char=" "/>
        <a:defRPr sz="2200" i="1" kern="1200">
          <a:solidFill>
            <a:schemeClr val="tx1">
              <a:lumMod val="85000"/>
              <a:lumOff val="15000"/>
            </a:schemeClr>
          </a:solidFill>
          <a:latin typeface="+mn-lt"/>
          <a:ea typeface="+mn-ea"/>
          <a:cs typeface="+mn-cs"/>
        </a:defRPr>
      </a:lvl3pPr>
      <a:lvl4pPr marL="905256" indent="-905256" algn="l" defTabSz="1005840" rtl="0" eaLnBrk="1" latinLnBrk="0" hangingPunct="1">
        <a:lnSpc>
          <a:spcPct val="85000"/>
        </a:lnSpc>
        <a:spcBef>
          <a:spcPts val="660"/>
        </a:spcBef>
        <a:buFont typeface="Arial" pitchFamily="34" charset="0"/>
        <a:buChar char=" "/>
        <a:defRPr sz="1980" kern="1200">
          <a:solidFill>
            <a:schemeClr val="tx1">
              <a:lumMod val="85000"/>
              <a:lumOff val="15000"/>
            </a:schemeClr>
          </a:solidFill>
          <a:latin typeface="+mn-lt"/>
          <a:ea typeface="+mn-ea"/>
          <a:cs typeface="+mn-cs"/>
        </a:defRPr>
      </a:lvl4pPr>
      <a:lvl5pPr marL="1207008" indent="-1207008" algn="l" defTabSz="1005840" rtl="0" eaLnBrk="1" latinLnBrk="0" hangingPunct="1">
        <a:lnSpc>
          <a:spcPct val="85000"/>
        </a:lnSpc>
        <a:spcBef>
          <a:spcPts val="660"/>
        </a:spcBef>
        <a:buFont typeface="Arial" pitchFamily="34" charset="0"/>
        <a:buChar char=" "/>
        <a:defRPr sz="1980" kern="1200">
          <a:solidFill>
            <a:schemeClr val="tx1">
              <a:lumMod val="85000"/>
              <a:lumOff val="15000"/>
            </a:schemeClr>
          </a:solidFill>
          <a:latin typeface="+mn-lt"/>
          <a:ea typeface="+mn-ea"/>
          <a:cs typeface="+mn-cs"/>
        </a:defRPr>
      </a:lvl5pPr>
      <a:lvl6pPr marL="1320000" indent="-251460" algn="l" defTabSz="1005840" rtl="0" eaLnBrk="1" latinLnBrk="0" hangingPunct="1">
        <a:lnSpc>
          <a:spcPct val="85000"/>
        </a:lnSpc>
        <a:spcBef>
          <a:spcPts val="660"/>
        </a:spcBef>
        <a:buFont typeface="Arial" pitchFamily="34" charset="0"/>
        <a:buChar char=" "/>
        <a:defRPr sz="1980" kern="1200">
          <a:solidFill>
            <a:schemeClr val="tx1">
              <a:lumMod val="85000"/>
              <a:lumOff val="15000"/>
            </a:schemeClr>
          </a:solidFill>
          <a:latin typeface="+mn-lt"/>
          <a:ea typeface="+mn-ea"/>
          <a:cs typeface="+mn-cs"/>
        </a:defRPr>
      </a:lvl6pPr>
      <a:lvl7pPr marL="1540000" indent="-251460" algn="l" defTabSz="1005840" rtl="0" eaLnBrk="1" latinLnBrk="0" hangingPunct="1">
        <a:lnSpc>
          <a:spcPct val="85000"/>
        </a:lnSpc>
        <a:spcBef>
          <a:spcPts val="660"/>
        </a:spcBef>
        <a:buFont typeface="Arial" pitchFamily="34" charset="0"/>
        <a:buChar char=" "/>
        <a:defRPr sz="1980" kern="1200">
          <a:solidFill>
            <a:schemeClr val="tx1">
              <a:lumMod val="85000"/>
              <a:lumOff val="15000"/>
            </a:schemeClr>
          </a:solidFill>
          <a:latin typeface="+mn-lt"/>
          <a:ea typeface="+mn-ea"/>
          <a:cs typeface="+mn-cs"/>
        </a:defRPr>
      </a:lvl7pPr>
      <a:lvl8pPr marL="1760000" indent="-251460" algn="l" defTabSz="1005840" rtl="0" eaLnBrk="1" latinLnBrk="0" hangingPunct="1">
        <a:lnSpc>
          <a:spcPct val="85000"/>
        </a:lnSpc>
        <a:spcBef>
          <a:spcPts val="660"/>
        </a:spcBef>
        <a:buFont typeface="Arial" pitchFamily="34" charset="0"/>
        <a:buChar char=" "/>
        <a:defRPr sz="1980" kern="1200">
          <a:solidFill>
            <a:schemeClr val="tx1">
              <a:lumMod val="85000"/>
              <a:lumOff val="15000"/>
            </a:schemeClr>
          </a:solidFill>
          <a:latin typeface="+mn-lt"/>
          <a:ea typeface="+mn-ea"/>
          <a:cs typeface="+mn-cs"/>
        </a:defRPr>
      </a:lvl8pPr>
      <a:lvl9pPr marL="1980000" indent="-251460" algn="l" defTabSz="1005840" rtl="0" eaLnBrk="1" latinLnBrk="0" hangingPunct="1">
        <a:lnSpc>
          <a:spcPct val="85000"/>
        </a:lnSpc>
        <a:spcBef>
          <a:spcPts val="660"/>
        </a:spcBef>
        <a:buFont typeface="Arial" pitchFamily="34" charset="0"/>
        <a:buChar char=" "/>
        <a:defRPr sz="1980" kern="1200">
          <a:solidFill>
            <a:schemeClr val="tx1">
              <a:lumMod val="85000"/>
              <a:lumOff val="15000"/>
            </a:schemeClr>
          </a:solidFill>
          <a:latin typeface="+mn-lt"/>
          <a:ea typeface="+mn-ea"/>
          <a:cs typeface="+mn-cs"/>
        </a:defRPr>
      </a:lvl9pPr>
    </p:bodyStyle>
    <p:otherStyle>
      <a:defPPr>
        <a:defRPr lang="en-US"/>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69.w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54.wmf"/><Relationship Id="rId5" Type="http://schemas.openxmlformats.org/officeDocument/2006/relationships/oleObject" Target="../embeddings/oleObject20.bin"/><Relationship Id="rId4" Type="http://schemas.openxmlformats.org/officeDocument/2006/relationships/image" Target="../media/image53.wmf"/></Relationships>
</file>

<file path=ppt/slides/_rels/slide11.xml.rels><?xml version="1.0" encoding="UTF-8" standalone="yes"?>
<Relationships xmlns="http://schemas.openxmlformats.org/package/2006/relationships"><Relationship Id="rId8" Type="http://schemas.openxmlformats.org/officeDocument/2006/relationships/image" Target="../media/image73.wmf"/><Relationship Id="rId3" Type="http://schemas.openxmlformats.org/officeDocument/2006/relationships/oleObject" Target="../embeddings/oleObject22.bin"/><Relationship Id="rId7" Type="http://schemas.openxmlformats.org/officeDocument/2006/relationships/oleObject" Target="../embeddings/oleObject24.bin"/><Relationship Id="rId2" Type="http://schemas.openxmlformats.org/officeDocument/2006/relationships/image" Target="../media/image70.png"/><Relationship Id="rId1" Type="http://schemas.openxmlformats.org/officeDocument/2006/relationships/slideLayout" Target="../slideLayouts/slideLayout12.xml"/><Relationship Id="rId6" Type="http://schemas.openxmlformats.org/officeDocument/2006/relationships/image" Target="../media/image72.wmf"/><Relationship Id="rId11" Type="http://schemas.openxmlformats.org/officeDocument/2006/relationships/image" Target="../media/image911.png"/><Relationship Id="rId5" Type="http://schemas.openxmlformats.org/officeDocument/2006/relationships/oleObject" Target="../embeddings/oleObject23.bin"/><Relationship Id="rId10" Type="http://schemas.openxmlformats.org/officeDocument/2006/relationships/image" Target="../media/image900.png"/><Relationship Id="rId4" Type="http://schemas.openxmlformats.org/officeDocument/2006/relationships/image" Target="../media/image71.wmf"/></Relationships>
</file>

<file path=ppt/slides/_rels/slide1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2.xml"/><Relationship Id="rId4" Type="http://schemas.openxmlformats.org/officeDocument/2006/relationships/image" Target="../media/image98.png"/></Relationships>
</file>

<file path=ppt/slides/_rels/slide13.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3.png"/><Relationship Id="rId7" Type="http://schemas.openxmlformats.org/officeDocument/2006/relationships/image" Target="../media/image100.png"/><Relationship Id="rId2" Type="http://schemas.openxmlformats.org/officeDocument/2006/relationships/image" Target="../media/image92.png"/><Relationship Id="rId1" Type="http://schemas.openxmlformats.org/officeDocument/2006/relationships/slideLayout" Target="../slideLayouts/slideLayout12.xml"/><Relationship Id="rId6" Type="http://schemas.openxmlformats.org/officeDocument/2006/relationships/image" Target="../media/image99.png"/><Relationship Id="rId5" Type="http://schemas.openxmlformats.org/officeDocument/2006/relationships/image" Target="../media/image95.png"/><Relationship Id="rId10" Type="http://schemas.openxmlformats.org/officeDocument/2006/relationships/image" Target="../media/image103.png"/><Relationship Id="rId4" Type="http://schemas.openxmlformats.org/officeDocument/2006/relationships/image" Target="../media/image94.png"/><Relationship Id="rId9" Type="http://schemas.openxmlformats.org/officeDocument/2006/relationships/image" Target="../media/image102.png"/></Relationships>
</file>

<file path=ppt/slides/_rels/slide14.xml.rels><?xml version="1.0" encoding="UTF-8" standalone="yes"?>
<Relationships xmlns="http://schemas.openxmlformats.org/package/2006/relationships"><Relationship Id="rId3" Type="http://schemas.openxmlformats.org/officeDocument/2006/relationships/image" Target="../media/image53.wmf"/><Relationship Id="rId7" Type="http://schemas.openxmlformats.org/officeDocument/2006/relationships/image" Target="../media/image69.wmf"/><Relationship Id="rId2" Type="http://schemas.openxmlformats.org/officeDocument/2006/relationships/oleObject" Target="../embeddings/oleObject25.bin"/><Relationship Id="rId1" Type="http://schemas.openxmlformats.org/officeDocument/2006/relationships/slideLayout" Target="../slideLayouts/slideLayout12.xml"/><Relationship Id="rId6" Type="http://schemas.openxmlformats.org/officeDocument/2006/relationships/oleObject" Target="../embeddings/oleObject27.bin"/><Relationship Id="rId5" Type="http://schemas.openxmlformats.org/officeDocument/2006/relationships/image" Target="../media/image54.wmf"/><Relationship Id="rId4" Type="http://schemas.openxmlformats.org/officeDocument/2006/relationships/oleObject" Target="../embeddings/oleObject26.bin"/><Relationship Id="rId9" Type="http://schemas.openxmlformats.org/officeDocument/2006/relationships/image" Target="../media/image530.png"/></Relationships>
</file>

<file path=ppt/slides/_rels/slide15.xml.rels><?xml version="1.0" encoding="UTF-8" standalone="yes"?>
<Relationships xmlns="http://schemas.openxmlformats.org/package/2006/relationships"><Relationship Id="rId3" Type="http://schemas.openxmlformats.org/officeDocument/2006/relationships/image" Target="../media/image53.wmf"/><Relationship Id="rId7" Type="http://schemas.openxmlformats.org/officeDocument/2006/relationships/image" Target="../media/image69.wmf"/><Relationship Id="rId12" Type="http://schemas.openxmlformats.org/officeDocument/2006/relationships/image" Target="../media/image380.png"/><Relationship Id="rId2" Type="http://schemas.openxmlformats.org/officeDocument/2006/relationships/oleObject" Target="../embeddings/oleObject25.bin"/><Relationship Id="rId1" Type="http://schemas.openxmlformats.org/officeDocument/2006/relationships/slideLayout" Target="../slideLayouts/slideLayout12.xml"/><Relationship Id="rId6" Type="http://schemas.openxmlformats.org/officeDocument/2006/relationships/oleObject" Target="../embeddings/oleObject27.bin"/><Relationship Id="rId11" Type="http://schemas.openxmlformats.org/officeDocument/2006/relationships/image" Target="../media/image370.png"/><Relationship Id="rId5" Type="http://schemas.openxmlformats.org/officeDocument/2006/relationships/image" Target="../media/image54.wmf"/><Relationship Id="rId10" Type="http://schemas.openxmlformats.org/officeDocument/2006/relationships/image" Target="../media/image360.png"/><Relationship Id="rId4" Type="http://schemas.openxmlformats.org/officeDocument/2006/relationships/oleObject" Target="../embeddings/oleObject26.bin"/></Relationships>
</file>

<file path=ppt/slides/_rels/slide16.xml.rels><?xml version="1.0" encoding="UTF-8" standalone="yes"?>
<Relationships xmlns="http://schemas.openxmlformats.org/package/2006/relationships"><Relationship Id="rId8" Type="http://schemas.openxmlformats.org/officeDocument/2006/relationships/image" Target="../media/image53.wmf"/><Relationship Id="rId13" Type="http://schemas.openxmlformats.org/officeDocument/2006/relationships/image" Target="../media/image570.png"/><Relationship Id="rId7" Type="http://schemas.openxmlformats.org/officeDocument/2006/relationships/oleObject" Target="../embeddings/oleObject28.bin"/><Relationship Id="rId12" Type="http://schemas.openxmlformats.org/officeDocument/2006/relationships/image" Target="../media/image69.wmf"/><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560.png"/><Relationship Id="rId11" Type="http://schemas.openxmlformats.org/officeDocument/2006/relationships/oleObject" Target="../embeddings/oleObject30.bin"/><Relationship Id="rId5" Type="http://schemas.openxmlformats.org/officeDocument/2006/relationships/image" Target="../media/image550.png"/><Relationship Id="rId10" Type="http://schemas.openxmlformats.org/officeDocument/2006/relationships/image" Target="../media/image54.wmf"/><Relationship Id="rId4" Type="http://schemas.openxmlformats.org/officeDocument/2006/relationships/image" Target="../media/image990.png"/><Relationship Id="rId9" Type="http://schemas.openxmlformats.org/officeDocument/2006/relationships/oleObject" Target="../embeddings/oleObject29.bin"/><Relationship Id="rId14" Type="http://schemas.openxmlformats.org/officeDocument/2006/relationships/image" Target="../media/image580.png"/></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34.bin"/><Relationship Id="rId13" Type="http://schemas.openxmlformats.org/officeDocument/2006/relationships/image" Target="../media/image79.wmf"/><Relationship Id="rId18" Type="http://schemas.openxmlformats.org/officeDocument/2006/relationships/oleObject" Target="../embeddings/oleObject39.bin"/><Relationship Id="rId3" Type="http://schemas.openxmlformats.org/officeDocument/2006/relationships/image" Target="../media/image74.wmf"/><Relationship Id="rId7" Type="http://schemas.openxmlformats.org/officeDocument/2006/relationships/image" Target="../media/image76.wmf"/><Relationship Id="rId12" Type="http://schemas.openxmlformats.org/officeDocument/2006/relationships/oleObject" Target="../embeddings/oleObject36.bin"/><Relationship Id="rId17" Type="http://schemas.openxmlformats.org/officeDocument/2006/relationships/image" Target="../media/image81.wmf"/><Relationship Id="rId2" Type="http://schemas.openxmlformats.org/officeDocument/2006/relationships/oleObject" Target="../embeddings/oleObject31.bin"/><Relationship Id="rId16" Type="http://schemas.openxmlformats.org/officeDocument/2006/relationships/oleObject" Target="../embeddings/oleObject38.bin"/><Relationship Id="rId1" Type="http://schemas.openxmlformats.org/officeDocument/2006/relationships/slideLayout" Target="../slideLayouts/slideLayout12.xml"/><Relationship Id="rId6" Type="http://schemas.openxmlformats.org/officeDocument/2006/relationships/oleObject" Target="../embeddings/oleObject33.bin"/><Relationship Id="rId11" Type="http://schemas.openxmlformats.org/officeDocument/2006/relationships/image" Target="../media/image78.wmf"/><Relationship Id="rId5" Type="http://schemas.openxmlformats.org/officeDocument/2006/relationships/image" Target="../media/image75.wmf"/><Relationship Id="rId15" Type="http://schemas.openxmlformats.org/officeDocument/2006/relationships/image" Target="../media/image80.wmf"/><Relationship Id="rId10" Type="http://schemas.openxmlformats.org/officeDocument/2006/relationships/oleObject" Target="../embeddings/oleObject35.bin"/><Relationship Id="rId19" Type="http://schemas.openxmlformats.org/officeDocument/2006/relationships/image" Target="../media/image82.wmf"/><Relationship Id="rId4" Type="http://schemas.openxmlformats.org/officeDocument/2006/relationships/oleObject" Target="../embeddings/oleObject32.bin"/><Relationship Id="rId9" Type="http://schemas.openxmlformats.org/officeDocument/2006/relationships/image" Target="../media/image77.wmf"/><Relationship Id="rId14" Type="http://schemas.openxmlformats.org/officeDocument/2006/relationships/oleObject" Target="../embeddings/oleObject37.bin"/></Relationships>
</file>

<file path=ppt/slides/_rels/slide18.xml.rels><?xml version="1.0" encoding="UTF-8" standalone="yes"?>
<Relationships xmlns="http://schemas.openxmlformats.org/package/2006/relationships"><Relationship Id="rId13" Type="http://schemas.openxmlformats.org/officeDocument/2006/relationships/oleObject" Target="../embeddings/oleObject45.bin"/><Relationship Id="rId18" Type="http://schemas.openxmlformats.org/officeDocument/2006/relationships/image" Target="../media/image90.wmf"/><Relationship Id="rId26" Type="http://schemas.openxmlformats.org/officeDocument/2006/relationships/image" Target="../media/image93.wmf"/><Relationship Id="rId21" Type="http://schemas.openxmlformats.org/officeDocument/2006/relationships/oleObject" Target="../embeddings/oleObject49.bin"/><Relationship Id="rId34" Type="http://schemas.openxmlformats.org/officeDocument/2006/relationships/image" Target="../media/image97.wmf"/><Relationship Id="rId7" Type="http://schemas.openxmlformats.org/officeDocument/2006/relationships/oleObject" Target="../embeddings/oleObject42.bin"/><Relationship Id="rId12" Type="http://schemas.openxmlformats.org/officeDocument/2006/relationships/image" Target="../media/image87.wmf"/><Relationship Id="rId17" Type="http://schemas.openxmlformats.org/officeDocument/2006/relationships/oleObject" Target="../embeddings/oleObject47.bin"/><Relationship Id="rId25" Type="http://schemas.openxmlformats.org/officeDocument/2006/relationships/oleObject" Target="../embeddings/oleObject51.bin"/><Relationship Id="rId33" Type="http://schemas.openxmlformats.org/officeDocument/2006/relationships/oleObject" Target="../embeddings/oleObject55.bin"/><Relationship Id="rId38" Type="http://schemas.openxmlformats.org/officeDocument/2006/relationships/image" Target="../media/image840.png"/><Relationship Id="rId2" Type="http://schemas.openxmlformats.org/officeDocument/2006/relationships/notesSlide" Target="../notesSlides/notesSlide9.xml"/><Relationship Id="rId16" Type="http://schemas.openxmlformats.org/officeDocument/2006/relationships/image" Target="../media/image89.wmf"/><Relationship Id="rId20" Type="http://schemas.openxmlformats.org/officeDocument/2006/relationships/image" Target="../media/image91.wmf"/><Relationship Id="rId29" Type="http://schemas.openxmlformats.org/officeDocument/2006/relationships/oleObject" Target="../embeddings/oleObject53.bin"/><Relationship Id="rId1" Type="http://schemas.openxmlformats.org/officeDocument/2006/relationships/slideLayout" Target="../slideLayouts/slideLayout12.xml"/><Relationship Id="rId6" Type="http://schemas.openxmlformats.org/officeDocument/2006/relationships/image" Target="../media/image84.wmf"/><Relationship Id="rId11" Type="http://schemas.openxmlformats.org/officeDocument/2006/relationships/oleObject" Target="../embeddings/oleObject44.bin"/><Relationship Id="rId24" Type="http://schemas.openxmlformats.org/officeDocument/2006/relationships/image" Target="../media/image92.wmf"/><Relationship Id="rId32" Type="http://schemas.openxmlformats.org/officeDocument/2006/relationships/image" Target="../media/image96.wmf"/><Relationship Id="rId5" Type="http://schemas.openxmlformats.org/officeDocument/2006/relationships/oleObject" Target="../embeddings/oleObject41.bin"/><Relationship Id="rId15" Type="http://schemas.openxmlformats.org/officeDocument/2006/relationships/oleObject" Target="../embeddings/oleObject46.bin"/><Relationship Id="rId23" Type="http://schemas.openxmlformats.org/officeDocument/2006/relationships/oleObject" Target="../embeddings/oleObject50.bin"/><Relationship Id="rId28" Type="http://schemas.openxmlformats.org/officeDocument/2006/relationships/image" Target="../media/image94.wmf"/><Relationship Id="rId36" Type="http://schemas.openxmlformats.org/officeDocument/2006/relationships/image" Target="../media/image98.wmf"/><Relationship Id="rId10" Type="http://schemas.openxmlformats.org/officeDocument/2006/relationships/image" Target="../media/image86.wmf"/><Relationship Id="rId19" Type="http://schemas.openxmlformats.org/officeDocument/2006/relationships/oleObject" Target="../embeddings/oleObject48.bin"/><Relationship Id="rId31" Type="http://schemas.openxmlformats.org/officeDocument/2006/relationships/oleObject" Target="../embeddings/oleObject54.bin"/><Relationship Id="rId4" Type="http://schemas.openxmlformats.org/officeDocument/2006/relationships/image" Target="../media/image83.wmf"/><Relationship Id="rId9" Type="http://schemas.openxmlformats.org/officeDocument/2006/relationships/oleObject" Target="../embeddings/oleObject43.bin"/><Relationship Id="rId14" Type="http://schemas.openxmlformats.org/officeDocument/2006/relationships/image" Target="../media/image88.wmf"/><Relationship Id="rId22" Type="http://schemas.openxmlformats.org/officeDocument/2006/relationships/image" Target="../media/image64.wmf"/><Relationship Id="rId27" Type="http://schemas.openxmlformats.org/officeDocument/2006/relationships/oleObject" Target="../embeddings/oleObject52.bin"/><Relationship Id="rId30" Type="http://schemas.openxmlformats.org/officeDocument/2006/relationships/image" Target="../media/image95.wmf"/><Relationship Id="rId35" Type="http://schemas.openxmlformats.org/officeDocument/2006/relationships/oleObject" Target="../embeddings/oleObject56.bin"/><Relationship Id="rId8" Type="http://schemas.openxmlformats.org/officeDocument/2006/relationships/image" Target="../media/image85.wmf"/><Relationship Id="rId3" Type="http://schemas.openxmlformats.org/officeDocument/2006/relationships/oleObject" Target="../embeddings/oleObject40.bin"/></Relationships>
</file>

<file path=ppt/slides/_rels/slide1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25.png"/><Relationship Id="rId1" Type="http://schemas.openxmlformats.org/officeDocument/2006/relationships/slideLayout" Target="../slideLayouts/slideLayout12.xml"/><Relationship Id="rId4" Type="http://schemas.openxmlformats.org/officeDocument/2006/relationships/hyperlink" Target="https://www.xenonstack.com/blog/static/public/uploads/media/machine-learning-vs-deep-learning.png"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21.xml.rels><?xml version="1.0" encoding="UTF-8" standalone="yes"?>
<Relationships xmlns="http://schemas.openxmlformats.org/package/2006/relationships"><Relationship Id="rId3" Type="http://schemas.openxmlformats.org/officeDocument/2006/relationships/image" Target="../media/image1290.png"/><Relationship Id="rId7" Type="http://schemas.openxmlformats.org/officeDocument/2006/relationships/image" Target="../media/image126.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06.png"/></Relationships>
</file>

<file path=ppt/slides/_rels/slide22.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30.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07.png"/></Relationships>
</file>

<file path=ppt/slides/_rels/slide2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136.png"/><Relationship Id="rId4" Type="http://schemas.openxmlformats.org/officeDocument/2006/relationships/image" Target="../media/image135.png"/></Relationships>
</file>

<file path=ppt/slides/_rels/slide2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09.png"/><Relationship Id="rId1" Type="http://schemas.openxmlformats.org/officeDocument/2006/relationships/slideLayout" Target="../slideLayouts/slideLayout12.xml"/><Relationship Id="rId4" Type="http://schemas.openxmlformats.org/officeDocument/2006/relationships/image" Target="../media/image139.png"/></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58.bin"/><Relationship Id="rId3" Type="http://schemas.openxmlformats.org/officeDocument/2006/relationships/image" Target="../media/image140.png"/><Relationship Id="rId7" Type="http://schemas.openxmlformats.org/officeDocument/2006/relationships/image" Target="../media/image53.wmf"/><Relationship Id="rId1" Type="http://schemas.openxmlformats.org/officeDocument/2006/relationships/slideLayout" Target="../slideLayouts/slideLayout12.xml"/><Relationship Id="rId6" Type="http://schemas.openxmlformats.org/officeDocument/2006/relationships/oleObject" Target="../embeddings/oleObject57.bin"/><Relationship Id="rId11" Type="http://schemas.openxmlformats.org/officeDocument/2006/relationships/image" Target="../media/image55.wmf"/><Relationship Id="rId5" Type="http://schemas.openxmlformats.org/officeDocument/2006/relationships/image" Target="../media/image52.png"/><Relationship Id="rId10" Type="http://schemas.openxmlformats.org/officeDocument/2006/relationships/oleObject" Target="../embeddings/oleObject59.bin"/><Relationship Id="rId4" Type="http://schemas.openxmlformats.org/officeDocument/2006/relationships/image" Target="../media/image141.png"/><Relationship Id="rId9" Type="http://schemas.openxmlformats.org/officeDocument/2006/relationships/image" Target="../media/image54.wmf"/></Relationships>
</file>

<file path=ppt/slides/_rels/slide2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hyperlink" Target="https://cs231n.github.io/neural-networks-2/"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43.png"/><Relationship Id="rId1" Type="http://schemas.openxmlformats.org/officeDocument/2006/relationships/slideLayout" Target="../slideLayouts/slideLayout1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62.bin"/><Relationship Id="rId3" Type="http://schemas.openxmlformats.org/officeDocument/2006/relationships/image" Target="../media/image146.png"/><Relationship Id="rId7" Type="http://schemas.openxmlformats.org/officeDocument/2006/relationships/image" Target="../media/image54.wmf"/><Relationship Id="rId1" Type="http://schemas.openxmlformats.org/officeDocument/2006/relationships/slideLayout" Target="../slideLayouts/slideLayout12.xml"/><Relationship Id="rId6" Type="http://schemas.openxmlformats.org/officeDocument/2006/relationships/oleObject" Target="../embeddings/oleObject61.bin"/><Relationship Id="rId11" Type="http://schemas.openxmlformats.org/officeDocument/2006/relationships/image" Target="../media/image150.png"/><Relationship Id="rId5" Type="http://schemas.openxmlformats.org/officeDocument/2006/relationships/image" Target="../media/image53.wmf"/><Relationship Id="rId10" Type="http://schemas.openxmlformats.org/officeDocument/2006/relationships/image" Target="../media/image115.png"/><Relationship Id="rId4" Type="http://schemas.openxmlformats.org/officeDocument/2006/relationships/oleObject" Target="../embeddings/oleObject60.bin"/><Relationship Id="rId9" Type="http://schemas.openxmlformats.org/officeDocument/2006/relationships/image" Target="../media/image55.wmf"/></Relationships>
</file>

<file path=ppt/slides/_rels/slide29.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58.png"/><Relationship Id="rId3" Type="http://schemas.openxmlformats.org/officeDocument/2006/relationships/image" Target="../media/image149.png"/><Relationship Id="rId7" Type="http://schemas.openxmlformats.org/officeDocument/2006/relationships/image" Target="../media/image154.png"/><Relationship Id="rId12" Type="http://schemas.openxmlformats.org/officeDocument/2006/relationships/image" Target="../media/image157.png"/><Relationship Id="rId2" Type="http://schemas.openxmlformats.org/officeDocument/2006/relationships/image" Target="../media/image148.png"/><Relationship Id="rId1" Type="http://schemas.openxmlformats.org/officeDocument/2006/relationships/slideLayout" Target="../slideLayouts/slideLayout12.xml"/><Relationship Id="rId6" Type="http://schemas.openxmlformats.org/officeDocument/2006/relationships/image" Target="../media/image153.png"/><Relationship Id="rId11" Type="http://schemas.openxmlformats.org/officeDocument/2006/relationships/image" Target="../media/image115.png"/><Relationship Id="rId5" Type="http://schemas.openxmlformats.org/officeDocument/2006/relationships/image" Target="../media/image152.png"/><Relationship Id="rId10" Type="http://schemas.openxmlformats.org/officeDocument/2006/relationships/image" Target="../media/image117.png"/><Relationship Id="rId4" Type="http://schemas.openxmlformats.org/officeDocument/2006/relationships/image" Target="../media/image151.png"/><Relationship Id="rId9" Type="http://schemas.openxmlformats.org/officeDocument/2006/relationships/image" Target="../media/image114.png"/><Relationship Id="rId14" Type="http://schemas.openxmlformats.org/officeDocument/2006/relationships/image" Target="../media/image15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hyperlink" Target="https://www.xenonstack.com/blog/static/public/uploads/media/machine-learning-vs-deep-learning.png"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12.xml"/><Relationship Id="rId4" Type="http://schemas.openxmlformats.org/officeDocument/2006/relationships/image" Target="../media/image166.png"/></Relationships>
</file>

<file path=ppt/slides/_rels/slide32.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7.png"/><Relationship Id="rId2" Type="http://schemas.openxmlformats.org/officeDocument/2006/relationships/image" Target="../media/image1620.png"/><Relationship Id="rId1" Type="http://schemas.openxmlformats.org/officeDocument/2006/relationships/slideLayout" Target="../slideLayouts/slideLayout12.xml"/><Relationship Id="rId6" Type="http://schemas.openxmlformats.org/officeDocument/2006/relationships/image" Target="../media/image1550.png"/><Relationship Id="rId5" Type="http://schemas.openxmlformats.org/officeDocument/2006/relationships/image" Target="../media/image1540.png"/><Relationship Id="rId4" Type="http://schemas.openxmlformats.org/officeDocument/2006/relationships/image" Target="../media/image1530.png"/></Relationships>
</file>

<file path=ppt/slides/_rels/slide33.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image" Target="../media/image131.png"/><Relationship Id="rId7" Type="http://schemas.openxmlformats.org/officeDocument/2006/relationships/image" Target="../media/image172.png"/><Relationship Id="rId2" Type="http://schemas.openxmlformats.org/officeDocument/2006/relationships/image" Target="../media/image1670.png"/><Relationship Id="rId1" Type="http://schemas.openxmlformats.org/officeDocument/2006/relationships/slideLayout" Target="../slideLayouts/slideLayout12.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0.png"/><Relationship Id="rId9" Type="http://schemas.openxmlformats.org/officeDocument/2006/relationships/image" Target="../media/image174.png"/></Relationships>
</file>

<file path=ppt/slides/_rels/slide34.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83.png"/><Relationship Id="rId3" Type="http://schemas.openxmlformats.org/officeDocument/2006/relationships/image" Target="../media/image175.png"/><Relationship Id="rId7" Type="http://schemas.openxmlformats.org/officeDocument/2006/relationships/image" Target="../media/image177.png"/><Relationship Id="rId12" Type="http://schemas.openxmlformats.org/officeDocument/2006/relationships/image" Target="../media/image182.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70.png"/><Relationship Id="rId11" Type="http://schemas.openxmlformats.org/officeDocument/2006/relationships/image" Target="../media/image181.png"/><Relationship Id="rId5" Type="http://schemas.openxmlformats.org/officeDocument/2006/relationships/image" Target="../media/image1480.png"/><Relationship Id="rId15" Type="http://schemas.openxmlformats.org/officeDocument/2006/relationships/image" Target="../media/image185.png"/><Relationship Id="rId10" Type="http://schemas.openxmlformats.org/officeDocument/2006/relationships/image" Target="../media/image180.png"/><Relationship Id="rId4" Type="http://schemas.openxmlformats.org/officeDocument/2006/relationships/image" Target="../media/image133.png"/><Relationship Id="rId9" Type="http://schemas.openxmlformats.org/officeDocument/2006/relationships/image" Target="../media/image179.png"/><Relationship Id="rId14" Type="http://schemas.openxmlformats.org/officeDocument/2006/relationships/image" Target="../media/image184.png"/></Relationships>
</file>

<file path=ppt/slides/_rels/slide35.xml.rels><?xml version="1.0" encoding="UTF-8" standalone="yes"?>
<Relationships xmlns="http://schemas.openxmlformats.org/package/2006/relationships"><Relationship Id="rId8" Type="http://schemas.openxmlformats.org/officeDocument/2006/relationships/image" Target="../media/image1490.png"/><Relationship Id="rId13" Type="http://schemas.openxmlformats.org/officeDocument/2006/relationships/image" Target="../media/image1631.png"/><Relationship Id="rId12" Type="http://schemas.openxmlformats.org/officeDocument/2006/relationships/image" Target="../media/image1621.png"/><Relationship Id="rId2" Type="http://schemas.openxmlformats.org/officeDocument/2006/relationships/image" Target="../media/image133.png"/><Relationship Id="rId1" Type="http://schemas.openxmlformats.org/officeDocument/2006/relationships/slideLayout" Target="../slideLayouts/slideLayout12.xml"/><Relationship Id="rId6" Type="http://schemas.openxmlformats.org/officeDocument/2006/relationships/image" Target="../media/image270.png"/><Relationship Id="rId11" Type="http://schemas.openxmlformats.org/officeDocument/2006/relationships/image" Target="../media/image1601.png"/><Relationship Id="rId15" Type="http://schemas.openxmlformats.org/officeDocument/2006/relationships/image" Target="../media/image1680.png"/><Relationship Id="rId10" Type="http://schemas.openxmlformats.org/officeDocument/2006/relationships/image" Target="../media/image1500.png"/><Relationship Id="rId4" Type="http://schemas.openxmlformats.org/officeDocument/2006/relationships/image" Target="../media/image1491.png"/><Relationship Id="rId14" Type="http://schemas.openxmlformats.org/officeDocument/2006/relationships/image" Target="../media/image1661.png"/></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hyperlink" Target="https://blog.paperspace.com/intro-to-optimization-in-deep-learning-gradient-descent/" TargetMode="External"/><Relationship Id="rId2" Type="http://schemas.openxmlformats.org/officeDocument/2006/relationships/image" Target="../media/image134.png"/><Relationship Id="rId1" Type="http://schemas.openxmlformats.org/officeDocument/2006/relationships/slideLayout" Target="../slideLayouts/slideLayout12.xml"/><Relationship Id="rId6" Type="http://schemas.openxmlformats.org/officeDocument/2006/relationships/image" Target="../media/image137.png"/><Relationship Id="rId5" Type="http://schemas.openxmlformats.org/officeDocument/2006/relationships/image" Target="../media/image1650.png"/><Relationship Id="rId4" Type="http://schemas.openxmlformats.org/officeDocument/2006/relationships/image" Target="../media/image1641.png"/></Relationships>
</file>

<file path=ppt/slides/_rels/slide37.xml.rels><?xml version="1.0" encoding="UTF-8" standalone="yes"?>
<Relationships xmlns="http://schemas.openxmlformats.org/package/2006/relationships"><Relationship Id="rId8" Type="http://schemas.openxmlformats.org/officeDocument/2006/relationships/image" Target="../media/image1881.png"/><Relationship Id="rId3" Type="http://schemas.openxmlformats.org/officeDocument/2006/relationships/image" Target="../media/image1640.png"/><Relationship Id="rId7" Type="http://schemas.openxmlformats.org/officeDocument/2006/relationships/image" Target="../media/image1110.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1100.png"/><Relationship Id="rId5" Type="http://schemas.openxmlformats.org/officeDocument/2006/relationships/image" Target="../media/image1580.png"/><Relationship Id="rId4" Type="http://schemas.openxmlformats.org/officeDocument/2006/relationships/image" Target="../media/image142.png"/></Relationships>
</file>

<file path=ppt/slides/_rels/slide3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763.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7.png"/><Relationship Id="rId39" Type="http://schemas.openxmlformats.org/officeDocument/2006/relationships/image" Target="../media/image40.png"/><Relationship Id="rId21" Type="http://schemas.openxmlformats.org/officeDocument/2006/relationships/image" Target="../media/image22.png"/><Relationship Id="rId34" Type="http://schemas.openxmlformats.org/officeDocument/2006/relationships/image" Target="../media/image35.png"/><Relationship Id="rId42" Type="http://schemas.openxmlformats.org/officeDocument/2006/relationships/image" Target="../media/image43.jpeg"/><Relationship Id="rId7" Type="http://schemas.openxmlformats.org/officeDocument/2006/relationships/image" Target="../media/image8.png"/><Relationship Id="rId2" Type="http://schemas.openxmlformats.org/officeDocument/2006/relationships/notesSlide" Target="../notesSlides/notesSlide3.xml"/><Relationship Id="rId16" Type="http://schemas.openxmlformats.org/officeDocument/2006/relationships/image" Target="../media/image17.png"/><Relationship Id="rId20" Type="http://schemas.openxmlformats.org/officeDocument/2006/relationships/image" Target="../media/image21.png"/><Relationship Id="rId29" Type="http://schemas.openxmlformats.org/officeDocument/2006/relationships/image" Target="../media/image30.png"/><Relationship Id="rId41" Type="http://schemas.openxmlformats.org/officeDocument/2006/relationships/image" Target="../media/image42.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png"/><Relationship Id="rId32" Type="http://schemas.openxmlformats.org/officeDocument/2006/relationships/image" Target="../media/image33.png"/><Relationship Id="rId37" Type="http://schemas.openxmlformats.org/officeDocument/2006/relationships/image" Target="../media/image38.png"/><Relationship Id="rId40" Type="http://schemas.openxmlformats.org/officeDocument/2006/relationships/image" Target="../media/image41.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png"/><Relationship Id="rId36" Type="http://schemas.openxmlformats.org/officeDocument/2006/relationships/image" Target="../media/image37.png"/><Relationship Id="rId10" Type="http://schemas.openxmlformats.org/officeDocument/2006/relationships/image" Target="../media/image11.png"/><Relationship Id="rId19" Type="http://schemas.openxmlformats.org/officeDocument/2006/relationships/image" Target="../media/image20.png"/><Relationship Id="rId31"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png"/><Relationship Id="rId30" Type="http://schemas.openxmlformats.org/officeDocument/2006/relationships/image" Target="../media/image31.png"/><Relationship Id="rId35" Type="http://schemas.openxmlformats.org/officeDocument/2006/relationships/image" Target="../media/image36.png"/><Relationship Id="rId8" Type="http://schemas.openxmlformats.org/officeDocument/2006/relationships/image" Target="../media/image9.png"/><Relationship Id="rId3" Type="http://schemas.openxmlformats.org/officeDocument/2006/relationships/image" Target="../media/image4.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33" Type="http://schemas.openxmlformats.org/officeDocument/2006/relationships/image" Target="../media/image34.png"/><Relationship Id="rId38" Type="http://schemas.openxmlformats.org/officeDocument/2006/relationships/image" Target="../media/image39.png"/></Relationships>
</file>

<file path=ppt/slides/_rels/slide4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870.png"/><Relationship Id="rId7" Type="http://schemas.openxmlformats.org/officeDocument/2006/relationships/image" Target="../media/image191.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190.png"/><Relationship Id="rId5" Type="http://schemas.openxmlformats.org/officeDocument/2006/relationships/image" Target="../media/image1890.png"/><Relationship Id="rId4" Type="http://schemas.openxmlformats.org/officeDocument/2006/relationships/image" Target="../media/image1880.png"/></Relationships>
</file>

<file path=ppt/slides/_rels/slide42.xml.rels><?xml version="1.0" encoding="UTF-8" standalone="yes"?>
<Relationships xmlns="http://schemas.openxmlformats.org/package/2006/relationships"><Relationship Id="rId3" Type="http://schemas.openxmlformats.org/officeDocument/2006/relationships/image" Target="../media/image1660.png"/><Relationship Id="rId2" Type="http://schemas.openxmlformats.org/officeDocument/2006/relationships/image" Target="../media/image192.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160.png"/></Relationships>
</file>

<file path=ppt/slides/_rels/slide46.xml.rels><?xml version="1.0" encoding="UTF-8" standalone="yes"?>
<Relationships xmlns="http://schemas.openxmlformats.org/package/2006/relationships"><Relationship Id="rId3" Type="http://schemas.openxmlformats.org/officeDocument/2006/relationships/hyperlink" Target="https://cs231n.github.io/neural-networks-3/" TargetMode="External"/><Relationship Id="rId2" Type="http://schemas.openxmlformats.org/officeDocument/2006/relationships/image" Target="../media/image167.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176.png"/><Relationship Id="rId4" Type="http://schemas.openxmlformats.org/officeDocument/2006/relationships/image" Target="../media/image169.png"/></Relationships>
</file>

<file path=ppt/slides/_rels/slide48.xml.rels><?xml version="1.0" encoding="UTF-8" standalone="yes"?>
<Relationships xmlns="http://schemas.openxmlformats.org/package/2006/relationships"><Relationship Id="rId3" Type="http://schemas.openxmlformats.org/officeDocument/2006/relationships/image" Target="../media/image53.wmf"/><Relationship Id="rId7" Type="http://schemas.openxmlformats.org/officeDocument/2006/relationships/image" Target="../media/image69.wmf"/><Relationship Id="rId2" Type="http://schemas.openxmlformats.org/officeDocument/2006/relationships/oleObject" Target="../embeddings/oleObject63.bin"/><Relationship Id="rId1" Type="http://schemas.openxmlformats.org/officeDocument/2006/relationships/slideLayout" Target="../slideLayouts/slideLayout12.xml"/><Relationship Id="rId6" Type="http://schemas.openxmlformats.org/officeDocument/2006/relationships/oleObject" Target="../embeddings/oleObject65.bin"/><Relationship Id="rId5" Type="http://schemas.openxmlformats.org/officeDocument/2006/relationships/image" Target="../media/image54.wmf"/><Relationship Id="rId4" Type="http://schemas.openxmlformats.org/officeDocument/2006/relationships/oleObject" Target="../embeddings/oleObject64.bin"/></Relationships>
</file>

<file path=ppt/slides/_rels/slide49.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3" Type="http://schemas.openxmlformats.org/officeDocument/2006/relationships/image" Target="../media/image187.png"/><Relationship Id="rId7" Type="http://schemas.microsoft.com/office/2007/relationships/hdphoto" Target="../media/hdphoto3.wdp"/><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188.png"/><Relationship Id="rId5" Type="http://schemas.openxmlformats.org/officeDocument/2006/relationships/hyperlink" Target="https://www.xenonstack.com/blog/static/public/uploads/media/machine-learning-vs-deep-learning.png" TargetMode="External"/><Relationship Id="rId4" Type="http://schemas.microsoft.com/office/2007/relationships/hdphoto" Target="../media/hdphoto2.wdp"/></Relationships>
</file>

<file path=ppt/slides/_rels/slide51.xml.rels><?xml version="1.0" encoding="UTF-8" standalone="yes"?>
<Relationships xmlns="http://schemas.openxmlformats.org/package/2006/relationships"><Relationship Id="rId3" Type="http://schemas.openxmlformats.org/officeDocument/2006/relationships/image" Target="../media/image2051.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2050.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2070.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52.png"/><Relationship Id="rId7" Type="http://schemas.openxmlformats.org/officeDocument/2006/relationships/image" Target="../media/image54.wm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oleObject" Target="../embeddings/oleObject2.bin"/><Relationship Id="rId5" Type="http://schemas.openxmlformats.org/officeDocument/2006/relationships/image" Target="../media/image53.wmf"/><Relationship Id="rId4" Type="http://schemas.openxmlformats.org/officeDocument/2006/relationships/oleObject" Target="../embeddings/oleObject1.bin"/><Relationship Id="rId9" Type="http://schemas.openxmlformats.org/officeDocument/2006/relationships/image" Target="../media/image55.wmf"/></Relationships>
</file>

<file path=ppt/slides/_rels/slide7.x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image" Target="../media/image52.png"/><Relationship Id="rId1" Type="http://schemas.openxmlformats.org/officeDocument/2006/relationships/slideLayout" Target="../slideLayouts/slideLayout12.xml"/><Relationship Id="rId6" Type="http://schemas.openxmlformats.org/officeDocument/2006/relationships/image" Target="../media/image54.wmf"/><Relationship Id="rId11" Type="http://schemas.openxmlformats.org/officeDocument/2006/relationships/image" Target="../media/image74.png"/><Relationship Id="rId5" Type="http://schemas.openxmlformats.org/officeDocument/2006/relationships/oleObject" Target="../embeddings/oleObject5.bin"/><Relationship Id="rId10" Type="http://schemas.openxmlformats.org/officeDocument/2006/relationships/image" Target="../media/image73.png"/><Relationship Id="rId4" Type="http://schemas.openxmlformats.org/officeDocument/2006/relationships/image" Target="../media/image53.wmf"/></Relationships>
</file>

<file path=ppt/slides/_rels/slide8.xml.rels><?xml version="1.0" encoding="UTF-8" standalone="yes"?>
<Relationships xmlns="http://schemas.openxmlformats.org/package/2006/relationships"><Relationship Id="rId8" Type="http://schemas.openxmlformats.org/officeDocument/2006/relationships/image" Target="../media/image57.wmf"/><Relationship Id="rId13" Type="http://schemas.openxmlformats.org/officeDocument/2006/relationships/oleObject" Target="../embeddings/oleObject11.bin"/><Relationship Id="rId18" Type="http://schemas.openxmlformats.org/officeDocument/2006/relationships/image" Target="../media/image62.wmf"/><Relationship Id="rId26" Type="http://schemas.openxmlformats.org/officeDocument/2006/relationships/image" Target="../media/image66.wmf"/><Relationship Id="rId21" Type="http://schemas.openxmlformats.org/officeDocument/2006/relationships/oleObject" Target="../embeddings/oleObject15.bin"/><Relationship Id="rId7" Type="http://schemas.openxmlformats.org/officeDocument/2006/relationships/oleObject" Target="../embeddings/oleObject8.bin"/><Relationship Id="rId12" Type="http://schemas.openxmlformats.org/officeDocument/2006/relationships/image" Target="../media/image59.wmf"/><Relationship Id="rId17" Type="http://schemas.openxmlformats.org/officeDocument/2006/relationships/oleObject" Target="../embeddings/oleObject13.bin"/><Relationship Id="rId25" Type="http://schemas.openxmlformats.org/officeDocument/2006/relationships/oleObject" Target="../embeddings/oleObject17.bin"/><Relationship Id="rId2" Type="http://schemas.openxmlformats.org/officeDocument/2006/relationships/notesSlide" Target="../notesSlides/notesSlide5.xml"/><Relationship Id="rId16" Type="http://schemas.openxmlformats.org/officeDocument/2006/relationships/image" Target="../media/image61.wmf"/><Relationship Id="rId20" Type="http://schemas.openxmlformats.org/officeDocument/2006/relationships/image" Target="../media/image63.wmf"/><Relationship Id="rId29" Type="http://schemas.openxmlformats.org/officeDocument/2006/relationships/image" Target="../media/image88.png"/><Relationship Id="rId1" Type="http://schemas.openxmlformats.org/officeDocument/2006/relationships/slideLayout" Target="../slideLayouts/slideLayout12.xml"/><Relationship Id="rId6" Type="http://schemas.openxmlformats.org/officeDocument/2006/relationships/image" Target="../media/image56.wmf"/><Relationship Id="rId11" Type="http://schemas.openxmlformats.org/officeDocument/2006/relationships/oleObject" Target="../embeddings/oleObject10.bin"/><Relationship Id="rId24" Type="http://schemas.openxmlformats.org/officeDocument/2006/relationships/image" Target="../media/image65.wmf"/><Relationship Id="rId5" Type="http://schemas.openxmlformats.org/officeDocument/2006/relationships/oleObject" Target="../embeddings/oleObject7.bin"/><Relationship Id="rId15" Type="http://schemas.openxmlformats.org/officeDocument/2006/relationships/oleObject" Target="../embeddings/oleObject12.bin"/><Relationship Id="rId23" Type="http://schemas.openxmlformats.org/officeDocument/2006/relationships/oleObject" Target="../embeddings/oleObject16.bin"/><Relationship Id="rId28" Type="http://schemas.openxmlformats.org/officeDocument/2006/relationships/image" Target="../media/image67.wmf"/><Relationship Id="rId10" Type="http://schemas.openxmlformats.org/officeDocument/2006/relationships/image" Target="../media/image58.wmf"/><Relationship Id="rId19" Type="http://schemas.openxmlformats.org/officeDocument/2006/relationships/oleObject" Target="../embeddings/oleObject14.bin"/><Relationship Id="rId4" Type="http://schemas.openxmlformats.org/officeDocument/2006/relationships/image" Target="../media/image75.png"/><Relationship Id="rId9" Type="http://schemas.openxmlformats.org/officeDocument/2006/relationships/oleObject" Target="../embeddings/oleObject9.bin"/><Relationship Id="rId14" Type="http://schemas.openxmlformats.org/officeDocument/2006/relationships/image" Target="../media/image60.wmf"/><Relationship Id="rId22" Type="http://schemas.openxmlformats.org/officeDocument/2006/relationships/image" Target="../media/image64.wmf"/><Relationship Id="rId27" Type="http://schemas.openxmlformats.org/officeDocument/2006/relationships/oleObject" Target="../embeddings/oleObject18.bin"/></Relationships>
</file>

<file path=ppt/slides/_rels/slide9.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68.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320.png"/><Relationship Id="rId5" Type="http://schemas.openxmlformats.org/officeDocument/2006/relationships/image" Target="../media/image310.png"/><Relationship Id="rId4" Type="http://schemas.openxmlformats.org/officeDocument/2006/relationships/image" Target="../media/image300.png"/><Relationship Id="rId9" Type="http://schemas.openxmlformats.org/officeDocument/2006/relationships/image" Target="../media/image34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9464" name="Rectangle 19463">
            <a:extLst>
              <a:ext uri="{FF2B5EF4-FFF2-40B4-BE49-F238E27FC236}">
                <a16:creationId xmlns:a16="http://schemas.microsoft.com/office/drawing/2014/main" id="{BD976C13-68E6-4E25-B13E-FC3A2D3F66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058400" cy="7772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9466" name="Rectangle 19465">
            <a:extLst>
              <a:ext uri="{FF2B5EF4-FFF2-40B4-BE49-F238E27FC236}">
                <a16:creationId xmlns:a16="http://schemas.microsoft.com/office/drawing/2014/main" id="{1E8DBE92-2331-4285-8226-D398190D3E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058400" cy="777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58" name="Title 1"/>
          <p:cNvSpPr>
            <a:spLocks noGrp="1"/>
          </p:cNvSpPr>
          <p:nvPr>
            <p:ph type="title"/>
          </p:nvPr>
        </p:nvSpPr>
        <p:spPr>
          <a:xfrm>
            <a:off x="3767165" y="1209723"/>
            <a:ext cx="4810136" cy="5352953"/>
          </a:xfrm>
        </p:spPr>
        <p:txBody>
          <a:bodyPr vert="horz" lIns="91440" tIns="45720" rIns="91440" bIns="45720" rtlCol="0" anchor="ctr">
            <a:normAutofit/>
          </a:bodyPr>
          <a:lstStyle/>
          <a:p>
            <a:pPr marL="0" indent="0" defTabSz="914400">
              <a:spcBef>
                <a:spcPts val="1300"/>
              </a:spcBef>
              <a:buNone/>
            </a:pPr>
            <a:r>
              <a:rPr lang="en-US" altLang="en-US" sz="7200" b="1" dirty="0">
                <a:solidFill>
                  <a:srgbClr val="FFFFFF"/>
                </a:solidFill>
                <a:latin typeface="+mj-lt"/>
              </a:rPr>
              <a:t>Deep Learning In a Nutshell</a:t>
            </a:r>
          </a:p>
        </p:txBody>
      </p:sp>
      <p:sp>
        <p:nvSpPr>
          <p:cNvPr id="19468" name="Rectangle 19467">
            <a:extLst>
              <a:ext uri="{FF2B5EF4-FFF2-40B4-BE49-F238E27FC236}">
                <a16:creationId xmlns:a16="http://schemas.microsoft.com/office/drawing/2014/main" id="{AD6F6937-3B5A-4391-9F37-58A571B36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48741" cy="77724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59" name="Content Placeholder 2"/>
          <p:cNvSpPr>
            <a:spLocks noGrp="1"/>
          </p:cNvSpPr>
          <p:nvPr>
            <p:ph idx="1"/>
          </p:nvPr>
        </p:nvSpPr>
        <p:spPr>
          <a:xfrm>
            <a:off x="806429" y="1209723"/>
            <a:ext cx="2276882" cy="5352953"/>
          </a:xfrm>
        </p:spPr>
        <p:txBody>
          <a:bodyPr vert="horz" lIns="91440" tIns="45720" rIns="91440" bIns="45720" rtlCol="0" anchor="ctr">
            <a:normAutofit/>
          </a:bodyPr>
          <a:lstStyle/>
          <a:p>
            <a:pPr marL="0" indent="0" defTabSz="914400">
              <a:spcBef>
                <a:spcPts val="1300"/>
              </a:spcBef>
              <a:buNone/>
            </a:pPr>
            <a:r>
              <a:rPr lang="en-US" altLang="en-US" sz="2300" b="1" dirty="0">
                <a:solidFill>
                  <a:srgbClr val="FFFFFF"/>
                </a:solidFill>
                <a:latin typeface="+mj-lt"/>
              </a:rPr>
              <a:t>Grinnell ML/AI Club</a:t>
            </a:r>
          </a:p>
        </p:txBody>
      </p:sp>
      <p:sp>
        <p:nvSpPr>
          <p:cNvPr id="19470" name="Rectangle 19469">
            <a:extLst>
              <a:ext uri="{FF2B5EF4-FFF2-40B4-BE49-F238E27FC236}">
                <a16:creationId xmlns:a16="http://schemas.microsoft.com/office/drawing/2014/main" id="{C962AC3C-FEB4-4C6A-8CA6-D570CD009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0860" cy="77724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0201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of Neural Networks </a:t>
            </a:r>
          </a:p>
        </p:txBody>
      </p:sp>
      <p:sp>
        <p:nvSpPr>
          <p:cNvPr id="3" name="Content Placeholder 2"/>
          <p:cNvSpPr>
            <a:spLocks noGrp="1"/>
          </p:cNvSpPr>
          <p:nvPr>
            <p:ph idx="1"/>
          </p:nvPr>
        </p:nvSpPr>
        <p:spPr/>
        <p:txBody>
          <a:bodyPr/>
          <a:lstStyle/>
          <a:p>
            <a:r>
              <a:rPr lang="en-US" dirty="0"/>
              <a:t>Deep NNs have many hidden layers</a:t>
            </a:r>
          </a:p>
          <a:p>
            <a:pPr lvl="1"/>
            <a:r>
              <a:rPr lang="en-US" dirty="0">
                <a:solidFill>
                  <a:srgbClr val="FF0000"/>
                </a:solidFill>
              </a:rPr>
              <a:t>Fully-connected</a:t>
            </a:r>
            <a:r>
              <a:rPr lang="en-US" dirty="0"/>
              <a:t> (</a:t>
            </a:r>
            <a:r>
              <a:rPr lang="en-US" dirty="0">
                <a:solidFill>
                  <a:srgbClr val="FF0000"/>
                </a:solidFill>
              </a:rPr>
              <a:t>dense</a:t>
            </a:r>
            <a:r>
              <a:rPr lang="en-US" dirty="0"/>
              <a:t>) layers (a.k.a. </a:t>
            </a:r>
            <a:r>
              <a:rPr lang="en-US" dirty="0">
                <a:solidFill>
                  <a:srgbClr val="FF0000"/>
                </a:solidFill>
              </a:rPr>
              <a:t>Multi-Layer Perceptron </a:t>
            </a:r>
            <a:r>
              <a:rPr lang="en-US" dirty="0"/>
              <a:t>or MLP)</a:t>
            </a:r>
          </a:p>
          <a:p>
            <a:pPr lvl="1"/>
            <a:r>
              <a:rPr lang="en-US" dirty="0"/>
              <a:t>Each neuron is connected to all neurons in the succeeding layer</a:t>
            </a:r>
          </a:p>
        </p:txBody>
      </p:sp>
      <p:sp>
        <p:nvSpPr>
          <p:cNvPr id="78" name="Content Placeholder 77">
            <a:extLst>
              <a:ext uri="{FF2B5EF4-FFF2-40B4-BE49-F238E27FC236}">
                <a16:creationId xmlns:a16="http://schemas.microsoft.com/office/drawing/2014/main" id="{BC378AB8-374D-47C8-8533-BE30FE828614}"/>
              </a:ext>
            </a:extLst>
          </p:cNvPr>
          <p:cNvSpPr>
            <a:spLocks noGrp="1"/>
          </p:cNvSpPr>
          <p:nvPr>
            <p:ph idx="10"/>
          </p:nvPr>
        </p:nvSpPr>
        <p:spPr/>
        <p:txBody>
          <a:bodyPr>
            <a:normAutofit/>
          </a:bodyPr>
          <a:lstStyle/>
          <a:p>
            <a:r>
              <a:rPr lang="en-US" dirty="0"/>
              <a:t>Introduction to Neural Networks</a:t>
            </a:r>
          </a:p>
          <a:p>
            <a:endParaRPr lang="en-US" dirty="0"/>
          </a:p>
        </p:txBody>
      </p:sp>
      <p:sp>
        <p:nvSpPr>
          <p:cNvPr id="4" name="文字方塊 63"/>
          <p:cNvSpPr txBox="1"/>
          <p:nvPr/>
        </p:nvSpPr>
        <p:spPr>
          <a:xfrm>
            <a:off x="7284570" y="6577993"/>
            <a:ext cx="1931440" cy="461665"/>
          </a:xfrm>
          <a:prstGeom prst="rect">
            <a:avLst/>
          </a:prstGeom>
          <a:noFill/>
        </p:spPr>
        <p:txBody>
          <a:bodyPr wrap="square" rtlCol="0">
            <a:spAutoFit/>
          </a:bodyPr>
          <a:lstStyle/>
          <a:p>
            <a:pPr algn="ctr"/>
            <a:r>
              <a:rPr lang="en-US" altLang="zh-TW" sz="2400" b="1" dirty="0"/>
              <a:t>Output Layer</a:t>
            </a:r>
            <a:endParaRPr lang="zh-TW" altLang="en-US" sz="2400" b="1" dirty="0"/>
          </a:p>
        </p:txBody>
      </p:sp>
      <p:sp>
        <p:nvSpPr>
          <p:cNvPr id="5" name="文字方塊 64"/>
          <p:cNvSpPr txBox="1"/>
          <p:nvPr/>
        </p:nvSpPr>
        <p:spPr>
          <a:xfrm>
            <a:off x="4114686" y="6808911"/>
            <a:ext cx="2066642" cy="461665"/>
          </a:xfrm>
          <a:prstGeom prst="rect">
            <a:avLst/>
          </a:prstGeom>
          <a:noFill/>
        </p:spPr>
        <p:txBody>
          <a:bodyPr wrap="square" rtlCol="0">
            <a:spAutoFit/>
          </a:bodyPr>
          <a:lstStyle/>
          <a:p>
            <a:pPr algn="ctr"/>
            <a:r>
              <a:rPr lang="en-US" altLang="zh-TW" sz="2400" b="1" dirty="0"/>
              <a:t>Hidden Layers</a:t>
            </a:r>
            <a:endParaRPr lang="zh-TW" altLang="en-US" sz="2400" b="1" dirty="0"/>
          </a:p>
        </p:txBody>
      </p:sp>
      <p:sp>
        <p:nvSpPr>
          <p:cNvPr id="6" name="右大括弧 65"/>
          <p:cNvSpPr/>
          <p:nvPr/>
        </p:nvSpPr>
        <p:spPr>
          <a:xfrm rot="5400000">
            <a:off x="4917109" y="4544738"/>
            <a:ext cx="374933" cy="4327216"/>
          </a:xfrm>
          <a:prstGeom prst="rightBrace">
            <a:avLst>
              <a:gd name="adj1" fmla="val 1758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7" name="矩形 58"/>
          <p:cNvSpPr/>
          <p:nvPr/>
        </p:nvSpPr>
        <p:spPr>
          <a:xfrm>
            <a:off x="1750404" y="3832997"/>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8" name="文字方塊 59"/>
          <p:cNvSpPr txBox="1"/>
          <p:nvPr/>
        </p:nvSpPr>
        <p:spPr>
          <a:xfrm>
            <a:off x="1089065" y="6577993"/>
            <a:ext cx="1737895" cy="461665"/>
          </a:xfrm>
          <a:prstGeom prst="rect">
            <a:avLst/>
          </a:prstGeom>
          <a:noFill/>
        </p:spPr>
        <p:txBody>
          <a:bodyPr wrap="square" rtlCol="0">
            <a:spAutoFit/>
          </a:bodyPr>
          <a:lstStyle/>
          <a:p>
            <a:pPr algn="ctr"/>
            <a:r>
              <a:rPr lang="en-US" altLang="zh-TW" sz="2400" b="1" dirty="0"/>
              <a:t>Input Layer</a:t>
            </a:r>
            <a:endParaRPr lang="zh-TW" altLang="en-US" sz="2400" b="1" dirty="0"/>
          </a:p>
        </p:txBody>
      </p:sp>
      <p:sp>
        <p:nvSpPr>
          <p:cNvPr id="9" name="文字方塊 6"/>
          <p:cNvSpPr txBox="1"/>
          <p:nvPr/>
        </p:nvSpPr>
        <p:spPr>
          <a:xfrm>
            <a:off x="1422918" y="3351213"/>
            <a:ext cx="1134648" cy="461665"/>
          </a:xfrm>
          <a:prstGeom prst="rect">
            <a:avLst/>
          </a:prstGeom>
          <a:noFill/>
        </p:spPr>
        <p:txBody>
          <a:bodyPr wrap="square" rtlCol="0">
            <a:spAutoFit/>
          </a:bodyPr>
          <a:lstStyle/>
          <a:p>
            <a:pPr algn="ctr"/>
            <a:r>
              <a:rPr lang="en-US" altLang="zh-TW" sz="2400" dirty="0"/>
              <a:t>Input</a:t>
            </a:r>
          </a:p>
        </p:txBody>
      </p:sp>
      <p:sp>
        <p:nvSpPr>
          <p:cNvPr id="10" name="文字方塊 7"/>
          <p:cNvSpPr txBox="1"/>
          <p:nvPr/>
        </p:nvSpPr>
        <p:spPr>
          <a:xfrm>
            <a:off x="7566960" y="3351213"/>
            <a:ext cx="1134648" cy="461665"/>
          </a:xfrm>
          <a:prstGeom prst="rect">
            <a:avLst/>
          </a:prstGeom>
          <a:noFill/>
        </p:spPr>
        <p:txBody>
          <a:bodyPr wrap="square" rtlCol="0">
            <a:spAutoFit/>
          </a:bodyPr>
          <a:lstStyle/>
          <a:p>
            <a:pPr algn="ctr"/>
            <a:r>
              <a:rPr lang="en-US" altLang="zh-TW" sz="2400" dirty="0"/>
              <a:t>Output</a:t>
            </a:r>
          </a:p>
        </p:txBody>
      </p:sp>
      <p:cxnSp>
        <p:nvCxnSpPr>
          <p:cNvPr id="11" name="直線單箭頭接點 10"/>
          <p:cNvCxnSpPr/>
          <p:nvPr/>
        </p:nvCxnSpPr>
        <p:spPr>
          <a:xfrm>
            <a:off x="6862678" y="4853776"/>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a:off x="6971994" y="6099666"/>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a:off x="6838794" y="4074973"/>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818792" y="4550690"/>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5" name="矩形 14"/>
          <p:cNvSpPr/>
          <p:nvPr/>
        </p:nvSpPr>
        <p:spPr>
          <a:xfrm>
            <a:off x="1824610" y="3980361"/>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6" name="Object 12"/>
          <p:cNvGraphicFramePr>
            <a:graphicFrameLocks noChangeAspect="1"/>
          </p:cNvGraphicFramePr>
          <p:nvPr>
            <p:extLst>
              <p:ext uri="{D42A27DB-BD31-4B8C-83A1-F6EECF244321}">
                <p14:modId xmlns:p14="http://schemas.microsoft.com/office/powerpoint/2010/main" val="935359283"/>
              </p:ext>
            </p:extLst>
          </p:nvPr>
        </p:nvGraphicFramePr>
        <p:xfrm>
          <a:off x="1837309" y="3885111"/>
          <a:ext cx="325438" cy="461962"/>
        </p:xfrm>
        <a:graphic>
          <a:graphicData uri="http://schemas.openxmlformats.org/presentationml/2006/ole">
            <mc:AlternateContent xmlns:mc="http://schemas.openxmlformats.org/markup-compatibility/2006">
              <mc:Choice xmlns:v="urn:schemas-microsoft-com:vml" Requires="v">
                <p:oleObj name="方程式" r:id="rId3" imgW="152280" imgH="215640" progId="Equation.3">
                  <p:embed/>
                </p:oleObj>
              </mc:Choice>
              <mc:Fallback>
                <p:oleObj name="方程式" r:id="rId3" imgW="152280" imgH="215640" progId="Equation.3">
                  <p:embed/>
                  <p:pic>
                    <p:nvPicPr>
                      <p:cNvPr id="16" name="Object 12"/>
                      <p:cNvPicPr>
                        <a:picLocks noChangeAspect="1" noChangeArrowheads="1"/>
                      </p:cNvPicPr>
                      <p:nvPr/>
                    </p:nvPicPr>
                    <p:blipFill>
                      <a:blip r:embed="rId4"/>
                      <a:srcRect/>
                      <a:stretch>
                        <a:fillRect/>
                      </a:stretch>
                    </p:blipFill>
                    <p:spPr bwMode="auto">
                      <a:xfrm>
                        <a:off x="1837309" y="3885111"/>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2"/>
          <p:cNvGraphicFramePr>
            <a:graphicFrameLocks noChangeAspect="1"/>
          </p:cNvGraphicFramePr>
          <p:nvPr>
            <p:extLst>
              <p:ext uri="{D42A27DB-BD31-4B8C-83A1-F6EECF244321}">
                <p14:modId xmlns:p14="http://schemas.microsoft.com/office/powerpoint/2010/main" val="467097444"/>
              </p:ext>
            </p:extLst>
          </p:nvPr>
        </p:nvGraphicFramePr>
        <p:xfrm>
          <a:off x="1842605" y="4467840"/>
          <a:ext cx="352425" cy="461963"/>
        </p:xfrm>
        <a:graphic>
          <a:graphicData uri="http://schemas.openxmlformats.org/presentationml/2006/ole">
            <mc:AlternateContent xmlns:mc="http://schemas.openxmlformats.org/markup-compatibility/2006">
              <mc:Choice xmlns:v="urn:schemas-microsoft-com:vml" Requires="v">
                <p:oleObj name="方程式" r:id="rId5" imgW="164880" imgH="215640" progId="Equation.3">
                  <p:embed/>
                </p:oleObj>
              </mc:Choice>
              <mc:Fallback>
                <p:oleObj name="方程式" r:id="rId5" imgW="164880" imgH="215640" progId="Equation.3">
                  <p:embed/>
                  <p:pic>
                    <p:nvPicPr>
                      <p:cNvPr id="17" name="Object 12"/>
                      <p:cNvPicPr>
                        <a:picLocks noChangeAspect="1" noChangeArrowheads="1"/>
                      </p:cNvPicPr>
                      <p:nvPr/>
                    </p:nvPicPr>
                    <p:blipFill>
                      <a:blip r:embed="rId6"/>
                      <a:srcRect/>
                      <a:stretch>
                        <a:fillRect/>
                      </a:stretch>
                    </p:blipFill>
                    <p:spPr bwMode="auto">
                      <a:xfrm>
                        <a:off x="1842605" y="4467840"/>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8" name="群組 77"/>
          <p:cNvGrpSpPr/>
          <p:nvPr/>
        </p:nvGrpSpPr>
        <p:grpSpPr>
          <a:xfrm>
            <a:off x="2761079" y="3351213"/>
            <a:ext cx="1134648" cy="3130011"/>
            <a:chOff x="2332137" y="1770729"/>
            <a:chExt cx="1134648" cy="3130011"/>
          </a:xfrm>
        </p:grpSpPr>
        <p:sp>
          <p:nvSpPr>
            <p:cNvPr id="19" name="矩形 60"/>
            <p:cNvSpPr/>
            <p:nvPr/>
          </p:nvSpPr>
          <p:spPr>
            <a:xfrm>
              <a:off x="2504565"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0" name="文字方塊 3"/>
            <p:cNvSpPr txBox="1"/>
            <p:nvPr/>
          </p:nvSpPr>
          <p:spPr>
            <a:xfrm>
              <a:off x="2332137" y="1770729"/>
              <a:ext cx="1134648" cy="461665"/>
            </a:xfrm>
            <a:prstGeom prst="rect">
              <a:avLst/>
            </a:prstGeom>
            <a:noFill/>
          </p:spPr>
          <p:txBody>
            <a:bodyPr wrap="square" rtlCol="0">
              <a:spAutoFit/>
            </a:bodyPr>
            <a:lstStyle/>
            <a:p>
              <a:pPr algn="ctr"/>
              <a:r>
                <a:rPr lang="en-US" altLang="zh-TW" sz="2400" dirty="0"/>
                <a:t>Layer 1</a:t>
              </a:r>
              <a:endParaRPr lang="zh-TW" altLang="en-US" sz="2400" dirty="0"/>
            </a:p>
          </p:txBody>
        </p:sp>
        <p:sp>
          <p:nvSpPr>
            <p:cNvPr id="21" name="橢圓 17"/>
            <p:cNvSpPr/>
            <p:nvPr/>
          </p:nvSpPr>
          <p:spPr>
            <a:xfrm>
              <a:off x="2601675" y="22358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2" name="橢圓 18"/>
            <p:cNvSpPr/>
            <p:nvPr/>
          </p:nvSpPr>
          <p:spPr>
            <a:xfrm>
              <a:off x="2604017" y="301444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3" name="橢圓 19"/>
            <p:cNvSpPr/>
            <p:nvPr/>
          </p:nvSpPr>
          <p:spPr>
            <a:xfrm>
              <a:off x="2592384" y="424245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4" name="文字方塊 20"/>
            <p:cNvSpPr txBox="1"/>
            <p:nvPr/>
          </p:nvSpPr>
          <p:spPr>
            <a:xfrm rot="5400000">
              <a:off x="2589637"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25" name="矩形 21"/>
          <p:cNvSpPr/>
          <p:nvPr/>
        </p:nvSpPr>
        <p:spPr>
          <a:xfrm>
            <a:off x="1828317" y="594844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26" name="Object 12"/>
          <p:cNvGraphicFramePr>
            <a:graphicFrameLocks noChangeAspect="1"/>
          </p:cNvGraphicFramePr>
          <p:nvPr>
            <p:extLst>
              <p:ext uri="{D42A27DB-BD31-4B8C-83A1-F6EECF244321}">
                <p14:modId xmlns:p14="http://schemas.microsoft.com/office/powerpoint/2010/main" val="2613508029"/>
              </p:ext>
            </p:extLst>
          </p:nvPr>
        </p:nvGraphicFramePr>
        <p:xfrm>
          <a:off x="1825201" y="5852193"/>
          <a:ext cx="407988" cy="488950"/>
        </p:xfrm>
        <a:graphic>
          <a:graphicData uri="http://schemas.openxmlformats.org/presentationml/2006/ole">
            <mc:AlternateContent xmlns:mc="http://schemas.openxmlformats.org/markup-compatibility/2006">
              <mc:Choice xmlns:v="urn:schemas-microsoft-com:vml" Requires="v">
                <p:oleObj name="方程式" r:id="rId7" imgW="190440" imgH="228600" progId="Equation.3">
                  <p:embed/>
                </p:oleObj>
              </mc:Choice>
              <mc:Fallback>
                <p:oleObj name="方程式" r:id="rId7" imgW="190440" imgH="228600" progId="Equation.3">
                  <p:embed/>
                  <p:pic>
                    <p:nvPicPr>
                      <p:cNvPr id="23" name="Object 12"/>
                      <p:cNvPicPr>
                        <a:picLocks noChangeAspect="1" noChangeArrowheads="1"/>
                      </p:cNvPicPr>
                      <p:nvPr/>
                    </p:nvPicPr>
                    <p:blipFill>
                      <a:blip r:embed="rId8"/>
                      <a:srcRect/>
                      <a:stretch>
                        <a:fillRect/>
                      </a:stretch>
                    </p:blipFill>
                    <p:spPr bwMode="auto">
                      <a:xfrm>
                        <a:off x="1825201" y="5852193"/>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 name="文字方塊 23"/>
          <p:cNvSpPr txBox="1"/>
          <p:nvPr/>
        </p:nvSpPr>
        <p:spPr>
          <a:xfrm rot="5400000">
            <a:off x="1704249" y="523338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28" name="群組 78"/>
          <p:cNvGrpSpPr/>
          <p:nvPr/>
        </p:nvGrpSpPr>
        <p:grpSpPr>
          <a:xfrm>
            <a:off x="4085977" y="3351213"/>
            <a:ext cx="1134648" cy="3113664"/>
            <a:chOff x="3657035" y="1770729"/>
            <a:chExt cx="1134648" cy="3113664"/>
          </a:xfrm>
        </p:grpSpPr>
        <p:sp>
          <p:nvSpPr>
            <p:cNvPr id="29" name="矩形 61"/>
            <p:cNvSpPr/>
            <p:nvPr/>
          </p:nvSpPr>
          <p:spPr>
            <a:xfrm>
              <a:off x="3830151" y="2208525"/>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30" name="文字方塊 4"/>
            <p:cNvSpPr txBox="1"/>
            <p:nvPr/>
          </p:nvSpPr>
          <p:spPr>
            <a:xfrm>
              <a:off x="3657035" y="1770729"/>
              <a:ext cx="1134648" cy="461665"/>
            </a:xfrm>
            <a:prstGeom prst="rect">
              <a:avLst/>
            </a:prstGeom>
            <a:noFill/>
          </p:spPr>
          <p:txBody>
            <a:bodyPr wrap="square" rtlCol="0">
              <a:spAutoFit/>
            </a:bodyPr>
            <a:lstStyle/>
            <a:p>
              <a:pPr algn="ctr"/>
              <a:r>
                <a:rPr lang="en-US" altLang="zh-TW" sz="2400" dirty="0"/>
                <a:t>Layer 2</a:t>
              </a:r>
              <a:endParaRPr lang="zh-TW" altLang="en-US" sz="2400" dirty="0"/>
            </a:p>
          </p:txBody>
        </p:sp>
        <p:sp>
          <p:nvSpPr>
            <p:cNvPr id="31" name="橢圓 24"/>
            <p:cNvSpPr/>
            <p:nvPr/>
          </p:nvSpPr>
          <p:spPr>
            <a:xfrm>
              <a:off x="3917237" y="22358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2" name="橢圓 25"/>
            <p:cNvSpPr/>
            <p:nvPr/>
          </p:nvSpPr>
          <p:spPr>
            <a:xfrm>
              <a:off x="3919579" y="301444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3" name="橢圓 26"/>
            <p:cNvSpPr/>
            <p:nvPr/>
          </p:nvSpPr>
          <p:spPr>
            <a:xfrm>
              <a:off x="3907946" y="424245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4" name="文字方塊 27"/>
            <p:cNvSpPr txBox="1"/>
            <p:nvPr/>
          </p:nvSpPr>
          <p:spPr>
            <a:xfrm rot="5400000">
              <a:off x="3905199"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grpSp>
        <p:nvGrpSpPr>
          <p:cNvPr id="35" name="群組 79"/>
          <p:cNvGrpSpPr/>
          <p:nvPr/>
        </p:nvGrpSpPr>
        <p:grpSpPr>
          <a:xfrm>
            <a:off x="6297323" y="3351213"/>
            <a:ext cx="1134648" cy="3130011"/>
            <a:chOff x="5868381" y="1770729"/>
            <a:chExt cx="1134648" cy="3130011"/>
          </a:xfrm>
        </p:grpSpPr>
        <p:sp>
          <p:nvSpPr>
            <p:cNvPr id="36" name="矩形 62"/>
            <p:cNvSpPr/>
            <p:nvPr/>
          </p:nvSpPr>
          <p:spPr>
            <a:xfrm>
              <a:off x="6046929"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37" name="文字方塊 5"/>
            <p:cNvSpPr txBox="1"/>
            <p:nvPr/>
          </p:nvSpPr>
          <p:spPr>
            <a:xfrm>
              <a:off x="5868381" y="1770729"/>
              <a:ext cx="1134648" cy="461665"/>
            </a:xfrm>
            <a:prstGeom prst="rect">
              <a:avLst/>
            </a:prstGeom>
            <a:noFill/>
          </p:spPr>
          <p:txBody>
            <a:bodyPr wrap="square" rtlCol="0">
              <a:spAutoFit/>
            </a:bodyPr>
            <a:lstStyle/>
            <a:p>
              <a:pPr algn="ctr"/>
              <a:r>
                <a:rPr lang="en-US" altLang="zh-TW" sz="2400" dirty="0"/>
                <a:t>Layer L</a:t>
              </a:r>
              <a:endParaRPr lang="zh-TW" altLang="en-US" sz="2400" dirty="0"/>
            </a:p>
          </p:txBody>
        </p:sp>
        <p:sp>
          <p:nvSpPr>
            <p:cNvPr id="38" name="橢圓 28"/>
            <p:cNvSpPr/>
            <p:nvPr/>
          </p:nvSpPr>
          <p:spPr>
            <a:xfrm>
              <a:off x="6122773" y="2216766"/>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9" name="橢圓 29"/>
            <p:cNvSpPr/>
            <p:nvPr/>
          </p:nvSpPr>
          <p:spPr>
            <a:xfrm>
              <a:off x="6125115" y="2976675"/>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40" name="橢圓 30"/>
            <p:cNvSpPr/>
            <p:nvPr/>
          </p:nvSpPr>
          <p:spPr>
            <a:xfrm>
              <a:off x="6132143" y="422334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41" name="文字方塊 31"/>
            <p:cNvSpPr txBox="1"/>
            <p:nvPr/>
          </p:nvSpPr>
          <p:spPr>
            <a:xfrm rot="5400000">
              <a:off x="6129396" y="3642478"/>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42" name="文字方塊 32"/>
          <p:cNvSpPr txBox="1"/>
          <p:nvPr/>
        </p:nvSpPr>
        <p:spPr>
          <a:xfrm>
            <a:off x="5029065" y="3772346"/>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43" name="文字方塊 33"/>
          <p:cNvSpPr txBox="1"/>
          <p:nvPr/>
        </p:nvSpPr>
        <p:spPr>
          <a:xfrm>
            <a:off x="5036014" y="4533333"/>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44" name="文字方塊 34"/>
          <p:cNvSpPr txBox="1"/>
          <p:nvPr/>
        </p:nvSpPr>
        <p:spPr>
          <a:xfrm>
            <a:off x="5065030" y="5748668"/>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45" name="群組 80"/>
          <p:cNvGrpSpPr/>
          <p:nvPr/>
        </p:nvGrpSpPr>
        <p:grpSpPr>
          <a:xfrm>
            <a:off x="3595484" y="4103437"/>
            <a:ext cx="753037" cy="2259362"/>
            <a:chOff x="3166542" y="2277312"/>
            <a:chExt cx="753037" cy="2259362"/>
          </a:xfrm>
        </p:grpSpPr>
        <p:cxnSp>
          <p:nvCxnSpPr>
            <p:cNvPr id="46" name="直線單箭頭接點 35"/>
            <p:cNvCxnSpPr>
              <a:stCxn id="21" idx="6"/>
              <a:endCxn id="31" idx="2"/>
            </p:cNvCxnSpPr>
            <p:nvPr/>
          </p:nvCxnSpPr>
          <p:spPr>
            <a:xfrm>
              <a:off x="3175833" y="2277312"/>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36"/>
            <p:cNvCxnSpPr/>
            <p:nvPr/>
          </p:nvCxnSpPr>
          <p:spPr>
            <a:xfrm>
              <a:off x="3175833" y="331470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37"/>
            <p:cNvCxnSpPr/>
            <p:nvPr/>
          </p:nvCxnSpPr>
          <p:spPr>
            <a:xfrm>
              <a:off x="3166542" y="453667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38"/>
            <p:cNvCxnSpPr>
              <a:stCxn id="22" idx="6"/>
              <a:endCxn id="31" idx="2"/>
            </p:cNvCxnSpPr>
            <p:nvPr/>
          </p:nvCxnSpPr>
          <p:spPr>
            <a:xfrm flipV="1">
              <a:off x="3178175" y="2277312"/>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39"/>
            <p:cNvCxnSpPr>
              <a:stCxn id="21" idx="6"/>
              <a:endCxn id="32" idx="2"/>
            </p:cNvCxnSpPr>
            <p:nvPr/>
          </p:nvCxnSpPr>
          <p:spPr>
            <a:xfrm>
              <a:off x="3175833" y="2277312"/>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40"/>
            <p:cNvCxnSpPr>
              <a:stCxn id="21" idx="6"/>
              <a:endCxn id="33" idx="2"/>
            </p:cNvCxnSpPr>
            <p:nvPr/>
          </p:nvCxnSpPr>
          <p:spPr>
            <a:xfrm>
              <a:off x="3175833" y="2277312"/>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41"/>
            <p:cNvCxnSpPr>
              <a:stCxn id="22" idx="6"/>
              <a:endCxn id="33" idx="2"/>
            </p:cNvCxnSpPr>
            <p:nvPr/>
          </p:nvCxnSpPr>
          <p:spPr>
            <a:xfrm>
              <a:off x="3178175" y="3055882"/>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42"/>
            <p:cNvCxnSpPr>
              <a:stCxn id="23" idx="6"/>
              <a:endCxn id="31" idx="2"/>
            </p:cNvCxnSpPr>
            <p:nvPr/>
          </p:nvCxnSpPr>
          <p:spPr>
            <a:xfrm flipV="1">
              <a:off x="3166542" y="2277312"/>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43"/>
            <p:cNvCxnSpPr>
              <a:stCxn id="23" idx="6"/>
              <a:endCxn id="32" idx="2"/>
            </p:cNvCxnSpPr>
            <p:nvPr/>
          </p:nvCxnSpPr>
          <p:spPr>
            <a:xfrm flipV="1">
              <a:off x="3166542" y="3055882"/>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5" name="直線單箭頭接點 44"/>
          <p:cNvCxnSpPr>
            <a:endCxn id="21" idx="2"/>
          </p:cNvCxnSpPr>
          <p:nvPr/>
        </p:nvCxnSpPr>
        <p:spPr>
          <a:xfrm flipV="1">
            <a:off x="2171217" y="4103437"/>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45"/>
          <p:cNvCxnSpPr>
            <a:stCxn id="15" idx="3"/>
            <a:endCxn id="22" idx="2"/>
          </p:cNvCxnSpPr>
          <p:nvPr/>
        </p:nvCxnSpPr>
        <p:spPr>
          <a:xfrm>
            <a:off x="2167510" y="4151811"/>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46"/>
          <p:cNvCxnSpPr>
            <a:stCxn id="15" idx="3"/>
            <a:endCxn id="23" idx="2"/>
          </p:cNvCxnSpPr>
          <p:nvPr/>
        </p:nvCxnSpPr>
        <p:spPr>
          <a:xfrm>
            <a:off x="2167510" y="4151811"/>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47"/>
          <p:cNvCxnSpPr>
            <a:stCxn id="17" idx="3"/>
            <a:endCxn id="21" idx="2"/>
          </p:cNvCxnSpPr>
          <p:nvPr/>
        </p:nvCxnSpPr>
        <p:spPr>
          <a:xfrm flipV="1">
            <a:off x="2195030" y="4103437"/>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48"/>
          <p:cNvCxnSpPr>
            <a:stCxn id="14" idx="3"/>
            <a:endCxn id="22" idx="2"/>
          </p:cNvCxnSpPr>
          <p:nvPr/>
        </p:nvCxnSpPr>
        <p:spPr>
          <a:xfrm>
            <a:off x="2161692" y="4722140"/>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49"/>
          <p:cNvCxnSpPr>
            <a:stCxn id="14" idx="3"/>
            <a:endCxn id="23" idx="2"/>
          </p:cNvCxnSpPr>
          <p:nvPr/>
        </p:nvCxnSpPr>
        <p:spPr>
          <a:xfrm>
            <a:off x="2161692" y="4722140"/>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50"/>
          <p:cNvCxnSpPr>
            <a:stCxn id="26" idx="3"/>
            <a:endCxn id="21" idx="2"/>
          </p:cNvCxnSpPr>
          <p:nvPr/>
        </p:nvCxnSpPr>
        <p:spPr>
          <a:xfrm flipV="1">
            <a:off x="2233189" y="4103437"/>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51"/>
          <p:cNvCxnSpPr>
            <a:stCxn id="26" idx="3"/>
            <a:endCxn id="22" idx="2"/>
          </p:cNvCxnSpPr>
          <p:nvPr/>
        </p:nvCxnSpPr>
        <p:spPr>
          <a:xfrm flipV="1">
            <a:off x="2206820" y="4882007"/>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52"/>
          <p:cNvCxnSpPr>
            <a:stCxn id="26" idx="3"/>
            <a:endCxn id="23" idx="2"/>
          </p:cNvCxnSpPr>
          <p:nvPr/>
        </p:nvCxnSpPr>
        <p:spPr>
          <a:xfrm>
            <a:off x="2206820" y="6096613"/>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文字方塊 53"/>
          <p:cNvSpPr txBox="1"/>
          <p:nvPr/>
        </p:nvSpPr>
        <p:spPr>
          <a:xfrm rot="5400000">
            <a:off x="7831356" y="5253934"/>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65" name="文字方塊 54"/>
          <p:cNvSpPr txBox="1"/>
          <p:nvPr/>
        </p:nvSpPr>
        <p:spPr>
          <a:xfrm>
            <a:off x="7900449" y="3735113"/>
            <a:ext cx="631069" cy="523220"/>
          </a:xfrm>
          <a:prstGeom prst="rect">
            <a:avLst/>
          </a:prstGeom>
          <a:noFill/>
        </p:spPr>
        <p:txBody>
          <a:bodyPr wrap="square" rtlCol="0">
            <a:spAutoFit/>
          </a:bodyPr>
          <a:lstStyle/>
          <a:p>
            <a:r>
              <a:rPr lang="en-US" altLang="zh-TW" sz="2800" i="1" dirty="0"/>
              <a:t>y</a:t>
            </a:r>
            <a:r>
              <a:rPr lang="en-US" altLang="zh-TW" sz="2800" baseline="-25000" dirty="0"/>
              <a:t>1</a:t>
            </a:r>
            <a:endParaRPr lang="zh-TW" altLang="en-US" sz="2800" baseline="-25000" dirty="0"/>
          </a:p>
        </p:txBody>
      </p:sp>
      <p:sp>
        <p:nvSpPr>
          <p:cNvPr id="66" name="文字方塊 55"/>
          <p:cNvSpPr txBox="1"/>
          <p:nvPr/>
        </p:nvSpPr>
        <p:spPr>
          <a:xfrm>
            <a:off x="7889166" y="4533333"/>
            <a:ext cx="631069" cy="523220"/>
          </a:xfrm>
          <a:prstGeom prst="rect">
            <a:avLst/>
          </a:prstGeom>
          <a:noFill/>
        </p:spPr>
        <p:txBody>
          <a:bodyPr wrap="square" rtlCol="0">
            <a:spAutoFit/>
          </a:bodyPr>
          <a:lstStyle/>
          <a:p>
            <a:r>
              <a:rPr lang="en-US" altLang="zh-TW" sz="2800" i="1" dirty="0"/>
              <a:t>y</a:t>
            </a:r>
            <a:r>
              <a:rPr lang="en-US" altLang="zh-TW" sz="2800" baseline="-25000" dirty="0"/>
              <a:t>2</a:t>
            </a:r>
            <a:endParaRPr lang="zh-TW" altLang="en-US" sz="2800" baseline="-25000" dirty="0"/>
          </a:p>
        </p:txBody>
      </p:sp>
      <p:sp>
        <p:nvSpPr>
          <p:cNvPr id="67" name="文字方塊 56"/>
          <p:cNvSpPr txBox="1"/>
          <p:nvPr/>
        </p:nvSpPr>
        <p:spPr>
          <a:xfrm>
            <a:off x="7889166" y="5799565"/>
            <a:ext cx="631069" cy="523220"/>
          </a:xfrm>
          <a:prstGeom prst="rect">
            <a:avLst/>
          </a:prstGeom>
          <a:noFill/>
        </p:spPr>
        <p:txBody>
          <a:bodyPr wrap="square" rtlCol="0">
            <a:spAutoFit/>
          </a:bodyPr>
          <a:lstStyle/>
          <a:p>
            <a:r>
              <a:rPr lang="en-US" altLang="zh-TW" sz="2800" i="1" dirty="0" err="1"/>
              <a:t>y</a:t>
            </a:r>
            <a:r>
              <a:rPr lang="en-US" altLang="zh-TW" sz="2800" baseline="-25000" dirty="0" err="1"/>
              <a:t>M</a:t>
            </a:r>
            <a:endParaRPr lang="zh-TW" altLang="en-US" sz="2800" baseline="-25000" dirty="0"/>
          </a:p>
        </p:txBody>
      </p:sp>
      <p:grpSp>
        <p:nvGrpSpPr>
          <p:cNvPr id="68" name="群組 81"/>
          <p:cNvGrpSpPr/>
          <p:nvPr/>
        </p:nvGrpSpPr>
        <p:grpSpPr>
          <a:xfrm>
            <a:off x="5786036" y="4096298"/>
            <a:ext cx="753037" cy="2013721"/>
            <a:chOff x="5357094" y="2515814"/>
            <a:chExt cx="753037" cy="2013721"/>
          </a:xfrm>
        </p:grpSpPr>
        <p:cxnSp>
          <p:nvCxnSpPr>
            <p:cNvPr id="69" name="直線單箭頭接點 66"/>
            <p:cNvCxnSpPr/>
            <p:nvPr/>
          </p:nvCxnSpPr>
          <p:spPr>
            <a:xfrm>
              <a:off x="5366385" y="251581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p:nvPr/>
          </p:nvCxnSpPr>
          <p:spPr>
            <a:xfrm>
              <a:off x="5366385" y="330756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a:off x="5357094" y="452953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p:nvPr/>
          </p:nvCxnSpPr>
          <p:spPr>
            <a:xfrm flipV="1">
              <a:off x="5368727" y="2515814"/>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p:nvPr/>
          </p:nvCxnSpPr>
          <p:spPr>
            <a:xfrm>
              <a:off x="5366385" y="2515814"/>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p:nvPr/>
          </p:nvCxnSpPr>
          <p:spPr>
            <a:xfrm>
              <a:off x="5366385" y="2515814"/>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p:nvPr/>
          </p:nvCxnSpPr>
          <p:spPr>
            <a:xfrm>
              <a:off x="5368727" y="3294384"/>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p:nvPr/>
          </p:nvCxnSpPr>
          <p:spPr>
            <a:xfrm flipV="1">
              <a:off x="5357094" y="2515814"/>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p:nvPr/>
          </p:nvCxnSpPr>
          <p:spPr>
            <a:xfrm flipV="1">
              <a:off x="5357094" y="3294384"/>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0" name="TextBox 79">
            <a:extLst>
              <a:ext uri="{FF2B5EF4-FFF2-40B4-BE49-F238E27FC236}">
                <a16:creationId xmlns:a16="http://schemas.microsoft.com/office/drawing/2014/main" id="{ED716A18-38AF-4AAD-AE87-6D64BE0DF0EF}"/>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p:spTree>
    <p:extLst>
      <p:ext uri="{BB962C8B-B14F-4D97-AF65-F5344CB8AC3E}">
        <p14:creationId xmlns:p14="http://schemas.microsoft.com/office/powerpoint/2010/main" val="4037598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of Neural Networks </a:t>
            </a:r>
          </a:p>
        </p:txBody>
      </p:sp>
      <p:sp>
        <p:nvSpPr>
          <p:cNvPr id="3" name="Content Placeholder 2"/>
          <p:cNvSpPr>
            <a:spLocks noGrp="1"/>
          </p:cNvSpPr>
          <p:nvPr>
            <p:ph idx="1"/>
          </p:nvPr>
        </p:nvSpPr>
        <p:spPr/>
        <p:txBody>
          <a:bodyPr/>
          <a:lstStyle/>
          <a:p>
            <a:r>
              <a:rPr lang="en-US" dirty="0"/>
              <a:t>A simple network, toy example</a:t>
            </a:r>
          </a:p>
          <a:p>
            <a:endParaRPr lang="en-US" dirty="0"/>
          </a:p>
        </p:txBody>
      </p:sp>
      <p:sp>
        <p:nvSpPr>
          <p:cNvPr id="4" name="Content Placeholder 3">
            <a:extLst>
              <a:ext uri="{FF2B5EF4-FFF2-40B4-BE49-F238E27FC236}">
                <a16:creationId xmlns:a16="http://schemas.microsoft.com/office/drawing/2014/main" id="{B5A892CE-210D-4070-B254-A1BFF18425B8}"/>
              </a:ext>
            </a:extLst>
          </p:cNvPr>
          <p:cNvSpPr>
            <a:spLocks noGrp="1"/>
          </p:cNvSpPr>
          <p:nvPr>
            <p:ph idx="10"/>
          </p:nvPr>
        </p:nvSpPr>
        <p:spPr/>
        <p:txBody>
          <a:bodyPr>
            <a:normAutofit/>
          </a:bodyPr>
          <a:lstStyle/>
          <a:p>
            <a:r>
              <a:rPr lang="en-US" dirty="0"/>
              <a:t>Introduction to Neural Networks</a:t>
            </a:r>
          </a:p>
          <a:p>
            <a:endParaRPr lang="en-US" dirty="0"/>
          </a:p>
        </p:txBody>
      </p:sp>
      <p:sp>
        <p:nvSpPr>
          <p:cNvPr id="12" name="矩形 16"/>
          <p:cNvSpPr/>
          <p:nvPr/>
        </p:nvSpPr>
        <p:spPr>
          <a:xfrm>
            <a:off x="2051006" y="3854625"/>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3" name="矩形 15"/>
          <p:cNvSpPr/>
          <p:nvPr/>
        </p:nvSpPr>
        <p:spPr>
          <a:xfrm>
            <a:off x="2019763" y="549639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4" name="橢圓 19"/>
          <p:cNvSpPr/>
          <p:nvPr/>
        </p:nvSpPr>
        <p:spPr>
          <a:xfrm>
            <a:off x="4027317" y="3759375"/>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5" name="橢圓 20"/>
          <p:cNvSpPr/>
          <p:nvPr/>
        </p:nvSpPr>
        <p:spPr>
          <a:xfrm>
            <a:off x="4016034" y="5307070"/>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pSp>
        <p:nvGrpSpPr>
          <p:cNvPr id="20" name="群組 83"/>
          <p:cNvGrpSpPr/>
          <p:nvPr/>
        </p:nvGrpSpPr>
        <p:grpSpPr>
          <a:xfrm>
            <a:off x="2411112" y="4035603"/>
            <a:ext cx="1588876" cy="1638300"/>
            <a:chOff x="1013669" y="3459098"/>
            <a:chExt cx="1588876" cy="1638300"/>
          </a:xfrm>
        </p:grpSpPr>
        <p:cxnSp>
          <p:nvCxnSpPr>
            <p:cNvPr id="21" name="直線單箭頭接點 49"/>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2" name="群組 82"/>
            <p:cNvGrpSpPr/>
            <p:nvPr/>
          </p:nvGrpSpPr>
          <p:grpSpPr>
            <a:xfrm>
              <a:off x="1025705" y="3459098"/>
              <a:ext cx="1576840" cy="1638300"/>
              <a:chOff x="1025705" y="3459098"/>
              <a:chExt cx="1576840" cy="1638300"/>
            </a:xfrm>
          </p:grpSpPr>
          <p:cxnSp>
            <p:nvCxnSpPr>
              <p:cNvPr id="23" name="直線單箭頭接點 4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50"/>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7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8" name="群組 2"/>
          <p:cNvGrpSpPr/>
          <p:nvPr/>
        </p:nvGrpSpPr>
        <p:grpSpPr>
          <a:xfrm>
            <a:off x="6066603" y="3348264"/>
            <a:ext cx="3715125" cy="2924768"/>
            <a:chOff x="3243633" y="2586455"/>
            <a:chExt cx="5010018" cy="3980059"/>
          </a:xfrm>
        </p:grpSpPr>
        <p:sp>
          <p:nvSpPr>
            <p:cNvPr id="39" name="圓角矩形圖說文字 136"/>
            <p:cNvSpPr/>
            <p:nvPr/>
          </p:nvSpPr>
          <p:spPr>
            <a:xfrm>
              <a:off x="3243633" y="3787090"/>
              <a:ext cx="4802430" cy="2779424"/>
            </a:xfrm>
            <a:prstGeom prst="wedgeRoundRectCallout">
              <a:avLst>
                <a:gd name="adj1" fmla="val -91877"/>
                <a:gd name="adj2" fmla="val -52167"/>
                <a:gd name="adj3" fmla="val 16667"/>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0" name="群組 3"/>
            <p:cNvGrpSpPr/>
            <p:nvPr/>
          </p:nvGrpSpPr>
          <p:grpSpPr>
            <a:xfrm>
              <a:off x="4469208" y="4868160"/>
              <a:ext cx="2403948" cy="1542918"/>
              <a:chOff x="2621906" y="4793796"/>
              <a:chExt cx="2403948" cy="1542918"/>
            </a:xfrm>
          </p:grpSpPr>
          <p:pic>
            <p:nvPicPr>
              <p:cNvPr id="43" name="圖片 4"/>
              <p:cNvPicPr>
                <a:picLocks noChangeAspect="1"/>
              </p:cNvPicPr>
              <p:nvPr/>
            </p:nvPicPr>
            <p:blipFill>
              <a:blip r:embed="rId2"/>
              <a:stretch>
                <a:fillRect/>
              </a:stretch>
            </p:blipFill>
            <p:spPr>
              <a:xfrm>
                <a:off x="2621906" y="4826698"/>
                <a:ext cx="2112458" cy="1510016"/>
              </a:xfrm>
              <a:prstGeom prst="rect">
                <a:avLst/>
              </a:prstGeom>
            </p:spPr>
          </p:pic>
          <p:graphicFrame>
            <p:nvGraphicFramePr>
              <p:cNvPr id="44" name="Object 12"/>
              <p:cNvGraphicFramePr>
                <a:graphicFrameLocks noChangeAspect="1"/>
              </p:cNvGraphicFramePr>
              <p:nvPr>
                <p:extLst>
                  <p:ext uri="{D42A27DB-BD31-4B8C-83A1-F6EECF244321}">
                    <p14:modId xmlns:p14="http://schemas.microsoft.com/office/powerpoint/2010/main" val="1946740607"/>
                  </p:ext>
                </p:extLst>
              </p:nvPr>
            </p:nvGraphicFramePr>
            <p:xfrm>
              <a:off x="2820635" y="4793796"/>
              <a:ext cx="624114" cy="426253"/>
            </p:xfrm>
            <a:graphic>
              <a:graphicData uri="http://schemas.openxmlformats.org/presentationml/2006/ole">
                <mc:AlternateContent xmlns:mc="http://schemas.openxmlformats.org/markup-compatibility/2006">
                  <mc:Choice xmlns:v="urn:schemas-microsoft-com:vml" Requires="v">
                    <p:oleObj name="方程式" r:id="rId3" imgW="317160" imgH="215640" progId="Equation.3">
                      <p:embed/>
                    </p:oleObj>
                  </mc:Choice>
                  <mc:Fallback>
                    <p:oleObj name="方程式" r:id="rId3" imgW="317160" imgH="215640" progId="Equation.3">
                      <p:embed/>
                      <p:pic>
                        <p:nvPicPr>
                          <p:cNvPr id="6" name="Object 12"/>
                          <p:cNvPicPr>
                            <a:picLocks noChangeAspect="1" noChangeArrowheads="1"/>
                          </p:cNvPicPr>
                          <p:nvPr/>
                        </p:nvPicPr>
                        <p:blipFill>
                          <a:blip r:embed="rId4"/>
                          <a:srcRect/>
                          <a:stretch>
                            <a:fillRect/>
                          </a:stretch>
                        </p:blipFill>
                        <p:spPr bwMode="auto">
                          <a:xfrm>
                            <a:off x="2820635" y="4793796"/>
                            <a:ext cx="624114" cy="426253"/>
                          </a:xfrm>
                          <a:prstGeom prst="rect">
                            <a:avLst/>
                          </a:prstGeom>
                          <a:noFill/>
                        </p:spPr>
                      </p:pic>
                    </p:oleObj>
                  </mc:Fallback>
                </mc:AlternateContent>
              </a:graphicData>
            </a:graphic>
          </p:graphicFrame>
          <p:graphicFrame>
            <p:nvGraphicFramePr>
              <p:cNvPr id="45" name="Object 12"/>
              <p:cNvGraphicFramePr>
                <a:graphicFrameLocks noChangeAspect="1"/>
              </p:cNvGraphicFramePr>
              <p:nvPr>
                <p:extLst>
                  <p:ext uri="{D42A27DB-BD31-4B8C-83A1-F6EECF244321}">
                    <p14:modId xmlns:p14="http://schemas.microsoft.com/office/powerpoint/2010/main" val="3197413486"/>
                  </p:ext>
                </p:extLst>
              </p:nvPr>
            </p:nvGraphicFramePr>
            <p:xfrm>
              <a:off x="4698720" y="6005691"/>
              <a:ext cx="327134" cy="325661"/>
            </p:xfrm>
            <a:graphic>
              <a:graphicData uri="http://schemas.openxmlformats.org/presentationml/2006/ole">
                <mc:AlternateContent xmlns:mc="http://schemas.openxmlformats.org/markup-compatibility/2006">
                  <mc:Choice xmlns:v="urn:schemas-microsoft-com:vml" Requires="v">
                    <p:oleObj name="方程式" r:id="rId5" imgW="126720" imgH="126720" progId="Equation.3">
                      <p:embed/>
                    </p:oleObj>
                  </mc:Choice>
                  <mc:Fallback>
                    <p:oleObj name="方程式" r:id="rId5" imgW="126720" imgH="126720" progId="Equation.3">
                      <p:embed/>
                      <p:pic>
                        <p:nvPicPr>
                          <p:cNvPr id="7" name="Object 12"/>
                          <p:cNvPicPr>
                            <a:picLocks noChangeAspect="1" noChangeArrowheads="1"/>
                          </p:cNvPicPr>
                          <p:nvPr/>
                        </p:nvPicPr>
                        <p:blipFill>
                          <a:blip r:embed="rId6"/>
                          <a:srcRect/>
                          <a:stretch>
                            <a:fillRect/>
                          </a:stretch>
                        </p:blipFill>
                        <p:spPr bwMode="auto">
                          <a:xfrm>
                            <a:off x="4698720" y="6005691"/>
                            <a:ext cx="327134" cy="325661"/>
                          </a:xfrm>
                          <a:prstGeom prst="rect">
                            <a:avLst/>
                          </a:prstGeom>
                          <a:noFill/>
                        </p:spPr>
                      </p:pic>
                    </p:oleObj>
                  </mc:Fallback>
                </mc:AlternateContent>
              </a:graphicData>
            </a:graphic>
          </p:graphicFrame>
        </p:grpSp>
        <p:graphicFrame>
          <p:nvGraphicFramePr>
            <p:cNvPr id="41" name="Object 12"/>
            <p:cNvGraphicFramePr>
              <a:graphicFrameLocks noChangeAspect="1"/>
            </p:cNvGraphicFramePr>
            <p:nvPr>
              <p:extLst>
                <p:ext uri="{D42A27DB-BD31-4B8C-83A1-F6EECF244321}">
                  <p14:modId xmlns:p14="http://schemas.microsoft.com/office/powerpoint/2010/main" val="2734561091"/>
                </p:ext>
              </p:extLst>
            </p:nvPr>
          </p:nvGraphicFramePr>
          <p:xfrm>
            <a:off x="4832852" y="3927924"/>
            <a:ext cx="1748816" cy="794094"/>
          </p:xfrm>
          <a:graphic>
            <a:graphicData uri="http://schemas.openxmlformats.org/presentationml/2006/ole">
              <mc:AlternateContent xmlns:mc="http://schemas.openxmlformats.org/markup-compatibility/2006">
                <mc:Choice xmlns:v="urn:schemas-microsoft-com:vml" Requires="v">
                  <p:oleObj name="方程式" r:id="rId7" imgW="863280" imgH="393480" progId="Equation.3">
                    <p:embed/>
                  </p:oleObj>
                </mc:Choice>
                <mc:Fallback>
                  <p:oleObj name="方程式" r:id="rId7" imgW="863280" imgH="393480" progId="Equation.3">
                    <p:embed/>
                    <p:pic>
                      <p:nvPicPr>
                        <p:cNvPr id="79" name="Object 12"/>
                        <p:cNvPicPr>
                          <a:picLocks noChangeAspect="1" noChangeArrowheads="1"/>
                        </p:cNvPicPr>
                        <p:nvPr/>
                      </p:nvPicPr>
                      <p:blipFill>
                        <a:blip r:embed="rId8"/>
                        <a:srcRect/>
                        <a:stretch>
                          <a:fillRect/>
                        </a:stretch>
                      </p:blipFill>
                      <p:spPr bwMode="auto">
                        <a:xfrm>
                          <a:off x="4832852" y="3927924"/>
                          <a:ext cx="1748816" cy="794094"/>
                        </a:xfrm>
                        <a:prstGeom prst="rect">
                          <a:avLst/>
                        </a:prstGeom>
                        <a:noFill/>
                      </p:spPr>
                    </p:pic>
                  </p:oleObj>
                </mc:Fallback>
              </mc:AlternateContent>
            </a:graphicData>
          </a:graphic>
        </p:graphicFrame>
        <p:sp>
          <p:nvSpPr>
            <p:cNvPr id="42" name="文字方塊 102"/>
            <p:cNvSpPr txBox="1"/>
            <p:nvPr/>
          </p:nvSpPr>
          <p:spPr>
            <a:xfrm>
              <a:off x="3804044" y="2586455"/>
              <a:ext cx="4449607" cy="628239"/>
            </a:xfrm>
            <a:prstGeom prst="rect">
              <a:avLst/>
            </a:prstGeom>
            <a:noFill/>
          </p:spPr>
          <p:txBody>
            <a:bodyPr wrap="square" rtlCol="0">
              <a:spAutoFit/>
            </a:bodyPr>
            <a:lstStyle/>
            <a:p>
              <a:r>
                <a:rPr lang="en-US" altLang="zh-TW" sz="2400" dirty="0"/>
                <a:t>Sigmoid Function</a:t>
              </a:r>
              <a:endParaRPr lang="zh-TW" altLang="en-US" sz="2400" dirty="0"/>
            </a:p>
          </p:txBody>
        </p:sp>
      </p:grpSp>
      <p:sp>
        <p:nvSpPr>
          <p:cNvPr id="46" name="手繪多邊形 103"/>
          <p:cNvSpPr/>
          <p:nvPr/>
        </p:nvSpPr>
        <p:spPr>
          <a:xfrm>
            <a:off x="4082350" y="543288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手繪多邊形 105"/>
          <p:cNvSpPr/>
          <p:nvPr/>
        </p:nvSpPr>
        <p:spPr>
          <a:xfrm>
            <a:off x="4063740" y="384344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文字方塊 110"/>
          <p:cNvSpPr txBox="1"/>
          <p:nvPr/>
        </p:nvSpPr>
        <p:spPr>
          <a:xfrm>
            <a:off x="2063174" y="3841170"/>
            <a:ext cx="342900"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p:sp>
        <p:nvSpPr>
          <p:cNvPr id="53" name="文字方塊 111"/>
          <p:cNvSpPr txBox="1"/>
          <p:nvPr/>
        </p:nvSpPr>
        <p:spPr>
          <a:xfrm>
            <a:off x="1957390" y="5440601"/>
            <a:ext cx="488741"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p:sp>
        <p:nvSpPr>
          <p:cNvPr id="54" name="文字方塊 112"/>
          <p:cNvSpPr txBox="1"/>
          <p:nvPr/>
        </p:nvSpPr>
        <p:spPr>
          <a:xfrm>
            <a:off x="3010042" y="3556241"/>
            <a:ext cx="342900"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55" name="文字方塊 113"/>
          <p:cNvSpPr txBox="1"/>
          <p:nvPr/>
        </p:nvSpPr>
        <p:spPr>
          <a:xfrm>
            <a:off x="3177133" y="4144558"/>
            <a:ext cx="441679"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56" name="文字方塊 114"/>
          <p:cNvSpPr txBox="1"/>
          <p:nvPr/>
        </p:nvSpPr>
        <p:spPr>
          <a:xfrm>
            <a:off x="2874837" y="5661688"/>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57" name="文字方塊 115"/>
          <p:cNvSpPr txBox="1"/>
          <p:nvPr/>
        </p:nvSpPr>
        <p:spPr>
          <a:xfrm>
            <a:off x="3027116" y="5091376"/>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58" name="矩形 116"/>
          <p:cNvSpPr/>
          <p:nvPr/>
        </p:nvSpPr>
        <p:spPr>
          <a:xfrm>
            <a:off x="3773364" y="4520611"/>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59" name="直線單箭頭接點 118"/>
          <p:cNvCxnSpPr/>
          <p:nvPr/>
        </p:nvCxnSpPr>
        <p:spPr>
          <a:xfrm flipV="1">
            <a:off x="4000266" y="4137411"/>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文字方塊 119"/>
          <p:cNvSpPr txBox="1"/>
          <p:nvPr/>
        </p:nvSpPr>
        <p:spPr>
          <a:xfrm>
            <a:off x="3796211" y="4507693"/>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61" name="矩形 131"/>
          <p:cNvSpPr/>
          <p:nvPr/>
        </p:nvSpPr>
        <p:spPr>
          <a:xfrm>
            <a:off x="3782889" y="6069950"/>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62" name="直線單箭頭接點 132"/>
          <p:cNvCxnSpPr/>
          <p:nvPr/>
        </p:nvCxnSpPr>
        <p:spPr>
          <a:xfrm flipV="1">
            <a:off x="4009791" y="5686750"/>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文字方塊 133"/>
          <p:cNvSpPr txBox="1"/>
          <p:nvPr/>
        </p:nvSpPr>
        <p:spPr>
          <a:xfrm>
            <a:off x="3799497" y="6063490"/>
            <a:ext cx="441679" cy="461665"/>
          </a:xfrm>
          <a:prstGeom prst="rect">
            <a:avLst/>
          </a:prstGeom>
          <a:noFill/>
        </p:spPr>
        <p:txBody>
          <a:bodyPr wrap="square" rtlCol="0">
            <a:spAutoFit/>
          </a:bodyPr>
          <a:lstStyle/>
          <a:p>
            <a:pPr algn="ctr"/>
            <a:r>
              <a:rPr lang="en-US" altLang="zh-TW" sz="2400" dirty="0"/>
              <a:t>0</a:t>
            </a:r>
            <a:endParaRPr lang="zh-TW" altLang="en-US" sz="2400" dirty="0"/>
          </a:p>
        </p:txBody>
      </p:sp>
      <p:sp>
        <p:nvSpPr>
          <p:cNvPr id="64" name="文字方塊 134"/>
          <p:cNvSpPr txBox="1"/>
          <p:nvPr/>
        </p:nvSpPr>
        <p:spPr>
          <a:xfrm>
            <a:off x="3712647" y="3503921"/>
            <a:ext cx="430062" cy="461665"/>
          </a:xfrm>
          <a:prstGeom prst="rect">
            <a:avLst/>
          </a:prstGeom>
          <a:noFill/>
        </p:spPr>
        <p:txBody>
          <a:bodyPr wrap="square" rtlCol="0">
            <a:spAutoFit/>
          </a:bodyPr>
          <a:lstStyle/>
          <a:p>
            <a:pPr algn="ctr"/>
            <a:r>
              <a:rPr lang="en-US" altLang="zh-TW" sz="2400" dirty="0">
                <a:solidFill>
                  <a:srgbClr val="FF0000"/>
                </a:solidFill>
              </a:rPr>
              <a:t>4</a:t>
            </a:r>
            <a:endParaRPr lang="zh-TW" altLang="en-US" sz="2400" dirty="0">
              <a:solidFill>
                <a:srgbClr val="FF0000"/>
              </a:solidFill>
            </a:endParaRPr>
          </a:p>
        </p:txBody>
      </p:sp>
      <p:sp>
        <p:nvSpPr>
          <p:cNvPr id="65" name="文字方塊 135"/>
          <p:cNvSpPr txBox="1"/>
          <p:nvPr/>
        </p:nvSpPr>
        <p:spPr>
          <a:xfrm>
            <a:off x="3598609" y="5107788"/>
            <a:ext cx="682714" cy="461665"/>
          </a:xfrm>
          <a:prstGeom prst="rect">
            <a:avLst/>
          </a:prstGeom>
          <a:noFill/>
        </p:spPr>
        <p:txBody>
          <a:bodyPr wrap="square" rtlCol="0">
            <a:spAutoFit/>
          </a:bodyPr>
          <a:lstStyle/>
          <a:p>
            <a:pPr algn="ctr"/>
            <a:r>
              <a:rPr lang="en-US" altLang="zh-TW" sz="2400" dirty="0">
                <a:solidFill>
                  <a:srgbClr val="FF0000"/>
                </a:solidFill>
              </a:rPr>
              <a:t>-2</a:t>
            </a:r>
            <a:endParaRPr lang="zh-TW" altLang="en-US" sz="2400" dirty="0">
              <a:solidFill>
                <a:srgbClr val="FF0000"/>
              </a:solidFill>
            </a:endParaRPr>
          </a:p>
        </p:txBody>
      </p:sp>
      <p:sp>
        <p:nvSpPr>
          <p:cNvPr id="66" name="文字方塊 137"/>
          <p:cNvSpPr txBox="1"/>
          <p:nvPr/>
        </p:nvSpPr>
        <p:spPr>
          <a:xfrm>
            <a:off x="4411263" y="3464989"/>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0.98</a:t>
            </a:r>
            <a:endParaRPr lang="zh-TW" altLang="en-US" sz="2400" dirty="0">
              <a:solidFill>
                <a:srgbClr val="0000FF"/>
              </a:solidFill>
            </a:endParaRPr>
          </a:p>
        </p:txBody>
      </p:sp>
      <p:sp>
        <p:nvSpPr>
          <p:cNvPr id="67" name="文字方塊 138"/>
          <p:cNvSpPr txBox="1"/>
          <p:nvPr/>
        </p:nvSpPr>
        <p:spPr>
          <a:xfrm>
            <a:off x="4433582" y="5070520"/>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0.12</a:t>
            </a:r>
            <a:endParaRPr lang="zh-TW" altLang="en-US" sz="2400" dirty="0">
              <a:solidFill>
                <a:srgbClr val="0000FF"/>
              </a:solidFill>
            </a:endParaRPr>
          </a:p>
        </p:txBody>
      </p:sp>
      <mc:AlternateContent xmlns:mc="http://schemas.openxmlformats.org/markup-compatibility/2006" xmlns:a14="http://schemas.microsoft.com/office/drawing/2010/main">
        <mc:Choice Requires="a14">
          <p:sp>
            <p:nvSpPr>
              <p:cNvPr id="74" name="TextBox 73"/>
              <p:cNvSpPr txBox="1"/>
              <p:nvPr/>
            </p:nvSpPr>
            <p:spPr>
              <a:xfrm>
                <a:off x="708748" y="2734072"/>
                <a:ext cx="3260251" cy="308674"/>
              </a:xfrm>
              <a:prstGeom prst="rect">
                <a:avLst/>
              </a:prstGeom>
              <a:noFill/>
              <a:ln>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r>
                            <a:rPr lang="en-US" b="0" i="1" smtClean="0">
                              <a:latin typeface="Cambria Math" panose="02040503050406030204" pitchFamily="18" charset="0"/>
                            </a:rPr>
                            <m:t>1</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2</m:t>
                          </m:r>
                        </m:e>
                      </m:d>
                      <m:r>
                        <a:rPr lang="en-US" b="0" i="1" smtClean="0">
                          <a:latin typeface="Cambria Math" panose="02040503050406030204" pitchFamily="18" charset="0"/>
                        </a:rPr>
                        <m:t>+1=4</m:t>
                      </m:r>
                    </m:oMath>
                  </m:oMathPara>
                </a14:m>
                <a:endParaRPr lang="en-US" dirty="0"/>
              </a:p>
            </p:txBody>
          </p:sp>
        </mc:Choice>
        <mc:Fallback xmlns="">
          <p:sp>
            <p:nvSpPr>
              <p:cNvPr id="74" name="TextBox 73"/>
              <p:cNvSpPr txBox="1">
                <a:spLocks noRot="1" noChangeAspect="1" noMove="1" noResize="1" noEditPoints="1" noAdjustHandles="1" noChangeArrowheads="1" noChangeShapeType="1" noTextEdit="1"/>
              </p:cNvSpPr>
              <p:nvPr/>
            </p:nvSpPr>
            <p:spPr>
              <a:xfrm>
                <a:off x="708748" y="2734072"/>
                <a:ext cx="3260251" cy="308674"/>
              </a:xfrm>
              <a:prstGeom prst="rect">
                <a:avLst/>
              </a:prstGeom>
              <a:blipFill>
                <a:blip r:embed="rId10"/>
                <a:stretch>
                  <a:fillRect r="-1117" b="-5769"/>
                </a:stretch>
              </a:blipFill>
              <a:ln>
                <a:solidFill>
                  <a:schemeClr val="tx1"/>
                </a:solidFill>
              </a:ln>
            </p:spPr>
            <p:txBody>
              <a:bodyPr/>
              <a:lstStyle/>
              <a:p>
                <a:r>
                  <a:rPr lang="en-US">
                    <a:noFill/>
                  </a:rPr>
                  <a:t> </a:t>
                </a:r>
              </a:p>
            </p:txBody>
          </p:sp>
        </mc:Fallback>
      </mc:AlternateContent>
      <p:cxnSp>
        <p:nvCxnSpPr>
          <p:cNvPr id="75" name="Straight Arrow Connector 74"/>
          <p:cNvCxnSpPr/>
          <p:nvPr/>
        </p:nvCxnSpPr>
        <p:spPr>
          <a:xfrm flipH="1">
            <a:off x="3963029" y="2996665"/>
            <a:ext cx="5970" cy="3963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V="1">
            <a:off x="4016772" y="6698598"/>
            <a:ext cx="0" cy="3559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TextBox 76"/>
              <p:cNvSpPr txBox="1"/>
              <p:nvPr/>
            </p:nvSpPr>
            <p:spPr>
              <a:xfrm>
                <a:off x="1000142" y="7033910"/>
                <a:ext cx="3027175" cy="308674"/>
              </a:xfrm>
              <a:prstGeom prst="rect">
                <a:avLst/>
              </a:prstGeom>
              <a:noFill/>
              <a:ln>
                <a:solidFill>
                  <a:schemeClr val="tx1"/>
                </a:solidFill>
              </a:ln>
            </p:spPr>
            <p:txBody>
              <a:bodyPr wrap="none" lIns="0" tIns="0" rIns="0" bIns="0" rtlCol="0">
                <a:spAutoFit/>
              </a:bodyPr>
              <a:lstStyle/>
              <a:p>
                <a:r>
                  <a:rPr lang="en-US" dirty="0"/>
                  <a:t>1</a:t>
                </a:r>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 </m:t>
                    </m:r>
                    <m:d>
                      <m:dPr>
                        <m:ctrlPr>
                          <a:rPr lang="en-US"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∙1+0</m:t>
                    </m:r>
                    <m:r>
                      <a:rPr lang="en-US" b="0" i="1" smtClean="0">
                        <a:latin typeface="Cambria Math" panose="02040503050406030204" pitchFamily="18" charset="0"/>
                      </a:rPr>
                      <m:t>=</m:t>
                    </m:r>
                  </m:oMath>
                </a14:m>
                <a:r>
                  <a:rPr lang="en-US" dirty="0"/>
                  <a:t>-2</a:t>
                </a:r>
              </a:p>
            </p:txBody>
          </p:sp>
        </mc:Choice>
        <mc:Fallback xmlns="">
          <p:sp>
            <p:nvSpPr>
              <p:cNvPr id="77" name="TextBox 76"/>
              <p:cNvSpPr txBox="1">
                <a:spLocks noRot="1" noChangeAspect="1" noMove="1" noResize="1" noEditPoints="1" noAdjustHandles="1" noChangeArrowheads="1" noChangeShapeType="1" noTextEdit="1"/>
              </p:cNvSpPr>
              <p:nvPr/>
            </p:nvSpPr>
            <p:spPr>
              <a:xfrm>
                <a:off x="1000142" y="7033910"/>
                <a:ext cx="3027175" cy="308674"/>
              </a:xfrm>
              <a:prstGeom prst="rect">
                <a:avLst/>
              </a:prstGeom>
              <a:blipFill>
                <a:blip r:embed="rId11"/>
                <a:stretch>
                  <a:fillRect l="-4810" t="-23077" r="-3808" b="-46154"/>
                </a:stretch>
              </a:blipFill>
              <a:ln>
                <a:solidFill>
                  <a:schemeClr val="tx1"/>
                </a:solidFill>
              </a:ln>
            </p:spPr>
            <p:txBody>
              <a:bodyPr/>
              <a:lstStyle/>
              <a:p>
                <a:r>
                  <a:rPr lang="en-US">
                    <a:noFill/>
                  </a:rPr>
                  <a:t> </a:t>
                </a:r>
              </a:p>
            </p:txBody>
          </p:sp>
        </mc:Fallback>
      </mc:AlternateContent>
      <p:sp>
        <p:nvSpPr>
          <p:cNvPr id="48" name="TextBox 47">
            <a:extLst>
              <a:ext uri="{FF2B5EF4-FFF2-40B4-BE49-F238E27FC236}">
                <a16:creationId xmlns:a16="http://schemas.microsoft.com/office/drawing/2014/main" id="{5006544C-6425-4F97-AF3F-5245E8D370B6}"/>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p:spTree>
    <p:extLst>
      <p:ext uri="{BB962C8B-B14F-4D97-AF65-F5344CB8AC3E}">
        <p14:creationId xmlns:p14="http://schemas.microsoft.com/office/powerpoint/2010/main" val="4153471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P spid="55" grpId="0"/>
      <p:bldP spid="56" grpId="0"/>
      <p:bldP spid="57" grpId="0"/>
      <p:bldP spid="60" grpId="0"/>
      <p:bldP spid="63" grpId="0"/>
      <p:bldP spid="64" grpId="0"/>
      <p:bldP spid="65" grpId="0"/>
      <p:bldP spid="66" grpId="0" animBg="1"/>
      <p:bldP spid="67" grpId="0" animBg="1"/>
      <p:bldP spid="74" grpId="0" animBg="1"/>
      <p:bldP spid="77"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of Neural Networks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 simple network, toy example (cont’d)</a:t>
                </a:r>
              </a:p>
              <a:p>
                <a:pPr lvl="1"/>
                <a:r>
                  <a:rPr lang="en-US" dirty="0"/>
                  <a:t>For an input vector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m:t>
                        </m:r>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i="1">
                                  <a:latin typeface="Cambria Math" panose="02040503050406030204" pitchFamily="18" charset="0"/>
                                </a:rPr>
                                <m:t>−1</m:t>
                              </m:r>
                            </m:e>
                          </m:mr>
                        </m:m>
                        <m:r>
                          <a:rPr lang="en-US" i="1">
                            <a:latin typeface="Cambria Math" panose="02040503050406030204" pitchFamily="18" charset="0"/>
                          </a:rPr>
                          <m:t>]</m:t>
                        </m:r>
                      </m:e>
                      <m:sup>
                        <m:r>
                          <a:rPr lang="en-US" b="0" i="1" smtClean="0">
                            <a:latin typeface="Cambria Math" panose="02040503050406030204" pitchFamily="18" charset="0"/>
                          </a:rPr>
                          <m:t>𝑇</m:t>
                        </m:r>
                      </m:sup>
                    </m:sSup>
                  </m:oMath>
                </a14:m>
                <a:r>
                  <a:rPr lang="en-US" dirty="0"/>
                  <a:t>, the output is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m>
                          <m:mPr>
                            <m:mcs>
                              <m:mc>
                                <m:mcPr>
                                  <m:count m:val="2"/>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0</m:t>
                              </m:r>
                              <m:r>
                                <a:rPr lang="en-US" b="0" i="1" smtClean="0">
                                  <a:latin typeface="Cambria Math" panose="02040503050406030204" pitchFamily="18" charset="0"/>
                                </a:rPr>
                                <m:t>.62</m:t>
                              </m:r>
                            </m:e>
                            <m:e>
                              <m:r>
                                <a:rPr lang="en-US" b="0" i="1" smtClean="0">
                                  <a:latin typeface="Cambria Math" panose="02040503050406030204" pitchFamily="18" charset="0"/>
                                </a:rPr>
                                <m:t>0.83</m:t>
                              </m:r>
                            </m:e>
                          </m:mr>
                        </m:m>
                        <m:r>
                          <a:rPr lang="en-US" i="1">
                            <a:latin typeface="Cambria Math" panose="02040503050406030204" pitchFamily="18" charset="0"/>
                          </a:rPr>
                          <m:t>]</m:t>
                        </m:r>
                      </m:e>
                      <m:sup>
                        <m:r>
                          <a:rPr lang="en-US" i="1">
                            <a:latin typeface="Cambria Math" panose="02040503050406030204" pitchFamily="18" charset="0"/>
                          </a:rPr>
                          <m:t>𝑇</m:t>
                        </m:r>
                      </m:sup>
                    </m:sSup>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99" t="-795"/>
                </a:stretch>
              </a:blipFill>
            </p:spPr>
            <p:txBody>
              <a:bodyPr/>
              <a:lstStyle/>
              <a:p>
                <a:r>
                  <a:rPr lang="en-US">
                    <a:noFill/>
                  </a:rPr>
                  <a:t> </a:t>
                </a:r>
              </a:p>
            </p:txBody>
          </p:sp>
        </mc:Fallback>
      </mc:AlternateContent>
      <p:sp>
        <p:nvSpPr>
          <p:cNvPr id="84" name="Content Placeholder 83">
            <a:extLst>
              <a:ext uri="{FF2B5EF4-FFF2-40B4-BE49-F238E27FC236}">
                <a16:creationId xmlns:a16="http://schemas.microsoft.com/office/drawing/2014/main" id="{6E1B9A82-8D76-4714-A030-A1BDD0BEF8CE}"/>
              </a:ext>
            </a:extLst>
          </p:cNvPr>
          <p:cNvSpPr>
            <a:spLocks noGrp="1"/>
          </p:cNvSpPr>
          <p:nvPr>
            <p:ph idx="10"/>
          </p:nvPr>
        </p:nvSpPr>
        <p:spPr/>
        <p:txBody>
          <a:bodyPr>
            <a:normAutofit/>
          </a:bodyPr>
          <a:lstStyle/>
          <a:p>
            <a:r>
              <a:rPr lang="en-US" dirty="0"/>
              <a:t>Introduction to Neural Networks</a:t>
            </a:r>
          </a:p>
          <a:p>
            <a:endParaRPr lang="en-US" dirty="0"/>
          </a:p>
        </p:txBody>
      </p:sp>
      <p:cxnSp>
        <p:nvCxnSpPr>
          <p:cNvPr id="4" name="直線單箭頭接點 12"/>
          <p:cNvCxnSpPr/>
          <p:nvPr/>
        </p:nvCxnSpPr>
        <p:spPr>
          <a:xfrm>
            <a:off x="8055344" y="5258966"/>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單箭頭接點 14"/>
          <p:cNvCxnSpPr/>
          <p:nvPr/>
        </p:nvCxnSpPr>
        <p:spPr>
          <a:xfrm>
            <a:off x="8055344" y="3599370"/>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橢圓 19"/>
          <p:cNvSpPr/>
          <p:nvPr/>
        </p:nvSpPr>
        <p:spPr>
          <a:xfrm>
            <a:off x="3158987" y="338849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 name="橢圓 20"/>
          <p:cNvSpPr/>
          <p:nvPr/>
        </p:nvSpPr>
        <p:spPr>
          <a:xfrm>
            <a:off x="3147704" y="493619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8" name="橢圓 26"/>
          <p:cNvSpPr/>
          <p:nvPr/>
        </p:nvSpPr>
        <p:spPr>
          <a:xfrm>
            <a:off x="5362409" y="3357800"/>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9" name="橢圓 27"/>
          <p:cNvSpPr/>
          <p:nvPr/>
        </p:nvSpPr>
        <p:spPr>
          <a:xfrm>
            <a:off x="5381331" y="493047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0" name="橢圓 30"/>
          <p:cNvSpPr/>
          <p:nvPr/>
        </p:nvSpPr>
        <p:spPr>
          <a:xfrm>
            <a:off x="7516102" y="3330569"/>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 name="橢圓 31"/>
          <p:cNvSpPr/>
          <p:nvPr/>
        </p:nvSpPr>
        <p:spPr>
          <a:xfrm>
            <a:off x="7557792" y="4930476"/>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grpSp>
        <p:nvGrpSpPr>
          <p:cNvPr id="12" name="群組 83"/>
          <p:cNvGrpSpPr/>
          <p:nvPr/>
        </p:nvGrpSpPr>
        <p:grpSpPr>
          <a:xfrm>
            <a:off x="1542782" y="3664726"/>
            <a:ext cx="1588876" cy="1638300"/>
            <a:chOff x="1013669" y="3459098"/>
            <a:chExt cx="1588876" cy="1638300"/>
          </a:xfrm>
        </p:grpSpPr>
        <p:cxnSp>
          <p:nvCxnSpPr>
            <p:cNvPr id="13" name="直線單箭頭接點 49"/>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群組 82"/>
            <p:cNvGrpSpPr/>
            <p:nvPr/>
          </p:nvGrpSpPr>
          <p:grpSpPr>
            <a:xfrm>
              <a:off x="1025705" y="3459098"/>
              <a:ext cx="1576840" cy="1638300"/>
              <a:chOff x="1025705" y="3459098"/>
              <a:chExt cx="1576840" cy="1638300"/>
            </a:xfrm>
          </p:grpSpPr>
          <p:cxnSp>
            <p:nvCxnSpPr>
              <p:cNvPr id="15" name="直線單箭頭接點 4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50"/>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7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8" name="群組 84"/>
          <p:cNvGrpSpPr/>
          <p:nvPr/>
        </p:nvGrpSpPr>
        <p:grpSpPr>
          <a:xfrm>
            <a:off x="3761089" y="3650039"/>
            <a:ext cx="1588876" cy="1638300"/>
            <a:chOff x="1013669" y="3459098"/>
            <a:chExt cx="1588876" cy="1638300"/>
          </a:xfrm>
        </p:grpSpPr>
        <p:cxnSp>
          <p:nvCxnSpPr>
            <p:cNvPr id="19" name="直線單箭頭接點 85"/>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 name="群組 86"/>
            <p:cNvGrpSpPr/>
            <p:nvPr/>
          </p:nvGrpSpPr>
          <p:grpSpPr>
            <a:xfrm>
              <a:off x="1025705" y="3459098"/>
              <a:ext cx="1576840" cy="1638300"/>
              <a:chOff x="1025705" y="3459098"/>
              <a:chExt cx="1576840" cy="1638300"/>
            </a:xfrm>
          </p:grpSpPr>
          <p:cxnSp>
            <p:nvCxnSpPr>
              <p:cNvPr id="21" name="直線單箭頭接點 8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88"/>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8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4" name="群組 90"/>
          <p:cNvGrpSpPr/>
          <p:nvPr/>
        </p:nvGrpSpPr>
        <p:grpSpPr>
          <a:xfrm>
            <a:off x="5961027" y="3630121"/>
            <a:ext cx="1588876" cy="1638300"/>
            <a:chOff x="1013669" y="3459098"/>
            <a:chExt cx="1588876" cy="1638300"/>
          </a:xfrm>
        </p:grpSpPr>
        <p:cxnSp>
          <p:nvCxnSpPr>
            <p:cNvPr id="25" name="直線單箭頭接點 91"/>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6" name="群組 92"/>
            <p:cNvGrpSpPr/>
            <p:nvPr/>
          </p:nvGrpSpPr>
          <p:grpSpPr>
            <a:xfrm>
              <a:off x="1025705" y="3459098"/>
              <a:ext cx="1576840" cy="1638300"/>
              <a:chOff x="1025705" y="3459098"/>
              <a:chExt cx="1576840" cy="1638300"/>
            </a:xfrm>
          </p:grpSpPr>
          <p:cxnSp>
            <p:nvCxnSpPr>
              <p:cNvPr id="27" name="直線單箭頭接點 93"/>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94"/>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95"/>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0" name="手繪多邊形 103"/>
          <p:cNvSpPr/>
          <p:nvPr/>
        </p:nvSpPr>
        <p:spPr>
          <a:xfrm>
            <a:off x="3214020" y="5062006"/>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手繪多邊形 105"/>
          <p:cNvSpPr/>
          <p:nvPr/>
        </p:nvSpPr>
        <p:spPr>
          <a:xfrm>
            <a:off x="3195410" y="3472565"/>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手繪多邊形 106"/>
          <p:cNvSpPr/>
          <p:nvPr/>
        </p:nvSpPr>
        <p:spPr>
          <a:xfrm>
            <a:off x="5424332" y="3483748"/>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手繪多邊形 107"/>
          <p:cNvSpPr/>
          <p:nvPr/>
        </p:nvSpPr>
        <p:spPr>
          <a:xfrm>
            <a:off x="5440676" y="5007077"/>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手繪多邊形 108"/>
          <p:cNvSpPr/>
          <p:nvPr/>
        </p:nvSpPr>
        <p:spPr>
          <a:xfrm>
            <a:off x="7573273" y="3422328"/>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手繪多邊形 109"/>
          <p:cNvSpPr/>
          <p:nvPr/>
        </p:nvSpPr>
        <p:spPr>
          <a:xfrm>
            <a:off x="7620360" y="504051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112"/>
          <p:cNvSpPr txBox="1"/>
          <p:nvPr/>
        </p:nvSpPr>
        <p:spPr>
          <a:xfrm>
            <a:off x="2141712" y="3185364"/>
            <a:ext cx="342900"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37" name="文字方塊 113"/>
          <p:cNvSpPr txBox="1"/>
          <p:nvPr/>
        </p:nvSpPr>
        <p:spPr>
          <a:xfrm>
            <a:off x="2308803" y="3773681"/>
            <a:ext cx="441679"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38" name="文字方塊 114"/>
          <p:cNvSpPr txBox="1"/>
          <p:nvPr/>
        </p:nvSpPr>
        <p:spPr>
          <a:xfrm>
            <a:off x="2006507" y="5290811"/>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39" name="文字方塊 115"/>
          <p:cNvSpPr txBox="1"/>
          <p:nvPr/>
        </p:nvSpPr>
        <p:spPr>
          <a:xfrm>
            <a:off x="2158786" y="4720499"/>
            <a:ext cx="715437" cy="461665"/>
          </a:xfrm>
          <a:prstGeom prst="rect">
            <a:avLst/>
          </a:prstGeom>
          <a:noFill/>
        </p:spPr>
        <p:txBody>
          <a:bodyPr wrap="square" rtlCol="0">
            <a:spAutoFit/>
          </a:bodyPr>
          <a:lstStyle/>
          <a:p>
            <a:pPr algn="ctr"/>
            <a:r>
              <a:rPr lang="en-US" altLang="zh-TW" sz="2400" dirty="0"/>
              <a:t>-1</a:t>
            </a:r>
            <a:endParaRPr lang="zh-TW" altLang="en-US" sz="2400" dirty="0"/>
          </a:p>
        </p:txBody>
      </p:sp>
      <p:grpSp>
        <p:nvGrpSpPr>
          <p:cNvPr id="40" name="群組 122"/>
          <p:cNvGrpSpPr/>
          <p:nvPr/>
        </p:nvGrpSpPr>
        <p:grpSpPr>
          <a:xfrm>
            <a:off x="2905034" y="3766534"/>
            <a:ext cx="458287" cy="838405"/>
            <a:chOff x="10102194" y="1939763"/>
            <a:chExt cx="458287" cy="838405"/>
          </a:xfrm>
        </p:grpSpPr>
        <p:sp>
          <p:nvSpPr>
            <p:cNvPr id="41" name="矩形 116"/>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42" name="直線單箭頭接點 118"/>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文字方塊 119"/>
            <p:cNvSpPr txBox="1"/>
            <p:nvPr/>
          </p:nvSpPr>
          <p:spPr>
            <a:xfrm>
              <a:off x="10118802" y="2316503"/>
              <a:ext cx="441679" cy="461665"/>
            </a:xfrm>
            <a:prstGeom prst="rect">
              <a:avLst/>
            </a:prstGeom>
            <a:noFill/>
          </p:spPr>
          <p:txBody>
            <a:bodyPr wrap="square" rtlCol="0">
              <a:spAutoFit/>
            </a:bodyPr>
            <a:lstStyle/>
            <a:p>
              <a:pPr algn="ctr"/>
              <a:r>
                <a:rPr lang="en-US" altLang="zh-TW" sz="2400" dirty="0"/>
                <a:t>1</a:t>
              </a:r>
              <a:endParaRPr lang="zh-TW" altLang="en-US" sz="2400" dirty="0"/>
            </a:p>
          </p:txBody>
        </p:sp>
      </p:grpSp>
      <p:grpSp>
        <p:nvGrpSpPr>
          <p:cNvPr id="44" name="群組 130"/>
          <p:cNvGrpSpPr/>
          <p:nvPr/>
        </p:nvGrpSpPr>
        <p:grpSpPr>
          <a:xfrm>
            <a:off x="2914559" y="5315873"/>
            <a:ext cx="458287" cy="838405"/>
            <a:chOff x="10102194" y="1939763"/>
            <a:chExt cx="458287" cy="838405"/>
          </a:xfrm>
        </p:grpSpPr>
        <p:sp>
          <p:nvSpPr>
            <p:cNvPr id="45" name="矩形 131"/>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46" name="直線單箭頭接點 132"/>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文字方塊 133"/>
            <p:cNvSpPr txBox="1"/>
            <p:nvPr/>
          </p:nvSpPr>
          <p:spPr>
            <a:xfrm>
              <a:off x="10118802" y="2316503"/>
              <a:ext cx="441679" cy="461665"/>
            </a:xfrm>
            <a:prstGeom prst="rect">
              <a:avLst/>
            </a:prstGeom>
            <a:noFill/>
          </p:spPr>
          <p:txBody>
            <a:bodyPr wrap="square" rtlCol="0">
              <a:spAutoFit/>
            </a:bodyPr>
            <a:lstStyle/>
            <a:p>
              <a:pPr algn="ctr"/>
              <a:r>
                <a:rPr lang="en-US" altLang="zh-TW" sz="2400" dirty="0"/>
                <a:t>0</a:t>
              </a:r>
              <a:endParaRPr lang="zh-TW" altLang="en-US" sz="2400" dirty="0"/>
            </a:p>
          </p:txBody>
        </p:sp>
      </p:grpSp>
      <p:sp>
        <p:nvSpPr>
          <p:cNvPr id="48" name="文字方塊 134"/>
          <p:cNvSpPr txBox="1"/>
          <p:nvPr/>
        </p:nvSpPr>
        <p:spPr>
          <a:xfrm>
            <a:off x="2844317" y="3133044"/>
            <a:ext cx="430062" cy="461665"/>
          </a:xfrm>
          <a:prstGeom prst="rect">
            <a:avLst/>
          </a:prstGeom>
          <a:noFill/>
        </p:spPr>
        <p:txBody>
          <a:bodyPr wrap="square" rtlCol="0">
            <a:spAutoFit/>
          </a:bodyPr>
          <a:lstStyle/>
          <a:p>
            <a:pPr algn="ctr"/>
            <a:r>
              <a:rPr lang="en-US" altLang="zh-TW" sz="2400" dirty="0">
                <a:solidFill>
                  <a:srgbClr val="FF0000"/>
                </a:solidFill>
              </a:rPr>
              <a:t>4</a:t>
            </a:r>
            <a:endParaRPr lang="zh-TW" altLang="en-US" sz="2400" dirty="0">
              <a:solidFill>
                <a:srgbClr val="FF0000"/>
              </a:solidFill>
            </a:endParaRPr>
          </a:p>
        </p:txBody>
      </p:sp>
      <p:sp>
        <p:nvSpPr>
          <p:cNvPr id="49" name="文字方塊 135"/>
          <p:cNvSpPr txBox="1"/>
          <p:nvPr/>
        </p:nvSpPr>
        <p:spPr>
          <a:xfrm>
            <a:off x="2730279" y="4736911"/>
            <a:ext cx="682714" cy="461665"/>
          </a:xfrm>
          <a:prstGeom prst="rect">
            <a:avLst/>
          </a:prstGeom>
          <a:noFill/>
        </p:spPr>
        <p:txBody>
          <a:bodyPr wrap="square" rtlCol="0">
            <a:spAutoFit/>
          </a:bodyPr>
          <a:lstStyle/>
          <a:p>
            <a:pPr algn="ctr"/>
            <a:r>
              <a:rPr lang="en-US" altLang="zh-TW" sz="2400" dirty="0">
                <a:solidFill>
                  <a:srgbClr val="FF0000"/>
                </a:solidFill>
              </a:rPr>
              <a:t>-2</a:t>
            </a:r>
            <a:endParaRPr lang="zh-TW" altLang="en-US" sz="2400" dirty="0">
              <a:solidFill>
                <a:srgbClr val="FF0000"/>
              </a:solidFill>
            </a:endParaRPr>
          </a:p>
        </p:txBody>
      </p:sp>
      <p:sp>
        <p:nvSpPr>
          <p:cNvPr id="50" name="文字方塊 137"/>
          <p:cNvSpPr txBox="1"/>
          <p:nvPr/>
        </p:nvSpPr>
        <p:spPr>
          <a:xfrm>
            <a:off x="3542933" y="3094112"/>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0.98</a:t>
            </a:r>
            <a:endParaRPr lang="zh-TW" altLang="en-US" sz="2400" dirty="0">
              <a:solidFill>
                <a:srgbClr val="0000FF"/>
              </a:solidFill>
            </a:endParaRPr>
          </a:p>
        </p:txBody>
      </p:sp>
      <p:sp>
        <p:nvSpPr>
          <p:cNvPr id="51" name="文字方塊 138"/>
          <p:cNvSpPr txBox="1"/>
          <p:nvPr/>
        </p:nvSpPr>
        <p:spPr>
          <a:xfrm>
            <a:off x="3565252" y="4699643"/>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0.12</a:t>
            </a:r>
            <a:endParaRPr lang="zh-TW" altLang="en-US" sz="2400" dirty="0">
              <a:solidFill>
                <a:srgbClr val="0000FF"/>
              </a:solidFill>
            </a:endParaRPr>
          </a:p>
        </p:txBody>
      </p:sp>
      <p:sp>
        <p:nvSpPr>
          <p:cNvPr id="52" name="文字方塊 139"/>
          <p:cNvSpPr txBox="1"/>
          <p:nvPr/>
        </p:nvSpPr>
        <p:spPr>
          <a:xfrm>
            <a:off x="4387120" y="3164508"/>
            <a:ext cx="342900"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53" name="文字方塊 140"/>
          <p:cNvSpPr txBox="1"/>
          <p:nvPr/>
        </p:nvSpPr>
        <p:spPr>
          <a:xfrm>
            <a:off x="4554211" y="3752825"/>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54" name="文字方塊 141"/>
          <p:cNvSpPr txBox="1"/>
          <p:nvPr/>
        </p:nvSpPr>
        <p:spPr>
          <a:xfrm>
            <a:off x="4251915" y="5269955"/>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55" name="文字方塊 142"/>
          <p:cNvSpPr txBox="1"/>
          <p:nvPr/>
        </p:nvSpPr>
        <p:spPr>
          <a:xfrm>
            <a:off x="4404194" y="4699643"/>
            <a:ext cx="715437"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56" name="文字方塊 143"/>
          <p:cNvSpPr txBox="1"/>
          <p:nvPr/>
        </p:nvSpPr>
        <p:spPr>
          <a:xfrm>
            <a:off x="6559899" y="3165425"/>
            <a:ext cx="342900" cy="461665"/>
          </a:xfrm>
          <a:prstGeom prst="rect">
            <a:avLst/>
          </a:prstGeom>
          <a:noFill/>
        </p:spPr>
        <p:txBody>
          <a:bodyPr wrap="square" rtlCol="0">
            <a:spAutoFit/>
          </a:bodyPr>
          <a:lstStyle/>
          <a:p>
            <a:pPr algn="ctr"/>
            <a:r>
              <a:rPr lang="en-US" altLang="zh-TW" sz="2400" dirty="0"/>
              <a:t>3</a:t>
            </a:r>
            <a:endParaRPr lang="zh-TW" altLang="en-US" sz="2400" dirty="0"/>
          </a:p>
        </p:txBody>
      </p:sp>
      <p:sp>
        <p:nvSpPr>
          <p:cNvPr id="57" name="文字方塊 144"/>
          <p:cNvSpPr txBox="1"/>
          <p:nvPr/>
        </p:nvSpPr>
        <p:spPr>
          <a:xfrm>
            <a:off x="6726990" y="3753742"/>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58" name="文字方塊 145"/>
          <p:cNvSpPr txBox="1"/>
          <p:nvPr/>
        </p:nvSpPr>
        <p:spPr>
          <a:xfrm>
            <a:off x="6424694" y="5270872"/>
            <a:ext cx="715437" cy="461665"/>
          </a:xfrm>
          <a:prstGeom prst="rect">
            <a:avLst/>
          </a:prstGeom>
          <a:noFill/>
        </p:spPr>
        <p:txBody>
          <a:bodyPr wrap="square" rtlCol="0">
            <a:spAutoFit/>
          </a:bodyPr>
          <a:lstStyle/>
          <a:p>
            <a:pPr algn="ctr"/>
            <a:r>
              <a:rPr lang="en-US" altLang="zh-TW" sz="2400" dirty="0"/>
              <a:t>4</a:t>
            </a:r>
            <a:endParaRPr lang="zh-TW" altLang="en-US" sz="2400" dirty="0"/>
          </a:p>
        </p:txBody>
      </p:sp>
      <p:sp>
        <p:nvSpPr>
          <p:cNvPr id="59" name="文字方塊 146"/>
          <p:cNvSpPr txBox="1"/>
          <p:nvPr/>
        </p:nvSpPr>
        <p:spPr>
          <a:xfrm>
            <a:off x="6576973" y="4700560"/>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60" name="文字方塊 149"/>
          <p:cNvSpPr txBox="1"/>
          <p:nvPr/>
        </p:nvSpPr>
        <p:spPr>
          <a:xfrm>
            <a:off x="5686720" y="3157523"/>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0.86</a:t>
            </a:r>
            <a:endParaRPr lang="zh-TW" altLang="en-US" sz="2400" dirty="0">
              <a:solidFill>
                <a:srgbClr val="0000FF"/>
              </a:solidFill>
            </a:endParaRPr>
          </a:p>
        </p:txBody>
      </p:sp>
      <p:sp>
        <p:nvSpPr>
          <p:cNvPr id="61" name="文字方塊 150"/>
          <p:cNvSpPr txBox="1"/>
          <p:nvPr/>
        </p:nvSpPr>
        <p:spPr>
          <a:xfrm>
            <a:off x="5709039" y="4763054"/>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0.11</a:t>
            </a:r>
            <a:endParaRPr lang="zh-TW" altLang="en-US" sz="2400" dirty="0">
              <a:solidFill>
                <a:srgbClr val="0000FF"/>
              </a:solidFill>
            </a:endParaRPr>
          </a:p>
        </p:txBody>
      </p:sp>
      <p:sp>
        <p:nvSpPr>
          <p:cNvPr id="62" name="文字方塊 153"/>
          <p:cNvSpPr txBox="1"/>
          <p:nvPr/>
        </p:nvSpPr>
        <p:spPr>
          <a:xfrm>
            <a:off x="7939655" y="3118284"/>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0.62</a:t>
            </a:r>
            <a:endParaRPr lang="zh-TW" altLang="en-US" sz="2400" dirty="0">
              <a:solidFill>
                <a:srgbClr val="0000FF"/>
              </a:solidFill>
            </a:endParaRPr>
          </a:p>
        </p:txBody>
      </p:sp>
      <p:sp>
        <p:nvSpPr>
          <p:cNvPr id="63" name="文字方塊 154"/>
          <p:cNvSpPr txBox="1"/>
          <p:nvPr/>
        </p:nvSpPr>
        <p:spPr>
          <a:xfrm>
            <a:off x="7961974" y="4723815"/>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0.83</a:t>
            </a:r>
            <a:endParaRPr lang="zh-TW" altLang="en-US" sz="2400" dirty="0">
              <a:solidFill>
                <a:srgbClr val="0000FF"/>
              </a:solidFill>
            </a:endParaRPr>
          </a:p>
        </p:txBody>
      </p:sp>
      <p:grpSp>
        <p:nvGrpSpPr>
          <p:cNvPr id="64" name="群組 96"/>
          <p:cNvGrpSpPr/>
          <p:nvPr/>
        </p:nvGrpSpPr>
        <p:grpSpPr>
          <a:xfrm>
            <a:off x="5107678" y="3754419"/>
            <a:ext cx="458287" cy="838405"/>
            <a:chOff x="10102194" y="1939763"/>
            <a:chExt cx="458287" cy="838405"/>
          </a:xfrm>
        </p:grpSpPr>
        <p:sp>
          <p:nvSpPr>
            <p:cNvPr id="65" name="矩形 97"/>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66" name="直線單箭頭接點 98"/>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文字方塊 101"/>
            <p:cNvSpPr txBox="1"/>
            <p:nvPr/>
          </p:nvSpPr>
          <p:spPr>
            <a:xfrm>
              <a:off x="10118802" y="2316503"/>
              <a:ext cx="441679" cy="461665"/>
            </a:xfrm>
            <a:prstGeom prst="rect">
              <a:avLst/>
            </a:prstGeom>
            <a:noFill/>
          </p:spPr>
          <p:txBody>
            <a:bodyPr wrap="square" rtlCol="0">
              <a:spAutoFit/>
            </a:bodyPr>
            <a:lstStyle/>
            <a:p>
              <a:pPr algn="ctr"/>
              <a:r>
                <a:rPr lang="en-US" altLang="zh-TW" sz="2400" dirty="0"/>
                <a:t>0</a:t>
              </a:r>
              <a:endParaRPr lang="zh-TW" altLang="en-US" sz="2400" dirty="0"/>
            </a:p>
          </p:txBody>
        </p:sp>
      </p:grpSp>
      <p:grpSp>
        <p:nvGrpSpPr>
          <p:cNvPr id="68" name="群組 104"/>
          <p:cNvGrpSpPr/>
          <p:nvPr/>
        </p:nvGrpSpPr>
        <p:grpSpPr>
          <a:xfrm>
            <a:off x="5110056" y="5278742"/>
            <a:ext cx="458287" cy="838405"/>
            <a:chOff x="10102194" y="1939763"/>
            <a:chExt cx="458287" cy="838405"/>
          </a:xfrm>
        </p:grpSpPr>
        <p:sp>
          <p:nvSpPr>
            <p:cNvPr id="69" name="矩形 117"/>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70" name="直線單箭頭接點 121"/>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文字方塊 123"/>
            <p:cNvSpPr txBox="1"/>
            <p:nvPr/>
          </p:nvSpPr>
          <p:spPr>
            <a:xfrm>
              <a:off x="10118802" y="2316503"/>
              <a:ext cx="441679" cy="461665"/>
            </a:xfrm>
            <a:prstGeom prst="rect">
              <a:avLst/>
            </a:prstGeom>
            <a:noFill/>
          </p:spPr>
          <p:txBody>
            <a:bodyPr wrap="square" rtlCol="0">
              <a:spAutoFit/>
            </a:bodyPr>
            <a:lstStyle/>
            <a:p>
              <a:pPr algn="ctr"/>
              <a:r>
                <a:rPr lang="en-US" altLang="zh-TW" sz="2400" dirty="0"/>
                <a:t>0</a:t>
              </a:r>
              <a:endParaRPr lang="zh-TW" altLang="en-US" sz="2400" dirty="0"/>
            </a:p>
          </p:txBody>
        </p:sp>
      </p:grpSp>
      <p:grpSp>
        <p:nvGrpSpPr>
          <p:cNvPr id="72" name="群組 124"/>
          <p:cNvGrpSpPr/>
          <p:nvPr/>
        </p:nvGrpSpPr>
        <p:grpSpPr>
          <a:xfrm>
            <a:off x="7285918" y="3749227"/>
            <a:ext cx="458287" cy="838405"/>
            <a:chOff x="10102194" y="1939763"/>
            <a:chExt cx="458287" cy="838405"/>
          </a:xfrm>
        </p:grpSpPr>
        <p:sp>
          <p:nvSpPr>
            <p:cNvPr id="73" name="矩形 125"/>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74" name="直線單箭頭接點 126"/>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127"/>
            <p:cNvSpPr txBox="1"/>
            <p:nvPr/>
          </p:nvSpPr>
          <p:spPr>
            <a:xfrm>
              <a:off x="10118802" y="2316503"/>
              <a:ext cx="441679" cy="461665"/>
            </a:xfrm>
            <a:prstGeom prst="rect">
              <a:avLst/>
            </a:prstGeom>
            <a:noFill/>
          </p:spPr>
          <p:txBody>
            <a:bodyPr wrap="square" rtlCol="0">
              <a:spAutoFit/>
            </a:bodyPr>
            <a:lstStyle/>
            <a:p>
              <a:pPr algn="ctr"/>
              <a:r>
                <a:rPr lang="en-US" altLang="zh-TW" sz="2400" dirty="0"/>
                <a:t>-2</a:t>
              </a:r>
              <a:endParaRPr lang="zh-TW" altLang="en-US" sz="2400" dirty="0"/>
            </a:p>
          </p:txBody>
        </p:sp>
      </p:grpSp>
      <p:grpSp>
        <p:nvGrpSpPr>
          <p:cNvPr id="76" name="群組 128"/>
          <p:cNvGrpSpPr/>
          <p:nvPr/>
        </p:nvGrpSpPr>
        <p:grpSpPr>
          <a:xfrm>
            <a:off x="7339998" y="5306063"/>
            <a:ext cx="458287" cy="838405"/>
            <a:chOff x="10102194" y="1939763"/>
            <a:chExt cx="458287" cy="838405"/>
          </a:xfrm>
        </p:grpSpPr>
        <p:sp>
          <p:nvSpPr>
            <p:cNvPr id="77" name="矩形 129"/>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78" name="直線單箭頭接點 147"/>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文字方塊 148"/>
            <p:cNvSpPr txBox="1"/>
            <p:nvPr/>
          </p:nvSpPr>
          <p:spPr>
            <a:xfrm>
              <a:off x="10118802" y="2316503"/>
              <a:ext cx="441679" cy="461665"/>
            </a:xfrm>
            <a:prstGeom prst="rect">
              <a:avLst/>
            </a:prstGeom>
            <a:noFill/>
          </p:spPr>
          <p:txBody>
            <a:bodyPr wrap="square" rtlCol="0">
              <a:spAutoFit/>
            </a:bodyPr>
            <a:lstStyle/>
            <a:p>
              <a:pPr algn="ctr"/>
              <a:r>
                <a:rPr lang="en-US" altLang="zh-TW" sz="2400" dirty="0"/>
                <a:t>2</a:t>
              </a:r>
              <a:endParaRPr lang="zh-TW" altLang="en-US" sz="2400" dirty="0"/>
            </a:p>
          </p:txBody>
        </p:sp>
      </p:grpSp>
      <p:sp>
        <p:nvSpPr>
          <p:cNvPr id="80" name="矩形 120"/>
          <p:cNvSpPr/>
          <p:nvPr/>
        </p:nvSpPr>
        <p:spPr>
          <a:xfrm>
            <a:off x="1182676" y="348374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81" name="矩形 136"/>
          <p:cNvSpPr/>
          <p:nvPr/>
        </p:nvSpPr>
        <p:spPr>
          <a:xfrm>
            <a:off x="1151433" y="5125521"/>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82" name="文字方塊 151"/>
          <p:cNvSpPr txBox="1"/>
          <p:nvPr/>
        </p:nvSpPr>
        <p:spPr>
          <a:xfrm>
            <a:off x="1194844" y="3470293"/>
            <a:ext cx="342900"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p:sp>
        <p:nvSpPr>
          <p:cNvPr id="83" name="文字方塊 152"/>
          <p:cNvSpPr txBox="1"/>
          <p:nvPr/>
        </p:nvSpPr>
        <p:spPr>
          <a:xfrm>
            <a:off x="1089060" y="5069724"/>
            <a:ext cx="488741"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mc:AlternateContent xmlns:mc="http://schemas.openxmlformats.org/markup-compatibility/2006" xmlns:a14="http://schemas.microsoft.com/office/drawing/2010/main">
        <mc:Choice Requires="a14">
          <p:sp>
            <p:nvSpPr>
              <p:cNvPr id="88" name="文字方塊 136"/>
              <p:cNvSpPr txBox="1"/>
              <p:nvPr/>
            </p:nvSpPr>
            <p:spPr>
              <a:xfrm>
                <a:off x="2298874" y="6683935"/>
                <a:ext cx="175855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𝑓</m:t>
                      </m:r>
                      <m:r>
                        <a:rPr lang="en-US" altLang="zh-TW" sz="2800" b="0" i="1" smtClean="0">
                          <a:latin typeface="Cambria Math" panose="02040503050406030204" pitchFamily="18" charset="0"/>
                        </a:rPr>
                        <m:t>:</m:t>
                      </m:r>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𝑅</m:t>
                          </m:r>
                        </m:e>
                        <m:sup>
                          <m:r>
                            <a:rPr lang="en-US" altLang="zh-TW" sz="2800" b="0" i="1" smtClean="0">
                              <a:latin typeface="Cambria Math" panose="02040503050406030204" pitchFamily="18" charset="0"/>
                            </a:rPr>
                            <m:t>2</m:t>
                          </m:r>
                        </m:sup>
                      </m:sSup>
                      <m:r>
                        <a:rPr lang="en-US" altLang="zh-TW" sz="2800" b="0" i="1" smtClean="0">
                          <a:latin typeface="Cambria Math" panose="02040503050406030204" pitchFamily="18" charset="0"/>
                          <a:ea typeface="Cambria Math" panose="02040503050406030204" pitchFamily="18" charset="0"/>
                        </a:rPr>
                        <m:t>→</m:t>
                      </m:r>
                      <m:sSup>
                        <m:sSupPr>
                          <m:ctrlPr>
                            <a:rPr lang="en-US" altLang="zh-TW" sz="2800" b="0" i="1" smtClean="0">
                              <a:latin typeface="Cambria Math" panose="02040503050406030204" pitchFamily="18" charset="0"/>
                              <a:ea typeface="Cambria Math" panose="02040503050406030204" pitchFamily="18" charset="0"/>
                            </a:rPr>
                          </m:ctrlPr>
                        </m:sSupPr>
                        <m:e>
                          <m:r>
                            <a:rPr lang="en-US" altLang="zh-TW" sz="2800" b="0" i="1" smtClean="0">
                              <a:latin typeface="Cambria Math" panose="02040503050406030204" pitchFamily="18" charset="0"/>
                              <a:ea typeface="Cambria Math" panose="02040503050406030204" pitchFamily="18" charset="0"/>
                            </a:rPr>
                            <m:t>𝑅</m:t>
                          </m:r>
                        </m:e>
                        <m:sup>
                          <m:r>
                            <a:rPr lang="en-US" altLang="zh-TW" sz="2800" b="0" i="1" smtClean="0">
                              <a:latin typeface="Cambria Math" panose="02040503050406030204" pitchFamily="18" charset="0"/>
                              <a:ea typeface="Cambria Math" panose="02040503050406030204" pitchFamily="18" charset="0"/>
                            </a:rPr>
                            <m:t>2</m:t>
                          </m:r>
                        </m:sup>
                      </m:sSup>
                    </m:oMath>
                  </m:oMathPara>
                </a14:m>
                <a:endParaRPr lang="zh-TW" altLang="en-US" sz="2800" dirty="0"/>
              </a:p>
            </p:txBody>
          </p:sp>
        </mc:Choice>
        <mc:Fallback xmlns="">
          <p:sp>
            <p:nvSpPr>
              <p:cNvPr id="88" name="文字方塊 136"/>
              <p:cNvSpPr txBox="1">
                <a:spLocks noRot="1" noChangeAspect="1" noMove="1" noResize="1" noEditPoints="1" noAdjustHandles="1" noChangeArrowheads="1" noChangeShapeType="1" noTextEdit="1"/>
              </p:cNvSpPr>
              <p:nvPr/>
            </p:nvSpPr>
            <p:spPr>
              <a:xfrm>
                <a:off x="2298874" y="6683935"/>
                <a:ext cx="1758558" cy="43088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文字方塊 120"/>
              <p:cNvSpPr txBox="1"/>
              <p:nvPr/>
            </p:nvSpPr>
            <p:spPr>
              <a:xfrm>
                <a:off x="4791931" y="6514318"/>
                <a:ext cx="2829557" cy="718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𝑓</m:t>
                      </m:r>
                      <m:d>
                        <m:dPr>
                          <m:ctrlPr>
                            <a:rPr lang="en-US" altLang="zh-TW" sz="2800" b="0" i="1" smtClean="0">
                              <a:latin typeface="Cambria Math" panose="02040503050406030204" pitchFamily="18" charset="0"/>
                            </a:rPr>
                          </m:ctrlPr>
                        </m:dPr>
                        <m:e>
                          <m:d>
                            <m:dPr>
                              <m:begChr m:val="["/>
                              <m:endChr m:val="]"/>
                              <m:ctrlPr>
                                <a:rPr lang="en-US" altLang="zh-TW" sz="2800" b="0" i="1" smtClean="0">
                                  <a:latin typeface="Cambria Math" panose="02040503050406030204" pitchFamily="18" charset="0"/>
                                </a:rPr>
                              </m:ctrlPr>
                            </m:dPr>
                            <m:e>
                              <m:m>
                                <m:mPr>
                                  <m:mcs>
                                    <m:mc>
                                      <m:mcPr>
                                        <m:count m:val="1"/>
                                        <m:mcJc m:val="center"/>
                                      </m:mcPr>
                                    </m:mc>
                                  </m:mcs>
                                  <m:ctrlPr>
                                    <a:rPr lang="en-US" altLang="zh-TW" sz="2800" b="0" i="1" smtClean="0">
                                      <a:latin typeface="Cambria Math" panose="02040503050406030204" pitchFamily="18" charset="0"/>
                                    </a:rPr>
                                  </m:ctrlPr>
                                </m:mPr>
                                <m:mr>
                                  <m:e>
                                    <m:r>
                                      <m:rPr>
                                        <m:brk m:alnAt="7"/>
                                      </m:rPr>
                                      <a:rPr lang="en-US" altLang="zh-TW" sz="2800" b="0" i="1" smtClean="0">
                                        <a:latin typeface="Cambria Math" panose="02040503050406030204" pitchFamily="18" charset="0"/>
                                      </a:rPr>
                                      <m:t>1</m:t>
                                    </m:r>
                                  </m:e>
                                </m:mr>
                                <m:mr>
                                  <m:e>
                                    <m:r>
                                      <a:rPr lang="en-US" altLang="zh-TW" sz="2800" b="0" i="1" smtClean="0">
                                        <a:latin typeface="Cambria Math" panose="02040503050406030204" pitchFamily="18" charset="0"/>
                                      </a:rPr>
                                      <m:t>−1</m:t>
                                    </m:r>
                                  </m:e>
                                </m:mr>
                              </m:m>
                            </m:e>
                          </m:d>
                        </m:e>
                      </m:d>
                      <m:r>
                        <a:rPr lang="en-US" altLang="zh-TW" sz="2800" b="0" i="1" smtClean="0">
                          <a:latin typeface="Cambria Math" panose="02040503050406030204" pitchFamily="18" charset="0"/>
                        </a:rPr>
                        <m:t>=</m:t>
                      </m:r>
                      <m:d>
                        <m:dPr>
                          <m:begChr m:val="["/>
                          <m:endChr m:val="]"/>
                          <m:ctrlPr>
                            <a:rPr lang="en-US" altLang="zh-TW" sz="2800" i="1">
                              <a:latin typeface="Cambria Math" panose="02040503050406030204" pitchFamily="18" charset="0"/>
                            </a:rPr>
                          </m:ctrlPr>
                        </m:dPr>
                        <m:e>
                          <m:m>
                            <m:mPr>
                              <m:mcs>
                                <m:mc>
                                  <m:mcPr>
                                    <m:count m:val="1"/>
                                    <m:mcJc m:val="center"/>
                                  </m:mcPr>
                                </m:mc>
                              </m:mcs>
                              <m:ctrlPr>
                                <a:rPr lang="en-US" altLang="zh-TW" sz="2800" i="1">
                                  <a:latin typeface="Cambria Math" panose="02040503050406030204" pitchFamily="18" charset="0"/>
                                </a:rPr>
                              </m:ctrlPr>
                            </m:mPr>
                            <m:mr>
                              <m:e>
                                <m:r>
                                  <m:rPr>
                                    <m:brk m:alnAt="7"/>
                                  </m:rPr>
                                  <a:rPr lang="en-US" altLang="zh-TW" sz="2800" b="0" i="1" smtClean="0">
                                    <a:latin typeface="Cambria Math" panose="02040503050406030204" pitchFamily="18" charset="0"/>
                                  </a:rPr>
                                  <m:t>0</m:t>
                                </m:r>
                                <m:r>
                                  <a:rPr lang="en-US" altLang="zh-TW" sz="2800" b="0" i="1" smtClean="0">
                                    <a:latin typeface="Cambria Math" panose="02040503050406030204" pitchFamily="18" charset="0"/>
                                  </a:rPr>
                                  <m:t>.62</m:t>
                                </m:r>
                              </m:e>
                            </m:mr>
                            <m:mr>
                              <m:e>
                                <m:r>
                                  <a:rPr lang="en-US" altLang="zh-TW" sz="2800" b="0" i="1" smtClean="0">
                                    <a:latin typeface="Cambria Math" panose="02040503050406030204" pitchFamily="18" charset="0"/>
                                  </a:rPr>
                                  <m:t>0.83</m:t>
                                </m:r>
                              </m:e>
                            </m:mr>
                          </m:m>
                        </m:e>
                      </m:d>
                    </m:oMath>
                  </m:oMathPara>
                </a14:m>
                <a:endParaRPr lang="zh-TW" altLang="en-US" sz="2800" dirty="0"/>
              </a:p>
            </p:txBody>
          </p:sp>
        </mc:Choice>
        <mc:Fallback xmlns="">
          <p:sp>
            <p:nvSpPr>
              <p:cNvPr id="89" name="文字方塊 120"/>
              <p:cNvSpPr txBox="1">
                <a:spLocks noRot="1" noChangeAspect="1" noMove="1" noResize="1" noEditPoints="1" noAdjustHandles="1" noChangeArrowheads="1" noChangeShapeType="1" noTextEdit="1"/>
              </p:cNvSpPr>
              <p:nvPr/>
            </p:nvSpPr>
            <p:spPr>
              <a:xfrm>
                <a:off x="4791931" y="6514318"/>
                <a:ext cx="2829557" cy="718466"/>
              </a:xfrm>
              <a:prstGeom prst="rect">
                <a:avLst/>
              </a:prstGeom>
              <a:blipFill>
                <a:blip r:embed="rId4"/>
                <a:stretch>
                  <a:fillRect/>
                </a:stretch>
              </a:blipFill>
            </p:spPr>
            <p:txBody>
              <a:bodyPr/>
              <a:lstStyle/>
              <a:p>
                <a:r>
                  <a:rPr lang="en-US">
                    <a:noFill/>
                  </a:rPr>
                  <a:t> </a:t>
                </a:r>
              </a:p>
            </p:txBody>
          </p:sp>
        </mc:Fallback>
      </mc:AlternateContent>
      <p:sp>
        <p:nvSpPr>
          <p:cNvPr id="86" name="TextBox 85">
            <a:extLst>
              <a:ext uri="{FF2B5EF4-FFF2-40B4-BE49-F238E27FC236}">
                <a16:creationId xmlns:a16="http://schemas.microsoft.com/office/drawing/2014/main" id="{4246EA6B-55B7-45F4-A2C3-EED49AF5499F}"/>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p:spTree>
    <p:extLst>
      <p:ext uri="{BB962C8B-B14F-4D97-AF65-F5344CB8AC3E}">
        <p14:creationId xmlns:p14="http://schemas.microsoft.com/office/powerpoint/2010/main" val="147384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3" grpId="0" animBg="1"/>
      <p:bldP spid="88" grpId="0"/>
      <p:bldP spid="89"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Operation</a:t>
            </a:r>
          </a:p>
        </p:txBody>
      </p:sp>
      <p:sp>
        <p:nvSpPr>
          <p:cNvPr id="3" name="Content Placeholder 2"/>
          <p:cNvSpPr>
            <a:spLocks noGrp="1"/>
          </p:cNvSpPr>
          <p:nvPr>
            <p:ph idx="1"/>
          </p:nvPr>
        </p:nvSpPr>
        <p:spPr/>
        <p:txBody>
          <a:bodyPr/>
          <a:lstStyle/>
          <a:p>
            <a:r>
              <a:rPr lang="en-US" dirty="0"/>
              <a:t>Matrix operations are helpful when working with multidimensional inputs and outputs</a:t>
            </a:r>
          </a:p>
        </p:txBody>
      </p:sp>
      <p:sp>
        <p:nvSpPr>
          <p:cNvPr id="5" name="Content Placeholder 4">
            <a:extLst>
              <a:ext uri="{FF2B5EF4-FFF2-40B4-BE49-F238E27FC236}">
                <a16:creationId xmlns:a16="http://schemas.microsoft.com/office/drawing/2014/main" id="{986A2BFC-16F0-43C9-9A54-0D5C5F0E6ABA}"/>
              </a:ext>
            </a:extLst>
          </p:cNvPr>
          <p:cNvSpPr>
            <a:spLocks noGrp="1"/>
          </p:cNvSpPr>
          <p:nvPr>
            <p:ph idx="10"/>
          </p:nvPr>
        </p:nvSpPr>
        <p:spPr/>
        <p:txBody>
          <a:bodyPr>
            <a:normAutofit/>
          </a:bodyPr>
          <a:lstStyle/>
          <a:p>
            <a:r>
              <a:rPr lang="en-US" dirty="0"/>
              <a:t>Introduction to Neural Networks</a:t>
            </a:r>
          </a:p>
          <a:p>
            <a:endParaRPr lang="en-US" dirty="0"/>
          </a:p>
        </p:txBody>
      </p:sp>
      <p:sp>
        <p:nvSpPr>
          <p:cNvPr id="7" name="橢圓 19"/>
          <p:cNvSpPr/>
          <p:nvPr/>
        </p:nvSpPr>
        <p:spPr>
          <a:xfrm>
            <a:off x="2443141" y="3568692"/>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8" name="橢圓 20"/>
          <p:cNvSpPr/>
          <p:nvPr/>
        </p:nvSpPr>
        <p:spPr>
          <a:xfrm>
            <a:off x="2431858" y="5116387"/>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pSp>
        <p:nvGrpSpPr>
          <p:cNvPr id="13" name="群組 83"/>
          <p:cNvGrpSpPr/>
          <p:nvPr/>
        </p:nvGrpSpPr>
        <p:grpSpPr>
          <a:xfrm>
            <a:off x="826936" y="3844920"/>
            <a:ext cx="1588876" cy="1638300"/>
            <a:chOff x="1013669" y="3459098"/>
            <a:chExt cx="1588876" cy="1638300"/>
          </a:xfrm>
        </p:grpSpPr>
        <p:cxnSp>
          <p:nvCxnSpPr>
            <p:cNvPr id="14" name="直線單箭頭接點 49"/>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群組 82"/>
            <p:cNvGrpSpPr/>
            <p:nvPr/>
          </p:nvGrpSpPr>
          <p:grpSpPr>
            <a:xfrm>
              <a:off x="1025705" y="3459098"/>
              <a:ext cx="1576840" cy="1638300"/>
              <a:chOff x="1025705" y="3459098"/>
              <a:chExt cx="1576840" cy="1638300"/>
            </a:xfrm>
          </p:grpSpPr>
          <p:cxnSp>
            <p:nvCxnSpPr>
              <p:cNvPr id="16" name="直線單箭頭接點 4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50"/>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7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3" name="手繪多邊形 103"/>
          <p:cNvSpPr/>
          <p:nvPr/>
        </p:nvSpPr>
        <p:spPr>
          <a:xfrm>
            <a:off x="2498174" y="5242200"/>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手繪多邊形 105"/>
          <p:cNvSpPr/>
          <p:nvPr/>
        </p:nvSpPr>
        <p:spPr>
          <a:xfrm>
            <a:off x="2479564" y="3652759"/>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文字方塊 112"/>
          <p:cNvSpPr txBox="1"/>
          <p:nvPr/>
        </p:nvSpPr>
        <p:spPr>
          <a:xfrm>
            <a:off x="1425866" y="3365558"/>
            <a:ext cx="342900" cy="461665"/>
          </a:xfrm>
          <a:prstGeom prst="rect">
            <a:avLst/>
          </a:prstGeom>
          <a:noFill/>
        </p:spPr>
        <p:txBody>
          <a:bodyPr wrap="square" rtlCol="0">
            <a:spAutoFit/>
          </a:bodyPr>
          <a:lstStyle/>
          <a:p>
            <a:pPr algn="ctr"/>
            <a:r>
              <a:rPr lang="en-US" altLang="zh-TW" sz="2400" dirty="0">
                <a:solidFill>
                  <a:srgbClr val="FFC000"/>
                </a:solidFill>
              </a:rPr>
              <a:t>1</a:t>
            </a:r>
            <a:endParaRPr lang="zh-TW" altLang="en-US" sz="2400" dirty="0">
              <a:solidFill>
                <a:srgbClr val="FFC000"/>
              </a:solidFill>
            </a:endParaRPr>
          </a:p>
        </p:txBody>
      </p:sp>
      <p:sp>
        <p:nvSpPr>
          <p:cNvPr id="40" name="文字方塊 113"/>
          <p:cNvSpPr txBox="1"/>
          <p:nvPr/>
        </p:nvSpPr>
        <p:spPr>
          <a:xfrm>
            <a:off x="1592957" y="3953875"/>
            <a:ext cx="441679" cy="461665"/>
          </a:xfrm>
          <a:prstGeom prst="rect">
            <a:avLst/>
          </a:prstGeom>
          <a:noFill/>
        </p:spPr>
        <p:txBody>
          <a:bodyPr wrap="square" rtlCol="0">
            <a:spAutoFit/>
          </a:bodyPr>
          <a:lstStyle/>
          <a:p>
            <a:pPr algn="ctr"/>
            <a:r>
              <a:rPr lang="en-US" altLang="zh-TW" sz="2400" dirty="0">
                <a:solidFill>
                  <a:srgbClr val="FFC000"/>
                </a:solidFill>
              </a:rPr>
              <a:t>-2</a:t>
            </a:r>
            <a:endParaRPr lang="zh-TW" altLang="en-US" sz="2400" dirty="0">
              <a:solidFill>
                <a:srgbClr val="FFC000"/>
              </a:solidFill>
            </a:endParaRPr>
          </a:p>
        </p:txBody>
      </p:sp>
      <p:sp>
        <p:nvSpPr>
          <p:cNvPr id="41" name="文字方塊 114"/>
          <p:cNvSpPr txBox="1"/>
          <p:nvPr/>
        </p:nvSpPr>
        <p:spPr>
          <a:xfrm>
            <a:off x="1290661" y="5471005"/>
            <a:ext cx="715437" cy="461665"/>
          </a:xfrm>
          <a:prstGeom prst="rect">
            <a:avLst/>
          </a:prstGeom>
          <a:noFill/>
        </p:spPr>
        <p:txBody>
          <a:bodyPr wrap="square" rtlCol="0">
            <a:spAutoFit/>
          </a:bodyPr>
          <a:lstStyle/>
          <a:p>
            <a:pPr algn="ctr"/>
            <a:r>
              <a:rPr lang="en-US" altLang="zh-TW" sz="2400" dirty="0">
                <a:solidFill>
                  <a:srgbClr val="FFC000"/>
                </a:solidFill>
              </a:rPr>
              <a:t>1</a:t>
            </a:r>
            <a:endParaRPr lang="zh-TW" altLang="en-US" sz="2400" dirty="0">
              <a:solidFill>
                <a:srgbClr val="FFC000"/>
              </a:solidFill>
            </a:endParaRPr>
          </a:p>
        </p:txBody>
      </p:sp>
      <p:sp>
        <p:nvSpPr>
          <p:cNvPr id="42" name="文字方塊 115"/>
          <p:cNvSpPr txBox="1"/>
          <p:nvPr/>
        </p:nvSpPr>
        <p:spPr>
          <a:xfrm>
            <a:off x="1442940" y="4900693"/>
            <a:ext cx="715437" cy="461665"/>
          </a:xfrm>
          <a:prstGeom prst="rect">
            <a:avLst/>
          </a:prstGeom>
          <a:noFill/>
        </p:spPr>
        <p:txBody>
          <a:bodyPr wrap="square" rtlCol="0">
            <a:spAutoFit/>
          </a:bodyPr>
          <a:lstStyle/>
          <a:p>
            <a:pPr algn="ctr"/>
            <a:r>
              <a:rPr lang="en-US" altLang="zh-TW" sz="2400" dirty="0">
                <a:solidFill>
                  <a:srgbClr val="FFC000"/>
                </a:solidFill>
              </a:rPr>
              <a:t>-1</a:t>
            </a:r>
            <a:endParaRPr lang="zh-TW" altLang="en-US" sz="2400" dirty="0">
              <a:solidFill>
                <a:srgbClr val="FFC000"/>
              </a:solidFill>
            </a:endParaRPr>
          </a:p>
        </p:txBody>
      </p:sp>
      <p:sp>
        <p:nvSpPr>
          <p:cNvPr id="43" name="矩形 116"/>
          <p:cNvSpPr/>
          <p:nvPr/>
        </p:nvSpPr>
        <p:spPr>
          <a:xfrm>
            <a:off x="2189188" y="4329928"/>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44" name="直線單箭頭接點 118"/>
          <p:cNvCxnSpPr/>
          <p:nvPr/>
        </p:nvCxnSpPr>
        <p:spPr>
          <a:xfrm flipV="1">
            <a:off x="2416090" y="3946728"/>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文字方塊 119"/>
          <p:cNvSpPr txBox="1"/>
          <p:nvPr/>
        </p:nvSpPr>
        <p:spPr>
          <a:xfrm>
            <a:off x="2205796" y="4323468"/>
            <a:ext cx="441679" cy="461665"/>
          </a:xfrm>
          <a:prstGeom prst="rect">
            <a:avLst/>
          </a:prstGeom>
          <a:noFill/>
        </p:spPr>
        <p:txBody>
          <a:bodyPr wrap="square" rtlCol="0">
            <a:spAutoFit/>
          </a:bodyPr>
          <a:lstStyle/>
          <a:p>
            <a:pPr algn="ctr"/>
            <a:r>
              <a:rPr lang="en-US" altLang="zh-TW" sz="2400" dirty="0">
                <a:solidFill>
                  <a:srgbClr val="00B050"/>
                </a:solidFill>
              </a:rPr>
              <a:t>1</a:t>
            </a:r>
            <a:endParaRPr lang="zh-TW" altLang="en-US" sz="2400" dirty="0">
              <a:solidFill>
                <a:srgbClr val="00B050"/>
              </a:solidFill>
            </a:endParaRPr>
          </a:p>
        </p:txBody>
      </p:sp>
      <p:sp>
        <p:nvSpPr>
          <p:cNvPr id="46" name="矩形 131"/>
          <p:cNvSpPr/>
          <p:nvPr/>
        </p:nvSpPr>
        <p:spPr>
          <a:xfrm>
            <a:off x="2198713" y="5879267"/>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47" name="直線單箭頭接點 132"/>
          <p:cNvCxnSpPr/>
          <p:nvPr/>
        </p:nvCxnSpPr>
        <p:spPr>
          <a:xfrm flipV="1">
            <a:off x="2425615" y="5496067"/>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文字方塊 133"/>
          <p:cNvSpPr txBox="1"/>
          <p:nvPr/>
        </p:nvSpPr>
        <p:spPr>
          <a:xfrm>
            <a:off x="2215321" y="5872807"/>
            <a:ext cx="441679" cy="461665"/>
          </a:xfrm>
          <a:prstGeom prst="rect">
            <a:avLst/>
          </a:prstGeom>
          <a:noFill/>
        </p:spPr>
        <p:txBody>
          <a:bodyPr wrap="square" rtlCol="0">
            <a:spAutoFit/>
          </a:bodyPr>
          <a:lstStyle/>
          <a:p>
            <a:pPr algn="ctr"/>
            <a:r>
              <a:rPr lang="en-US" altLang="zh-TW" sz="2400" dirty="0">
                <a:solidFill>
                  <a:srgbClr val="00B050"/>
                </a:solidFill>
              </a:rPr>
              <a:t>0</a:t>
            </a:r>
            <a:endParaRPr lang="zh-TW" altLang="en-US" sz="2400" dirty="0">
              <a:solidFill>
                <a:srgbClr val="00B050"/>
              </a:solidFill>
            </a:endParaRPr>
          </a:p>
        </p:txBody>
      </p:sp>
      <p:sp>
        <p:nvSpPr>
          <p:cNvPr id="49" name="文字方塊 134"/>
          <p:cNvSpPr txBox="1"/>
          <p:nvPr/>
        </p:nvSpPr>
        <p:spPr>
          <a:xfrm>
            <a:off x="2128471" y="3313238"/>
            <a:ext cx="430062" cy="461665"/>
          </a:xfrm>
          <a:prstGeom prst="rect">
            <a:avLst/>
          </a:prstGeom>
          <a:noFill/>
        </p:spPr>
        <p:txBody>
          <a:bodyPr wrap="square" rtlCol="0">
            <a:spAutoFit/>
          </a:bodyPr>
          <a:lstStyle/>
          <a:p>
            <a:pPr algn="ctr"/>
            <a:r>
              <a:rPr lang="en-US" altLang="zh-TW" sz="2400" dirty="0">
                <a:solidFill>
                  <a:srgbClr val="FF0000"/>
                </a:solidFill>
              </a:rPr>
              <a:t>4</a:t>
            </a:r>
            <a:endParaRPr lang="zh-TW" altLang="en-US" sz="2400" dirty="0">
              <a:solidFill>
                <a:srgbClr val="FF0000"/>
              </a:solidFill>
            </a:endParaRPr>
          </a:p>
        </p:txBody>
      </p:sp>
      <p:sp>
        <p:nvSpPr>
          <p:cNvPr id="50" name="文字方塊 135"/>
          <p:cNvSpPr txBox="1"/>
          <p:nvPr/>
        </p:nvSpPr>
        <p:spPr>
          <a:xfrm>
            <a:off x="2014433" y="4917105"/>
            <a:ext cx="682714" cy="461665"/>
          </a:xfrm>
          <a:prstGeom prst="rect">
            <a:avLst/>
          </a:prstGeom>
          <a:noFill/>
        </p:spPr>
        <p:txBody>
          <a:bodyPr wrap="square" rtlCol="0">
            <a:spAutoFit/>
          </a:bodyPr>
          <a:lstStyle/>
          <a:p>
            <a:pPr algn="ctr"/>
            <a:r>
              <a:rPr lang="en-US" altLang="zh-TW" sz="2400" dirty="0">
                <a:solidFill>
                  <a:srgbClr val="FF0000"/>
                </a:solidFill>
              </a:rPr>
              <a:t>-2</a:t>
            </a:r>
            <a:endParaRPr lang="zh-TW" altLang="en-US" sz="2400" dirty="0">
              <a:solidFill>
                <a:srgbClr val="FF0000"/>
              </a:solidFill>
            </a:endParaRPr>
          </a:p>
        </p:txBody>
      </p:sp>
      <p:sp>
        <p:nvSpPr>
          <p:cNvPr id="51" name="文字方塊 137"/>
          <p:cNvSpPr txBox="1"/>
          <p:nvPr/>
        </p:nvSpPr>
        <p:spPr>
          <a:xfrm>
            <a:off x="2827087" y="3274306"/>
            <a:ext cx="811642" cy="461665"/>
          </a:xfrm>
          <a:prstGeom prst="rect">
            <a:avLst/>
          </a:prstGeom>
          <a:noFill/>
        </p:spPr>
        <p:txBody>
          <a:bodyPr wrap="square" rtlCol="0">
            <a:spAutoFit/>
          </a:bodyPr>
          <a:lstStyle/>
          <a:p>
            <a:pPr algn="ctr"/>
            <a:r>
              <a:rPr lang="en-US" altLang="zh-TW" sz="2400" dirty="0">
                <a:solidFill>
                  <a:srgbClr val="0000FF"/>
                </a:solidFill>
              </a:rPr>
              <a:t>0.98</a:t>
            </a:r>
            <a:endParaRPr lang="zh-TW" altLang="en-US" sz="2400" dirty="0">
              <a:solidFill>
                <a:srgbClr val="0000FF"/>
              </a:solidFill>
            </a:endParaRPr>
          </a:p>
        </p:txBody>
      </p:sp>
      <p:sp>
        <p:nvSpPr>
          <p:cNvPr id="52" name="文字方塊 138"/>
          <p:cNvSpPr txBox="1"/>
          <p:nvPr/>
        </p:nvSpPr>
        <p:spPr>
          <a:xfrm>
            <a:off x="2849406" y="4879837"/>
            <a:ext cx="811642" cy="461665"/>
          </a:xfrm>
          <a:prstGeom prst="rect">
            <a:avLst/>
          </a:prstGeom>
          <a:noFill/>
        </p:spPr>
        <p:txBody>
          <a:bodyPr wrap="square" rtlCol="0">
            <a:spAutoFit/>
          </a:bodyPr>
          <a:lstStyle/>
          <a:p>
            <a:pPr algn="ctr"/>
            <a:r>
              <a:rPr lang="en-US" altLang="zh-TW" sz="2400" dirty="0">
                <a:solidFill>
                  <a:srgbClr val="0000FF"/>
                </a:solidFill>
              </a:rPr>
              <a:t>0.12</a:t>
            </a:r>
            <a:endParaRPr lang="zh-TW" altLang="en-US" sz="2400" dirty="0">
              <a:solidFill>
                <a:srgbClr val="0000FF"/>
              </a:solidFill>
            </a:endParaRPr>
          </a:p>
        </p:txBody>
      </p:sp>
      <p:sp>
        <p:nvSpPr>
          <p:cNvPr id="59" name="矩形 77"/>
          <p:cNvSpPr/>
          <p:nvPr/>
        </p:nvSpPr>
        <p:spPr>
          <a:xfrm>
            <a:off x="466830" y="3663942"/>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60" name="矩形 78"/>
          <p:cNvSpPr/>
          <p:nvPr/>
        </p:nvSpPr>
        <p:spPr>
          <a:xfrm>
            <a:off x="435587" y="5305715"/>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61" name="文字方塊 80"/>
          <p:cNvSpPr txBox="1"/>
          <p:nvPr/>
        </p:nvSpPr>
        <p:spPr>
          <a:xfrm>
            <a:off x="478998" y="3650487"/>
            <a:ext cx="342900"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p:sp>
        <p:nvSpPr>
          <p:cNvPr id="62" name="文字方塊 81"/>
          <p:cNvSpPr txBox="1"/>
          <p:nvPr/>
        </p:nvSpPr>
        <p:spPr>
          <a:xfrm>
            <a:off x="382403" y="5240172"/>
            <a:ext cx="488741"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p:sp>
        <p:nvSpPr>
          <p:cNvPr id="65" name="TextBox 64">
            <a:extLst>
              <a:ext uri="{FF2B5EF4-FFF2-40B4-BE49-F238E27FC236}">
                <a16:creationId xmlns:a16="http://schemas.microsoft.com/office/drawing/2014/main" id="{CD9C47BE-607A-43F6-A312-A27801BF5C1D}"/>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mc:AlternateContent xmlns:mc="http://schemas.openxmlformats.org/markup-compatibility/2006" xmlns:a14="http://schemas.microsoft.com/office/drawing/2010/main">
        <mc:Choice Requires="a14">
          <p:sp>
            <p:nvSpPr>
              <p:cNvPr id="82" name="文字方塊 7"/>
              <p:cNvSpPr txBox="1"/>
              <p:nvPr/>
            </p:nvSpPr>
            <p:spPr>
              <a:xfrm>
                <a:off x="3919476" y="4953118"/>
                <a:ext cx="444737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800" i="1" smtClean="0">
                          <a:latin typeface="Cambria Math" panose="02040503050406030204" pitchFamily="18" charset="0"/>
                        </a:rPr>
                        <m:t>𝜎</m:t>
                      </m:r>
                      <m:d>
                        <m:dPr>
                          <m:ctrlPr>
                            <a:rPr lang="en-US" altLang="zh-TW" sz="2800" i="1" smtClean="0">
                              <a:latin typeface="Cambria Math" panose="02040503050406030204" pitchFamily="18" charset="0"/>
                            </a:rPr>
                          </m:ctrlPr>
                        </m:dPr>
                        <m:e>
                          <m:r>
                            <a:rPr lang="en-US" altLang="zh-TW" sz="2800" b="0" i="1" smtClean="0">
                              <a:latin typeface="Cambria Math" panose="02040503050406030204" pitchFamily="18" charset="0"/>
                            </a:rPr>
                            <m:t>                                                </m:t>
                          </m:r>
                        </m:e>
                      </m:d>
                    </m:oMath>
                  </m:oMathPara>
                </a14:m>
                <a:endParaRPr lang="zh-TW" altLang="en-US" sz="2800" dirty="0"/>
              </a:p>
            </p:txBody>
          </p:sp>
        </mc:Choice>
        <mc:Fallback xmlns="">
          <p:sp>
            <p:nvSpPr>
              <p:cNvPr id="82" name="文字方塊 7"/>
              <p:cNvSpPr txBox="1">
                <a:spLocks noRot="1" noChangeAspect="1" noMove="1" noResize="1" noEditPoints="1" noAdjustHandles="1" noChangeArrowheads="1" noChangeShapeType="1" noTextEdit="1"/>
              </p:cNvSpPr>
              <p:nvPr/>
            </p:nvSpPr>
            <p:spPr>
              <a:xfrm>
                <a:off x="3919476" y="4953118"/>
                <a:ext cx="4447371"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文字方塊 2"/>
              <p:cNvSpPr txBox="1"/>
              <p:nvPr/>
            </p:nvSpPr>
            <p:spPr>
              <a:xfrm>
                <a:off x="6151225" y="4812234"/>
                <a:ext cx="692882" cy="6134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solidFill>
                                <a:srgbClr val="0000FF"/>
                              </a:solidFill>
                              <a:latin typeface="Cambria Math" panose="02040503050406030204" pitchFamily="18" charset="0"/>
                            </a:rPr>
                          </m:ctrlPr>
                        </m:dPr>
                        <m:e>
                          <m:m>
                            <m:mPr>
                              <m:mcs>
                                <m:mc>
                                  <m:mcPr>
                                    <m:count m:val="1"/>
                                    <m:mcJc m:val="center"/>
                                  </m:mcPr>
                                </m:mc>
                              </m:mcs>
                              <m:ctrlPr>
                                <a:rPr lang="en-US" altLang="zh-TW" sz="2400" i="1" smtClean="0">
                                  <a:solidFill>
                                    <a:srgbClr val="0000FF"/>
                                  </a:solidFill>
                                  <a:latin typeface="Cambria Math" panose="02040503050406030204" pitchFamily="18" charset="0"/>
                                </a:rPr>
                              </m:ctrlPr>
                            </m:mPr>
                            <m:mr>
                              <m:e>
                                <m:r>
                                  <m:rPr>
                                    <m:brk m:alnAt="7"/>
                                  </m:rPr>
                                  <a:rPr lang="en-US" altLang="zh-TW" sz="2400" b="0" i="1" smtClean="0">
                                    <a:solidFill>
                                      <a:srgbClr val="0000FF"/>
                                    </a:solidFill>
                                    <a:latin typeface="Cambria Math" panose="02040503050406030204" pitchFamily="18" charset="0"/>
                                  </a:rPr>
                                  <m:t>1</m:t>
                                </m:r>
                              </m:e>
                            </m:mr>
                            <m:mr>
                              <m:e>
                                <m:r>
                                  <a:rPr lang="en-US" altLang="zh-TW" sz="2400" b="0" i="1" smtClean="0">
                                    <a:solidFill>
                                      <a:srgbClr val="0000FF"/>
                                    </a:solidFill>
                                    <a:latin typeface="Cambria Math" panose="02040503050406030204" pitchFamily="18" charset="0"/>
                                  </a:rPr>
                                  <m:t>−1</m:t>
                                </m:r>
                              </m:e>
                            </m:mr>
                          </m:m>
                        </m:e>
                      </m:d>
                    </m:oMath>
                  </m:oMathPara>
                </a14:m>
                <a:endParaRPr lang="zh-TW" altLang="en-US" sz="2400" dirty="0">
                  <a:solidFill>
                    <a:srgbClr val="0000FF"/>
                  </a:solidFill>
                </a:endParaRPr>
              </a:p>
            </p:txBody>
          </p:sp>
        </mc:Choice>
        <mc:Fallback xmlns="">
          <p:sp>
            <p:nvSpPr>
              <p:cNvPr id="83" name="文字方塊 2"/>
              <p:cNvSpPr txBox="1">
                <a:spLocks noRot="1" noChangeAspect="1" noMove="1" noResize="1" noEditPoints="1" noAdjustHandles="1" noChangeArrowheads="1" noChangeShapeType="1" noTextEdit="1"/>
              </p:cNvSpPr>
              <p:nvPr/>
            </p:nvSpPr>
            <p:spPr>
              <a:xfrm>
                <a:off x="6151225" y="4812234"/>
                <a:ext cx="692882" cy="61343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文字方塊 69"/>
              <p:cNvSpPr txBox="1"/>
              <p:nvPr/>
            </p:nvSpPr>
            <p:spPr>
              <a:xfrm>
                <a:off x="4387013" y="4810740"/>
                <a:ext cx="1399806" cy="6134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solidFill>
                                <a:srgbClr val="FFC000"/>
                              </a:solidFill>
                              <a:latin typeface="Cambria Math" panose="02040503050406030204" pitchFamily="18" charset="0"/>
                            </a:rPr>
                          </m:ctrlPr>
                        </m:dPr>
                        <m:e>
                          <m:m>
                            <m:mPr>
                              <m:mcs>
                                <m:mc>
                                  <m:mcPr>
                                    <m:count m:val="2"/>
                                    <m:mcJc m:val="center"/>
                                  </m:mcPr>
                                </m:mc>
                              </m:mcs>
                              <m:ctrlPr>
                                <a:rPr lang="en-US" altLang="zh-TW" sz="2400" i="1" smtClean="0">
                                  <a:solidFill>
                                    <a:srgbClr val="FFC000"/>
                                  </a:solidFill>
                                  <a:latin typeface="Cambria Math" panose="02040503050406030204" pitchFamily="18" charset="0"/>
                                </a:rPr>
                              </m:ctrlPr>
                            </m:mPr>
                            <m:mr>
                              <m:e>
                                <m:r>
                                  <m:rPr>
                                    <m:brk m:alnAt="7"/>
                                  </m:rPr>
                                  <a:rPr lang="en-US" altLang="zh-TW" sz="2400" b="0" i="1" smtClean="0">
                                    <a:solidFill>
                                      <a:srgbClr val="FFC000"/>
                                    </a:solidFill>
                                    <a:latin typeface="Cambria Math" panose="02040503050406030204" pitchFamily="18" charset="0"/>
                                  </a:rPr>
                                  <m:t>1</m:t>
                                </m:r>
                              </m:e>
                              <m:e>
                                <m:r>
                                  <a:rPr lang="en-US" altLang="zh-TW" sz="2400" b="0" i="1" smtClean="0">
                                    <a:solidFill>
                                      <a:srgbClr val="FFC000"/>
                                    </a:solidFill>
                                    <a:latin typeface="Cambria Math" panose="02040503050406030204" pitchFamily="18" charset="0"/>
                                  </a:rPr>
                                  <m:t>−2</m:t>
                                </m:r>
                              </m:e>
                            </m:mr>
                            <m:mr>
                              <m:e>
                                <m:r>
                                  <a:rPr lang="en-US" altLang="zh-TW" sz="2400" b="0" i="1" smtClean="0">
                                    <a:solidFill>
                                      <a:srgbClr val="FFC000"/>
                                    </a:solidFill>
                                    <a:latin typeface="Cambria Math" panose="02040503050406030204" pitchFamily="18" charset="0"/>
                                  </a:rPr>
                                  <m:t>−1</m:t>
                                </m:r>
                              </m:e>
                              <m:e>
                                <m:r>
                                  <a:rPr lang="en-US" altLang="zh-TW" sz="2400" b="0" i="1" smtClean="0">
                                    <a:solidFill>
                                      <a:srgbClr val="FFC000"/>
                                    </a:solidFill>
                                    <a:latin typeface="Cambria Math" panose="02040503050406030204" pitchFamily="18" charset="0"/>
                                  </a:rPr>
                                  <m:t>1</m:t>
                                </m:r>
                              </m:e>
                            </m:mr>
                          </m:m>
                        </m:e>
                      </m:d>
                    </m:oMath>
                  </m:oMathPara>
                </a14:m>
                <a:endParaRPr lang="zh-TW" altLang="en-US" sz="2400" dirty="0">
                  <a:solidFill>
                    <a:srgbClr val="FFC000"/>
                  </a:solidFill>
                </a:endParaRPr>
              </a:p>
            </p:txBody>
          </p:sp>
        </mc:Choice>
        <mc:Fallback xmlns="">
          <p:sp>
            <p:nvSpPr>
              <p:cNvPr id="84" name="文字方塊 69"/>
              <p:cNvSpPr txBox="1">
                <a:spLocks noRot="1" noChangeAspect="1" noMove="1" noResize="1" noEditPoints="1" noAdjustHandles="1" noChangeArrowheads="1" noChangeShapeType="1" noTextEdit="1"/>
              </p:cNvSpPr>
              <p:nvPr/>
            </p:nvSpPr>
            <p:spPr>
              <a:xfrm>
                <a:off x="4387013" y="4810740"/>
                <a:ext cx="1399806" cy="61343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文字方塊 70"/>
              <p:cNvSpPr txBox="1"/>
              <p:nvPr/>
            </p:nvSpPr>
            <p:spPr>
              <a:xfrm>
                <a:off x="7156886" y="4964948"/>
                <a:ext cx="34945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m:t>
                      </m:r>
                    </m:oMath>
                  </m:oMathPara>
                </a14:m>
                <a:endParaRPr lang="zh-TW" altLang="en-US" sz="2800" dirty="0"/>
              </a:p>
            </p:txBody>
          </p:sp>
        </mc:Choice>
        <mc:Fallback xmlns="">
          <p:sp>
            <p:nvSpPr>
              <p:cNvPr id="85" name="文字方塊 70"/>
              <p:cNvSpPr txBox="1">
                <a:spLocks noRot="1" noChangeAspect="1" noMove="1" noResize="1" noEditPoints="1" noAdjustHandles="1" noChangeArrowheads="1" noChangeShapeType="1" noTextEdit="1"/>
              </p:cNvSpPr>
              <p:nvPr/>
            </p:nvSpPr>
            <p:spPr>
              <a:xfrm>
                <a:off x="7156886" y="4964948"/>
                <a:ext cx="349455"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文字方塊 66"/>
              <p:cNvSpPr txBox="1"/>
              <p:nvPr/>
            </p:nvSpPr>
            <p:spPr>
              <a:xfrm>
                <a:off x="7657766" y="4801676"/>
                <a:ext cx="463653" cy="615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solidFill>
                                <a:srgbClr val="00B050"/>
                              </a:solidFill>
                              <a:latin typeface="Cambria Math" panose="02040503050406030204" pitchFamily="18" charset="0"/>
                            </a:rPr>
                          </m:ctrlPr>
                        </m:dPr>
                        <m:e>
                          <m:m>
                            <m:mPr>
                              <m:mcs>
                                <m:mc>
                                  <m:mcPr>
                                    <m:count m:val="1"/>
                                    <m:mcJc m:val="center"/>
                                  </m:mcPr>
                                </m:mc>
                              </m:mcs>
                              <m:ctrlPr>
                                <a:rPr lang="en-US" altLang="zh-TW" sz="2400" i="1" smtClean="0">
                                  <a:solidFill>
                                    <a:srgbClr val="00B050"/>
                                  </a:solidFill>
                                  <a:latin typeface="Cambria Math" panose="02040503050406030204" pitchFamily="18" charset="0"/>
                                </a:rPr>
                              </m:ctrlPr>
                            </m:mPr>
                            <m:mr>
                              <m:e>
                                <m:r>
                                  <m:rPr>
                                    <m:brk m:alnAt="7"/>
                                  </m:rPr>
                                  <a:rPr lang="en-US" altLang="zh-TW" sz="2400" b="0" i="1" smtClean="0">
                                    <a:solidFill>
                                      <a:srgbClr val="00B050"/>
                                    </a:solidFill>
                                    <a:latin typeface="Cambria Math" panose="02040503050406030204" pitchFamily="18" charset="0"/>
                                  </a:rPr>
                                  <m:t>1</m:t>
                                </m:r>
                              </m:e>
                            </m:mr>
                            <m:mr>
                              <m:e>
                                <m:r>
                                  <a:rPr lang="en-US" altLang="zh-TW" sz="2400" b="0" i="1" smtClean="0">
                                    <a:solidFill>
                                      <a:srgbClr val="00B050"/>
                                    </a:solidFill>
                                    <a:latin typeface="Cambria Math" panose="02040503050406030204" pitchFamily="18" charset="0"/>
                                  </a:rPr>
                                  <m:t>0</m:t>
                                </m:r>
                              </m:e>
                            </m:mr>
                          </m:m>
                        </m:e>
                      </m:d>
                    </m:oMath>
                  </m:oMathPara>
                </a14:m>
                <a:endParaRPr lang="zh-TW" altLang="en-US" sz="2400" dirty="0">
                  <a:solidFill>
                    <a:srgbClr val="00B050"/>
                  </a:solidFill>
                </a:endParaRPr>
              </a:p>
            </p:txBody>
          </p:sp>
        </mc:Choice>
        <mc:Fallback xmlns="">
          <p:sp>
            <p:nvSpPr>
              <p:cNvPr id="86" name="文字方塊 66"/>
              <p:cNvSpPr txBox="1">
                <a:spLocks noRot="1" noChangeAspect="1" noMove="1" noResize="1" noEditPoints="1" noAdjustHandles="1" noChangeArrowheads="1" noChangeShapeType="1" noTextEdit="1"/>
              </p:cNvSpPr>
              <p:nvPr/>
            </p:nvSpPr>
            <p:spPr>
              <a:xfrm>
                <a:off x="7657766" y="4801676"/>
                <a:ext cx="463653" cy="6158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文字方塊 67"/>
              <p:cNvSpPr txBox="1"/>
              <p:nvPr/>
            </p:nvSpPr>
            <p:spPr>
              <a:xfrm>
                <a:off x="8987730" y="4799261"/>
                <a:ext cx="866006" cy="615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solidFill>
                                <a:srgbClr val="0000FF"/>
                              </a:solidFill>
                              <a:latin typeface="Cambria Math" panose="02040503050406030204" pitchFamily="18" charset="0"/>
                            </a:rPr>
                          </m:ctrlPr>
                        </m:dPr>
                        <m:e>
                          <m:m>
                            <m:mPr>
                              <m:mcs>
                                <m:mc>
                                  <m:mcPr>
                                    <m:count m:val="1"/>
                                    <m:mcJc m:val="center"/>
                                  </m:mcPr>
                                </m:mc>
                              </m:mcs>
                              <m:ctrlPr>
                                <a:rPr lang="en-US" altLang="zh-TW" sz="2400" i="1" smtClean="0">
                                  <a:solidFill>
                                    <a:srgbClr val="0000FF"/>
                                  </a:solidFill>
                                  <a:latin typeface="Cambria Math" panose="02040503050406030204" pitchFamily="18" charset="0"/>
                                </a:rPr>
                              </m:ctrlPr>
                            </m:mPr>
                            <m:mr>
                              <m:e>
                                <m:r>
                                  <m:rPr>
                                    <m:brk m:alnAt="7"/>
                                  </m:rPr>
                                  <a:rPr lang="en-US" altLang="zh-TW" sz="2400" b="0" i="1" smtClean="0">
                                    <a:solidFill>
                                      <a:srgbClr val="0000FF"/>
                                    </a:solidFill>
                                    <a:latin typeface="Cambria Math" panose="02040503050406030204" pitchFamily="18" charset="0"/>
                                  </a:rPr>
                                  <m:t>0</m:t>
                                </m:r>
                                <m:r>
                                  <a:rPr lang="en-US" altLang="zh-TW" sz="2400" b="0" i="1" smtClean="0">
                                    <a:solidFill>
                                      <a:srgbClr val="0000FF"/>
                                    </a:solidFill>
                                    <a:latin typeface="Cambria Math" panose="02040503050406030204" pitchFamily="18" charset="0"/>
                                  </a:rPr>
                                  <m:t>.98</m:t>
                                </m:r>
                              </m:e>
                            </m:mr>
                            <m:mr>
                              <m:e>
                                <m:r>
                                  <a:rPr lang="en-US" altLang="zh-TW" sz="2400" b="0" i="1" smtClean="0">
                                    <a:solidFill>
                                      <a:srgbClr val="0000FF"/>
                                    </a:solidFill>
                                    <a:latin typeface="Cambria Math" panose="02040503050406030204" pitchFamily="18" charset="0"/>
                                  </a:rPr>
                                  <m:t>0.12</m:t>
                                </m:r>
                              </m:e>
                            </m:mr>
                          </m:m>
                        </m:e>
                      </m:d>
                    </m:oMath>
                  </m:oMathPara>
                </a14:m>
                <a:endParaRPr lang="zh-TW" altLang="en-US" sz="2400" dirty="0">
                  <a:solidFill>
                    <a:srgbClr val="0000FF"/>
                  </a:solidFill>
                </a:endParaRPr>
              </a:p>
            </p:txBody>
          </p:sp>
        </mc:Choice>
        <mc:Fallback xmlns="">
          <p:sp>
            <p:nvSpPr>
              <p:cNvPr id="87" name="文字方塊 67"/>
              <p:cNvSpPr txBox="1">
                <a:spLocks noRot="1" noChangeAspect="1" noMove="1" noResize="1" noEditPoints="1" noAdjustHandles="1" noChangeArrowheads="1" noChangeShapeType="1" noTextEdit="1"/>
              </p:cNvSpPr>
              <p:nvPr/>
            </p:nvSpPr>
            <p:spPr>
              <a:xfrm>
                <a:off x="8987730" y="4799261"/>
                <a:ext cx="866006" cy="6158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矩形 4"/>
              <p:cNvSpPr/>
              <p:nvPr/>
            </p:nvSpPr>
            <p:spPr>
              <a:xfrm>
                <a:off x="8419461" y="4896884"/>
                <a:ext cx="5341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m:t>
                      </m:r>
                    </m:oMath>
                  </m:oMathPara>
                </a14:m>
                <a:endParaRPr lang="zh-TW" altLang="en-US" sz="2800" dirty="0">
                  <a:solidFill>
                    <a:srgbClr val="0000FF"/>
                  </a:solidFill>
                </a:endParaRPr>
              </a:p>
            </p:txBody>
          </p:sp>
        </mc:Choice>
        <mc:Fallback xmlns="">
          <p:sp>
            <p:nvSpPr>
              <p:cNvPr id="88" name="矩形 4"/>
              <p:cNvSpPr>
                <a:spLocks noRot="1" noChangeAspect="1" noMove="1" noResize="1" noEditPoints="1" noAdjustHandles="1" noChangeArrowheads="1" noChangeShapeType="1" noTextEdit="1"/>
              </p:cNvSpPr>
              <p:nvPr/>
            </p:nvSpPr>
            <p:spPr>
              <a:xfrm>
                <a:off x="8419461" y="4896884"/>
                <a:ext cx="534121" cy="52322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文字方塊 96"/>
              <p:cNvSpPr txBox="1"/>
              <p:nvPr/>
            </p:nvSpPr>
            <p:spPr>
              <a:xfrm>
                <a:off x="5994010" y="5794389"/>
                <a:ext cx="692882" cy="6120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solidFill>
                                <a:srgbClr val="FF0000"/>
                              </a:solidFill>
                              <a:latin typeface="Cambria Math" panose="02040503050406030204" pitchFamily="18" charset="0"/>
                            </a:rPr>
                          </m:ctrlPr>
                        </m:dPr>
                        <m:e>
                          <m:m>
                            <m:mPr>
                              <m:mcs>
                                <m:mc>
                                  <m:mcPr>
                                    <m:count m:val="1"/>
                                    <m:mcJc m:val="center"/>
                                  </m:mcPr>
                                </m:mc>
                              </m:mcs>
                              <m:ctrlPr>
                                <a:rPr lang="en-US" altLang="zh-TW" sz="2400" i="1" smtClean="0">
                                  <a:solidFill>
                                    <a:srgbClr val="FF0000"/>
                                  </a:solidFill>
                                  <a:latin typeface="Cambria Math" panose="02040503050406030204" pitchFamily="18" charset="0"/>
                                </a:rPr>
                              </m:ctrlPr>
                            </m:mPr>
                            <m:mr>
                              <m:e>
                                <m:r>
                                  <m:rPr>
                                    <m:brk m:alnAt="7"/>
                                  </m:rPr>
                                  <a:rPr lang="en-US" altLang="zh-TW" sz="2400" b="0" i="1" smtClean="0">
                                    <a:solidFill>
                                      <a:srgbClr val="FF0000"/>
                                    </a:solidFill>
                                    <a:latin typeface="Cambria Math" panose="02040503050406030204" pitchFamily="18" charset="0"/>
                                  </a:rPr>
                                  <m:t>4</m:t>
                                </m:r>
                              </m:e>
                            </m:mr>
                            <m:mr>
                              <m:e>
                                <m:r>
                                  <a:rPr lang="en-US" altLang="zh-TW" sz="2400" b="0" i="1" smtClean="0">
                                    <a:solidFill>
                                      <a:srgbClr val="FF0000"/>
                                    </a:solidFill>
                                    <a:latin typeface="Cambria Math" panose="02040503050406030204" pitchFamily="18" charset="0"/>
                                  </a:rPr>
                                  <m:t>−2</m:t>
                                </m:r>
                              </m:e>
                            </m:mr>
                          </m:m>
                        </m:e>
                      </m:d>
                    </m:oMath>
                  </m:oMathPara>
                </a14:m>
                <a:endParaRPr lang="zh-TW" altLang="en-US" sz="2400" dirty="0">
                  <a:solidFill>
                    <a:srgbClr val="FF0000"/>
                  </a:solidFill>
                </a:endParaRPr>
              </a:p>
            </p:txBody>
          </p:sp>
        </mc:Choice>
        <mc:Fallback xmlns="">
          <p:sp>
            <p:nvSpPr>
              <p:cNvPr id="89" name="文字方塊 96"/>
              <p:cNvSpPr txBox="1">
                <a:spLocks noRot="1" noChangeAspect="1" noMove="1" noResize="1" noEditPoints="1" noAdjustHandles="1" noChangeArrowheads="1" noChangeShapeType="1" noTextEdit="1"/>
              </p:cNvSpPr>
              <p:nvPr/>
            </p:nvSpPr>
            <p:spPr>
              <a:xfrm>
                <a:off x="5994010" y="5794389"/>
                <a:ext cx="692882" cy="612091"/>
              </a:xfrm>
              <a:prstGeom prst="rect">
                <a:avLst/>
              </a:prstGeom>
              <a:blipFill>
                <a:blip r:embed="rId9"/>
                <a:stretch>
                  <a:fillRect/>
                </a:stretch>
              </a:blipFill>
            </p:spPr>
            <p:txBody>
              <a:bodyPr/>
              <a:lstStyle/>
              <a:p>
                <a:r>
                  <a:rPr lang="en-US">
                    <a:noFill/>
                  </a:rPr>
                  <a:t> </a:t>
                </a:r>
              </a:p>
            </p:txBody>
          </p:sp>
        </mc:Fallback>
      </mc:AlternateContent>
      <p:sp>
        <p:nvSpPr>
          <p:cNvPr id="90" name="右大括弧 8"/>
          <p:cNvSpPr/>
          <p:nvPr/>
        </p:nvSpPr>
        <p:spPr>
          <a:xfrm rot="5400000">
            <a:off x="6308467" y="3742738"/>
            <a:ext cx="86654" cy="3703285"/>
          </a:xfrm>
          <a:prstGeom prst="rightBrace">
            <a:avLst>
              <a:gd name="adj1" fmla="val 1153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nvGrpSpPr>
          <p:cNvPr id="91" name="群組 3"/>
          <p:cNvGrpSpPr/>
          <p:nvPr/>
        </p:nvGrpSpPr>
        <p:grpSpPr>
          <a:xfrm>
            <a:off x="4426185" y="3585188"/>
            <a:ext cx="3931141" cy="877076"/>
            <a:chOff x="-90748" y="4911258"/>
            <a:chExt cx="3931141" cy="877076"/>
          </a:xfrm>
        </p:grpSpPr>
        <p:sp>
          <p:nvSpPr>
            <p:cNvPr id="92" name="矩形 70"/>
            <p:cNvSpPr/>
            <p:nvPr/>
          </p:nvSpPr>
          <p:spPr>
            <a:xfrm>
              <a:off x="2614785" y="4922520"/>
              <a:ext cx="450868" cy="854551"/>
            </a:xfrm>
            <a:prstGeom prst="rect">
              <a:avLst/>
            </a:prstGeom>
            <a:solidFill>
              <a:schemeClr val="accent3">
                <a:lumMod val="60000"/>
                <a:lumOff val="40000"/>
              </a:schemeClr>
            </a:solidFill>
            <a:ln>
              <a:solidFill>
                <a:srgbClr val="00B05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endParaRPr lang="zh-TW" altLang="en-US" sz="2400" baseline="30000" dirty="0"/>
            </a:p>
          </p:txBody>
        </p:sp>
        <p:sp>
          <p:nvSpPr>
            <p:cNvPr id="93" name="矩形 142"/>
            <p:cNvSpPr/>
            <p:nvPr/>
          </p:nvSpPr>
          <p:spPr>
            <a:xfrm>
              <a:off x="719464" y="4920295"/>
              <a:ext cx="807843" cy="832399"/>
            </a:xfrm>
            <a:prstGeom prst="rect">
              <a:avLst/>
            </a:prstGeom>
            <a:solidFill>
              <a:schemeClr val="accent6">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endParaRPr lang="zh-TW" altLang="en-US" sz="2400" baseline="30000" dirty="0"/>
            </a:p>
          </p:txBody>
        </p:sp>
        <p:sp>
          <p:nvSpPr>
            <p:cNvPr id="94" name="矩形 143"/>
            <p:cNvSpPr/>
            <p:nvPr/>
          </p:nvSpPr>
          <p:spPr>
            <a:xfrm>
              <a:off x="1616336" y="4911258"/>
              <a:ext cx="441359" cy="877076"/>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x</a:t>
              </a:r>
              <a:endParaRPr lang="zh-TW" altLang="en-US" sz="2400" dirty="0"/>
            </a:p>
          </p:txBody>
        </p:sp>
        <p:sp>
          <p:nvSpPr>
            <p:cNvPr id="95" name="文字方塊 2"/>
            <p:cNvSpPr txBox="1"/>
            <p:nvPr/>
          </p:nvSpPr>
          <p:spPr>
            <a:xfrm>
              <a:off x="2226981" y="5106861"/>
              <a:ext cx="360621" cy="461665"/>
            </a:xfrm>
            <a:prstGeom prst="rect">
              <a:avLst/>
            </a:prstGeom>
            <a:noFill/>
          </p:spPr>
          <p:txBody>
            <a:bodyPr wrap="square" rtlCol="0">
              <a:spAutoFit/>
            </a:bodyPr>
            <a:lstStyle/>
            <a:p>
              <a:pPr algn="ctr"/>
              <a:r>
                <a:rPr lang="en-US" altLang="zh-TW" sz="2400" dirty="0"/>
                <a:t>+</a:t>
              </a:r>
              <a:endParaRPr lang="zh-TW" altLang="en-US" sz="2400" dirty="0"/>
            </a:p>
          </p:txBody>
        </p:sp>
        <mc:AlternateContent xmlns:mc="http://schemas.openxmlformats.org/markup-compatibility/2006" xmlns:a14="http://schemas.microsoft.com/office/drawing/2010/main">
          <mc:Choice Requires="a14">
            <p:sp>
              <p:nvSpPr>
                <p:cNvPr id="96" name="文字方塊 144"/>
                <p:cNvSpPr txBox="1"/>
                <p:nvPr/>
              </p:nvSpPr>
              <p:spPr>
                <a:xfrm>
                  <a:off x="-90748" y="5165130"/>
                  <a:ext cx="3931141" cy="369332"/>
                </a:xfrm>
                <a:prstGeom prst="rect">
                  <a:avLst/>
                </a:prstGeom>
                <a:noFill/>
              </p:spPr>
              <p:txBody>
                <a:bodyPr wrap="none" lIns="0" tIns="0" rIns="0" bIns="0" rtlCol="0">
                  <a:spAutoFit/>
                </a:bodyPr>
                <a:lstStyle/>
                <a:p>
                  <a:r>
                    <a:rPr lang="en-US" altLang="zh-TW" sz="2400" b="0" dirty="0"/>
                    <a:t>      </a:t>
                  </a:r>
                  <a14:m>
                    <m:oMath xmlns:m="http://schemas.openxmlformats.org/officeDocument/2006/math">
                      <m:r>
                        <a:rPr lang="zh-TW" altLang="en-US" sz="2400" i="1" smtClean="0">
                          <a:latin typeface="Cambria Math" panose="02040503050406030204" pitchFamily="18" charset="0"/>
                        </a:rPr>
                        <m:t>𝜎</m:t>
                      </m:r>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                                      </m:t>
                          </m:r>
                        </m:e>
                      </m:d>
                      <m:r>
                        <a:rPr lang="en-US" altLang="zh-TW" sz="2400" b="0" i="1" smtClean="0">
                          <a:latin typeface="Cambria Math" panose="02040503050406030204" pitchFamily="18" charset="0"/>
                        </a:rPr>
                        <m:t> = </m:t>
                      </m:r>
                    </m:oMath>
                  </a14:m>
                  <a:endParaRPr lang="zh-TW" altLang="en-US" sz="2400" dirty="0"/>
                </a:p>
              </p:txBody>
            </p:sp>
          </mc:Choice>
          <mc:Fallback xmlns="">
            <p:sp>
              <p:nvSpPr>
                <p:cNvPr id="96" name="文字方塊 144"/>
                <p:cNvSpPr txBox="1">
                  <a:spLocks noRot="1" noChangeAspect="1" noMove="1" noResize="1" noEditPoints="1" noAdjustHandles="1" noChangeArrowheads="1" noChangeShapeType="1" noTextEdit="1"/>
                </p:cNvSpPr>
                <p:nvPr/>
              </p:nvSpPr>
              <p:spPr>
                <a:xfrm>
                  <a:off x="-90748" y="5165130"/>
                  <a:ext cx="3931141" cy="369332"/>
                </a:xfrm>
                <a:prstGeom prst="rect">
                  <a:avLst/>
                </a:prstGeom>
                <a:blipFill>
                  <a:blip r:embed="rId10"/>
                  <a:stretch>
                    <a:fillRect/>
                  </a:stretch>
                </a:blipFill>
              </p:spPr>
              <p:txBody>
                <a:bodyPr/>
                <a:lstStyle/>
                <a:p>
                  <a:r>
                    <a:rPr lang="en-US">
                      <a:noFill/>
                    </a:rPr>
                    <a:t> </a:t>
                  </a:r>
                </a:p>
              </p:txBody>
            </p:sp>
          </mc:Fallback>
        </mc:AlternateContent>
      </p:grpSp>
      <p:sp>
        <p:nvSpPr>
          <p:cNvPr id="97" name="矩形 88"/>
          <p:cNvSpPr/>
          <p:nvPr/>
        </p:nvSpPr>
        <p:spPr>
          <a:xfrm>
            <a:off x="8404265" y="3582432"/>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a</a:t>
            </a:r>
            <a:endParaRPr lang="zh-TW" altLang="en-US" sz="2400" baseline="30000" dirty="0"/>
          </a:p>
        </p:txBody>
      </p:sp>
    </p:spTree>
    <p:extLst>
      <p:ext uri="{BB962C8B-B14F-4D97-AF65-F5344CB8AC3E}">
        <p14:creationId xmlns:p14="http://schemas.microsoft.com/office/powerpoint/2010/main" val="321116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8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5" grpId="0"/>
      <p:bldP spid="48" grpId="0"/>
      <p:bldP spid="49" grpId="0"/>
      <p:bldP spid="50" grpId="0"/>
      <p:bldP spid="51" grpId="0"/>
      <p:bldP spid="52" grpId="0"/>
      <p:bldP spid="61" grpId="0"/>
      <p:bldP spid="62" grpId="0"/>
      <p:bldP spid="82" grpId="0"/>
      <p:bldP spid="83" grpId="0"/>
      <p:bldP spid="84" grpId="0"/>
      <p:bldP spid="85" grpId="0"/>
      <p:bldP spid="86" grpId="0"/>
      <p:bldP spid="87" grpId="0"/>
      <p:bldP spid="88" grpId="0"/>
      <p:bldP spid="89" grpId="0"/>
      <p:bldP spid="90" grpId="0" animBg="1"/>
      <p:bldP spid="97"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Operation</a:t>
            </a:r>
          </a:p>
        </p:txBody>
      </p:sp>
      <p:sp>
        <p:nvSpPr>
          <p:cNvPr id="3" name="Content Placeholder 2"/>
          <p:cNvSpPr>
            <a:spLocks noGrp="1"/>
          </p:cNvSpPr>
          <p:nvPr>
            <p:ph idx="1"/>
          </p:nvPr>
        </p:nvSpPr>
        <p:spPr/>
        <p:txBody>
          <a:bodyPr/>
          <a:lstStyle/>
          <a:p>
            <a:r>
              <a:rPr lang="en-US" dirty="0"/>
              <a:t>Multilayer NN, matrix calculations for the first layer</a:t>
            </a:r>
          </a:p>
          <a:p>
            <a:pPr lvl="1"/>
            <a:r>
              <a:rPr lang="en-US" dirty="0"/>
              <a:t>Input vector </a:t>
            </a:r>
            <a:r>
              <a:rPr lang="en-US" i="1" dirty="0"/>
              <a:t>x</a:t>
            </a:r>
            <a:r>
              <a:rPr lang="en-US" dirty="0"/>
              <a:t>, weights matrix </a:t>
            </a:r>
            <a:r>
              <a:rPr lang="en-US" i="1" dirty="0"/>
              <a:t>W</a:t>
            </a:r>
            <a:r>
              <a:rPr lang="en-US" baseline="30000" dirty="0"/>
              <a:t>1</a:t>
            </a:r>
            <a:r>
              <a:rPr lang="en-US" dirty="0"/>
              <a:t>, bias vector </a:t>
            </a:r>
            <a:r>
              <a:rPr lang="en-US" i="1" dirty="0"/>
              <a:t>b</a:t>
            </a:r>
            <a:r>
              <a:rPr lang="en-US" baseline="30000" dirty="0"/>
              <a:t>1</a:t>
            </a:r>
            <a:r>
              <a:rPr lang="en-US" dirty="0"/>
              <a:t>, output vector </a:t>
            </a:r>
            <a:r>
              <a:rPr lang="en-US" i="1" dirty="0"/>
              <a:t>a</a:t>
            </a:r>
            <a:r>
              <a:rPr lang="en-US" baseline="30000" dirty="0"/>
              <a:t>1</a:t>
            </a:r>
          </a:p>
        </p:txBody>
      </p:sp>
      <p:sp>
        <p:nvSpPr>
          <p:cNvPr id="57" name="Content Placeholder 56">
            <a:extLst>
              <a:ext uri="{FF2B5EF4-FFF2-40B4-BE49-F238E27FC236}">
                <a16:creationId xmlns:a16="http://schemas.microsoft.com/office/drawing/2014/main" id="{0561486F-D1A1-4F36-BDDE-1CB38A28B83B}"/>
              </a:ext>
            </a:extLst>
          </p:cNvPr>
          <p:cNvSpPr>
            <a:spLocks noGrp="1"/>
          </p:cNvSpPr>
          <p:nvPr>
            <p:ph idx="10"/>
          </p:nvPr>
        </p:nvSpPr>
        <p:spPr/>
        <p:txBody>
          <a:bodyPr>
            <a:normAutofit/>
          </a:bodyPr>
          <a:lstStyle/>
          <a:p>
            <a:r>
              <a:rPr lang="en-US" dirty="0"/>
              <a:t>Introduction to Neural Networks</a:t>
            </a:r>
          </a:p>
          <a:p>
            <a:endParaRPr lang="en-US" dirty="0"/>
          </a:p>
        </p:txBody>
      </p:sp>
      <p:sp>
        <p:nvSpPr>
          <p:cNvPr id="4" name="矩形 77"/>
          <p:cNvSpPr/>
          <p:nvPr/>
        </p:nvSpPr>
        <p:spPr>
          <a:xfrm>
            <a:off x="7180166" y="3070423"/>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5" name="矩形 73"/>
          <p:cNvSpPr/>
          <p:nvPr/>
        </p:nvSpPr>
        <p:spPr>
          <a:xfrm>
            <a:off x="3029726" y="3122841"/>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 name="矩形 74"/>
          <p:cNvSpPr/>
          <p:nvPr/>
        </p:nvSpPr>
        <p:spPr>
          <a:xfrm>
            <a:off x="4355312" y="3106494"/>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 name="矩形 75"/>
          <p:cNvSpPr/>
          <p:nvPr/>
        </p:nvSpPr>
        <p:spPr>
          <a:xfrm>
            <a:off x="5766871" y="3122841"/>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8" name="矩形 76"/>
          <p:cNvSpPr/>
          <p:nvPr/>
        </p:nvSpPr>
        <p:spPr>
          <a:xfrm>
            <a:off x="1846623" y="3150482"/>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9" name="直線單箭頭接點 92"/>
          <p:cNvCxnSpPr/>
          <p:nvPr/>
        </p:nvCxnSpPr>
        <p:spPr>
          <a:xfrm>
            <a:off x="6153678" y="4171261"/>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3"/>
          <p:cNvCxnSpPr/>
          <p:nvPr/>
        </p:nvCxnSpPr>
        <p:spPr>
          <a:xfrm>
            <a:off x="6262994" y="5417151"/>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94"/>
          <p:cNvCxnSpPr/>
          <p:nvPr/>
        </p:nvCxnSpPr>
        <p:spPr>
          <a:xfrm>
            <a:off x="6129794" y="3392458"/>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95"/>
          <p:cNvSpPr/>
          <p:nvPr/>
        </p:nvSpPr>
        <p:spPr>
          <a:xfrm>
            <a:off x="1915011" y="3868175"/>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3" name="矩形 96"/>
          <p:cNvSpPr/>
          <p:nvPr/>
        </p:nvSpPr>
        <p:spPr>
          <a:xfrm>
            <a:off x="1920829" y="329784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4" name="Object 12"/>
          <p:cNvGraphicFramePr>
            <a:graphicFrameLocks noChangeAspect="1"/>
          </p:cNvGraphicFramePr>
          <p:nvPr>
            <p:extLst>
              <p:ext uri="{D42A27DB-BD31-4B8C-83A1-F6EECF244321}">
                <p14:modId xmlns:p14="http://schemas.microsoft.com/office/powerpoint/2010/main" val="3389103842"/>
              </p:ext>
            </p:extLst>
          </p:nvPr>
        </p:nvGraphicFramePr>
        <p:xfrm>
          <a:off x="1933528" y="3202596"/>
          <a:ext cx="325438" cy="461962"/>
        </p:xfrm>
        <a:graphic>
          <a:graphicData uri="http://schemas.openxmlformats.org/presentationml/2006/ole">
            <mc:AlternateContent xmlns:mc="http://schemas.openxmlformats.org/markup-compatibility/2006">
              <mc:Choice xmlns:v="urn:schemas-microsoft-com:vml" Requires="v">
                <p:oleObj name="方程式" r:id="rId2" imgW="152280" imgH="215640" progId="Equation.3">
                  <p:embed/>
                </p:oleObj>
              </mc:Choice>
              <mc:Fallback>
                <p:oleObj name="方程式" r:id="rId2" imgW="152280" imgH="215640" progId="Equation.3">
                  <p:embed/>
                  <p:pic>
                    <p:nvPicPr>
                      <p:cNvPr id="98" name="Object 12"/>
                      <p:cNvPicPr>
                        <a:picLocks noChangeAspect="1" noChangeArrowheads="1"/>
                      </p:cNvPicPr>
                      <p:nvPr/>
                    </p:nvPicPr>
                    <p:blipFill>
                      <a:blip r:embed="rId3"/>
                      <a:srcRect/>
                      <a:stretch>
                        <a:fillRect/>
                      </a:stretch>
                    </p:blipFill>
                    <p:spPr bwMode="auto">
                      <a:xfrm>
                        <a:off x="1933528" y="3202596"/>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2"/>
          <p:cNvGraphicFramePr>
            <a:graphicFrameLocks noChangeAspect="1"/>
          </p:cNvGraphicFramePr>
          <p:nvPr>
            <p:extLst>
              <p:ext uri="{D42A27DB-BD31-4B8C-83A1-F6EECF244321}">
                <p14:modId xmlns:p14="http://schemas.microsoft.com/office/powerpoint/2010/main" val="1329633905"/>
              </p:ext>
            </p:extLst>
          </p:nvPr>
        </p:nvGraphicFramePr>
        <p:xfrm>
          <a:off x="1938824" y="3785325"/>
          <a:ext cx="352425" cy="461963"/>
        </p:xfrm>
        <a:graphic>
          <a:graphicData uri="http://schemas.openxmlformats.org/presentationml/2006/ole">
            <mc:AlternateContent xmlns:mc="http://schemas.openxmlformats.org/markup-compatibility/2006">
              <mc:Choice xmlns:v="urn:schemas-microsoft-com:vml" Requires="v">
                <p:oleObj name="方程式" r:id="rId4" imgW="164880" imgH="215640" progId="Equation.3">
                  <p:embed/>
                </p:oleObj>
              </mc:Choice>
              <mc:Fallback>
                <p:oleObj name="方程式" r:id="rId4" imgW="164880" imgH="215640" progId="Equation.3">
                  <p:embed/>
                  <p:pic>
                    <p:nvPicPr>
                      <p:cNvPr id="99" name="Object 12"/>
                      <p:cNvPicPr>
                        <a:picLocks noChangeAspect="1" noChangeArrowheads="1"/>
                      </p:cNvPicPr>
                      <p:nvPr/>
                    </p:nvPicPr>
                    <p:blipFill>
                      <a:blip r:embed="rId5"/>
                      <a:srcRect/>
                      <a:stretch>
                        <a:fillRect/>
                      </a:stretch>
                    </p:blipFill>
                    <p:spPr bwMode="auto">
                      <a:xfrm>
                        <a:off x="1938824" y="3785325"/>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橢圓 99"/>
          <p:cNvSpPr/>
          <p:nvPr/>
        </p:nvSpPr>
        <p:spPr>
          <a:xfrm>
            <a:off x="3126836" y="313384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7" name="橢圓 100"/>
          <p:cNvSpPr/>
          <p:nvPr/>
        </p:nvSpPr>
        <p:spPr>
          <a:xfrm>
            <a:off x="3129178" y="391241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8" name="橢圓 101"/>
          <p:cNvSpPr/>
          <p:nvPr/>
        </p:nvSpPr>
        <p:spPr>
          <a:xfrm>
            <a:off x="3117545" y="5140425"/>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9" name="文字方塊 102"/>
          <p:cNvSpPr txBox="1"/>
          <p:nvPr/>
        </p:nvSpPr>
        <p:spPr>
          <a:xfrm rot="5400000">
            <a:off x="3114798" y="456271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0" name="矩形 103"/>
          <p:cNvSpPr/>
          <p:nvPr/>
        </p:nvSpPr>
        <p:spPr>
          <a:xfrm>
            <a:off x="1924536" y="5265932"/>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21" name="Object 12"/>
          <p:cNvGraphicFramePr>
            <a:graphicFrameLocks noChangeAspect="1"/>
          </p:cNvGraphicFramePr>
          <p:nvPr>
            <p:extLst>
              <p:ext uri="{D42A27DB-BD31-4B8C-83A1-F6EECF244321}">
                <p14:modId xmlns:p14="http://schemas.microsoft.com/office/powerpoint/2010/main" val="591408522"/>
              </p:ext>
            </p:extLst>
          </p:nvPr>
        </p:nvGraphicFramePr>
        <p:xfrm>
          <a:off x="1921420" y="5169678"/>
          <a:ext cx="407988" cy="488950"/>
        </p:xfrm>
        <a:graphic>
          <a:graphicData uri="http://schemas.openxmlformats.org/presentationml/2006/ole">
            <mc:AlternateContent xmlns:mc="http://schemas.openxmlformats.org/markup-compatibility/2006">
              <mc:Choice xmlns:v="urn:schemas-microsoft-com:vml" Requires="v">
                <p:oleObj name="方程式" r:id="rId6" imgW="190440" imgH="228600" progId="Equation.3">
                  <p:embed/>
                </p:oleObj>
              </mc:Choice>
              <mc:Fallback>
                <p:oleObj name="方程式" r:id="rId6" imgW="190440" imgH="228600" progId="Equation.3">
                  <p:embed/>
                  <p:pic>
                    <p:nvPicPr>
                      <p:cNvPr id="105" name="Object 12"/>
                      <p:cNvPicPr>
                        <a:picLocks noChangeAspect="1" noChangeArrowheads="1"/>
                      </p:cNvPicPr>
                      <p:nvPr/>
                    </p:nvPicPr>
                    <p:blipFill>
                      <a:blip r:embed="rId7"/>
                      <a:srcRect/>
                      <a:stretch>
                        <a:fillRect/>
                      </a:stretch>
                    </p:blipFill>
                    <p:spPr bwMode="auto">
                      <a:xfrm>
                        <a:off x="1921420" y="5169678"/>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文字方塊 105"/>
          <p:cNvSpPr txBox="1"/>
          <p:nvPr/>
        </p:nvSpPr>
        <p:spPr>
          <a:xfrm rot="5400000">
            <a:off x="1800468" y="4550874"/>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3" name="橢圓 106"/>
          <p:cNvSpPr/>
          <p:nvPr/>
        </p:nvSpPr>
        <p:spPr>
          <a:xfrm>
            <a:off x="4442398" y="3133843"/>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4" name="橢圓 107"/>
          <p:cNvSpPr/>
          <p:nvPr/>
        </p:nvSpPr>
        <p:spPr>
          <a:xfrm>
            <a:off x="4444740" y="3912413"/>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5" name="橢圓 108"/>
          <p:cNvSpPr/>
          <p:nvPr/>
        </p:nvSpPr>
        <p:spPr>
          <a:xfrm>
            <a:off x="4433107" y="5140425"/>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6" name="文字方塊 109"/>
          <p:cNvSpPr txBox="1"/>
          <p:nvPr/>
        </p:nvSpPr>
        <p:spPr>
          <a:xfrm rot="5400000">
            <a:off x="4430360" y="456271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7" name="橢圓 110"/>
          <p:cNvSpPr/>
          <p:nvPr/>
        </p:nvSpPr>
        <p:spPr>
          <a:xfrm>
            <a:off x="5842715" y="3114735"/>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28" name="橢圓 111"/>
          <p:cNvSpPr/>
          <p:nvPr/>
        </p:nvSpPr>
        <p:spPr>
          <a:xfrm>
            <a:off x="5845057" y="387464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29" name="橢圓 112"/>
          <p:cNvSpPr/>
          <p:nvPr/>
        </p:nvSpPr>
        <p:spPr>
          <a:xfrm>
            <a:off x="5852085" y="5121317"/>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0" name="文字方塊 113"/>
          <p:cNvSpPr txBox="1"/>
          <p:nvPr/>
        </p:nvSpPr>
        <p:spPr>
          <a:xfrm rot="5400000">
            <a:off x="5849338" y="454044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1" name="文字方塊 114"/>
          <p:cNvSpPr txBox="1"/>
          <p:nvPr/>
        </p:nvSpPr>
        <p:spPr>
          <a:xfrm>
            <a:off x="5014443" y="307525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2" name="文字方塊 115"/>
          <p:cNvSpPr txBox="1"/>
          <p:nvPr/>
        </p:nvSpPr>
        <p:spPr>
          <a:xfrm>
            <a:off x="5032066" y="386075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3" name="文字方塊 116"/>
          <p:cNvSpPr txBox="1"/>
          <p:nvPr/>
        </p:nvSpPr>
        <p:spPr>
          <a:xfrm>
            <a:off x="5044246" y="5117050"/>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34" name="直線單箭頭接點 117"/>
          <p:cNvCxnSpPr>
            <a:stCxn id="16" idx="6"/>
            <a:endCxn id="23" idx="2"/>
          </p:cNvCxnSpPr>
          <p:nvPr/>
        </p:nvCxnSpPr>
        <p:spPr>
          <a:xfrm>
            <a:off x="3700994" y="3420922"/>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118"/>
          <p:cNvCxnSpPr/>
          <p:nvPr/>
        </p:nvCxnSpPr>
        <p:spPr>
          <a:xfrm>
            <a:off x="3700994" y="421267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119"/>
          <p:cNvCxnSpPr/>
          <p:nvPr/>
        </p:nvCxnSpPr>
        <p:spPr>
          <a:xfrm>
            <a:off x="3691703" y="5434643"/>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120"/>
          <p:cNvCxnSpPr>
            <a:stCxn id="17" idx="6"/>
            <a:endCxn id="23" idx="2"/>
          </p:cNvCxnSpPr>
          <p:nvPr/>
        </p:nvCxnSpPr>
        <p:spPr>
          <a:xfrm flipV="1">
            <a:off x="3703336" y="3420922"/>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121"/>
          <p:cNvCxnSpPr>
            <a:stCxn id="16" idx="6"/>
            <a:endCxn id="24" idx="2"/>
          </p:cNvCxnSpPr>
          <p:nvPr/>
        </p:nvCxnSpPr>
        <p:spPr>
          <a:xfrm>
            <a:off x="3700994" y="3420922"/>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122"/>
          <p:cNvCxnSpPr>
            <a:stCxn id="16" idx="6"/>
            <a:endCxn id="25" idx="2"/>
          </p:cNvCxnSpPr>
          <p:nvPr/>
        </p:nvCxnSpPr>
        <p:spPr>
          <a:xfrm>
            <a:off x="3700994" y="3420922"/>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123"/>
          <p:cNvCxnSpPr>
            <a:stCxn id="17" idx="6"/>
            <a:endCxn id="25" idx="2"/>
          </p:cNvCxnSpPr>
          <p:nvPr/>
        </p:nvCxnSpPr>
        <p:spPr>
          <a:xfrm>
            <a:off x="3703336" y="4199492"/>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124"/>
          <p:cNvCxnSpPr>
            <a:stCxn id="18" idx="6"/>
            <a:endCxn id="23" idx="2"/>
          </p:cNvCxnSpPr>
          <p:nvPr/>
        </p:nvCxnSpPr>
        <p:spPr>
          <a:xfrm flipV="1">
            <a:off x="3691703" y="3420922"/>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125"/>
          <p:cNvCxnSpPr>
            <a:stCxn id="18" idx="6"/>
            <a:endCxn id="24" idx="2"/>
          </p:cNvCxnSpPr>
          <p:nvPr/>
        </p:nvCxnSpPr>
        <p:spPr>
          <a:xfrm flipV="1">
            <a:off x="3691703" y="4199492"/>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126"/>
          <p:cNvCxnSpPr>
            <a:endCxn id="16" idx="2"/>
          </p:cNvCxnSpPr>
          <p:nvPr/>
        </p:nvCxnSpPr>
        <p:spPr>
          <a:xfrm flipV="1">
            <a:off x="2267436" y="3420922"/>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127"/>
          <p:cNvCxnSpPr>
            <a:stCxn id="13" idx="3"/>
            <a:endCxn id="17" idx="2"/>
          </p:cNvCxnSpPr>
          <p:nvPr/>
        </p:nvCxnSpPr>
        <p:spPr>
          <a:xfrm>
            <a:off x="2263729" y="3469296"/>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128"/>
          <p:cNvCxnSpPr>
            <a:stCxn id="13" idx="3"/>
            <a:endCxn id="18" idx="2"/>
          </p:cNvCxnSpPr>
          <p:nvPr/>
        </p:nvCxnSpPr>
        <p:spPr>
          <a:xfrm>
            <a:off x="2263729" y="3469296"/>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129"/>
          <p:cNvCxnSpPr>
            <a:stCxn id="15" idx="3"/>
            <a:endCxn id="16" idx="2"/>
          </p:cNvCxnSpPr>
          <p:nvPr/>
        </p:nvCxnSpPr>
        <p:spPr>
          <a:xfrm flipV="1">
            <a:off x="2291249" y="3420922"/>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130"/>
          <p:cNvCxnSpPr>
            <a:stCxn id="12" idx="3"/>
            <a:endCxn id="17" idx="2"/>
          </p:cNvCxnSpPr>
          <p:nvPr/>
        </p:nvCxnSpPr>
        <p:spPr>
          <a:xfrm>
            <a:off x="2257911" y="4039625"/>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131"/>
          <p:cNvCxnSpPr>
            <a:stCxn id="12" idx="3"/>
            <a:endCxn id="18" idx="2"/>
          </p:cNvCxnSpPr>
          <p:nvPr/>
        </p:nvCxnSpPr>
        <p:spPr>
          <a:xfrm>
            <a:off x="2257911" y="4039625"/>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132"/>
          <p:cNvCxnSpPr>
            <a:stCxn id="21" idx="3"/>
            <a:endCxn id="16" idx="2"/>
          </p:cNvCxnSpPr>
          <p:nvPr/>
        </p:nvCxnSpPr>
        <p:spPr>
          <a:xfrm flipV="1">
            <a:off x="2329408" y="3420922"/>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133"/>
          <p:cNvCxnSpPr>
            <a:stCxn id="21" idx="3"/>
            <a:endCxn id="17" idx="2"/>
          </p:cNvCxnSpPr>
          <p:nvPr/>
        </p:nvCxnSpPr>
        <p:spPr>
          <a:xfrm flipV="1">
            <a:off x="2303039" y="4199492"/>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134"/>
          <p:cNvCxnSpPr>
            <a:stCxn id="21" idx="3"/>
            <a:endCxn id="18" idx="2"/>
          </p:cNvCxnSpPr>
          <p:nvPr/>
        </p:nvCxnSpPr>
        <p:spPr>
          <a:xfrm>
            <a:off x="2303039" y="5414098"/>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文字方塊 135"/>
          <p:cNvSpPr txBox="1"/>
          <p:nvPr/>
        </p:nvSpPr>
        <p:spPr>
          <a:xfrm rot="5400000">
            <a:off x="7122356" y="457141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53" name="文字方塊 136"/>
          <p:cNvSpPr txBox="1"/>
          <p:nvPr/>
        </p:nvSpPr>
        <p:spPr>
          <a:xfrm>
            <a:off x="7191449" y="3052598"/>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54" name="文字方塊 137"/>
          <p:cNvSpPr txBox="1"/>
          <p:nvPr/>
        </p:nvSpPr>
        <p:spPr>
          <a:xfrm>
            <a:off x="7180166" y="3850818"/>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55" name="文字方塊 138"/>
          <p:cNvSpPr txBox="1"/>
          <p:nvPr/>
        </p:nvSpPr>
        <p:spPr>
          <a:xfrm>
            <a:off x="7180166" y="5117050"/>
            <a:ext cx="631069" cy="523220"/>
          </a:xfrm>
          <a:prstGeom prst="rect">
            <a:avLst/>
          </a:prstGeom>
          <a:noFill/>
        </p:spPr>
        <p:txBody>
          <a:bodyPr wrap="square" rtlCol="0">
            <a:spAutoFit/>
          </a:bodyPr>
          <a:lstStyle/>
          <a:p>
            <a:r>
              <a:rPr lang="en-US" altLang="zh-TW" sz="2800" dirty="0" err="1"/>
              <a:t>y</a:t>
            </a:r>
            <a:r>
              <a:rPr lang="en-US" altLang="zh-TW" sz="2800" baseline="-25000" dirty="0" err="1"/>
              <a:t>M</a:t>
            </a:r>
            <a:endParaRPr lang="zh-TW" altLang="en-US" sz="2800" baseline="-25000" dirty="0"/>
          </a:p>
        </p:txBody>
      </p:sp>
      <p:sp>
        <p:nvSpPr>
          <p:cNvPr id="56" name="矩形 69"/>
          <p:cNvSpPr/>
          <p:nvPr/>
        </p:nvSpPr>
        <p:spPr>
          <a:xfrm>
            <a:off x="2318544" y="3702110"/>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1</a:t>
            </a:r>
            <a:endParaRPr lang="zh-TW" altLang="en-US" sz="2400" baseline="30000" dirty="0"/>
          </a:p>
        </p:txBody>
      </p:sp>
      <p:sp>
        <p:nvSpPr>
          <p:cNvPr id="61" name="矩形 87"/>
          <p:cNvSpPr/>
          <p:nvPr/>
        </p:nvSpPr>
        <p:spPr>
          <a:xfrm>
            <a:off x="2292896" y="5097356"/>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x</a:t>
            </a:r>
            <a:endParaRPr lang="zh-TW" altLang="en-US" sz="2400" dirty="0"/>
          </a:p>
        </p:txBody>
      </p:sp>
      <p:sp>
        <p:nvSpPr>
          <p:cNvPr id="62" name="矩形 88"/>
          <p:cNvSpPr/>
          <p:nvPr/>
        </p:nvSpPr>
        <p:spPr>
          <a:xfrm>
            <a:off x="3540087" y="5097356"/>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a</a:t>
            </a:r>
            <a:r>
              <a:rPr lang="en-US" altLang="zh-TW" sz="2400" baseline="30000" dirty="0"/>
              <a:t>1</a:t>
            </a:r>
            <a:endParaRPr lang="zh-TW" altLang="en-US" sz="2400" baseline="30000" dirty="0"/>
          </a:p>
        </p:txBody>
      </p:sp>
      <p:grpSp>
        <p:nvGrpSpPr>
          <p:cNvPr id="65" name="群組 3"/>
          <p:cNvGrpSpPr/>
          <p:nvPr/>
        </p:nvGrpSpPr>
        <p:grpSpPr>
          <a:xfrm>
            <a:off x="2997507" y="6453475"/>
            <a:ext cx="3459858" cy="877076"/>
            <a:chOff x="-76694" y="4911258"/>
            <a:chExt cx="3459858" cy="877076"/>
          </a:xfrm>
        </p:grpSpPr>
        <p:sp>
          <p:nvSpPr>
            <p:cNvPr id="66" name="矩形 70"/>
            <p:cNvSpPr/>
            <p:nvPr/>
          </p:nvSpPr>
          <p:spPr>
            <a:xfrm>
              <a:off x="2804292" y="4913061"/>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1</a:t>
              </a:r>
              <a:endParaRPr lang="zh-TW" altLang="en-US" sz="2400" baseline="30000" dirty="0"/>
            </a:p>
          </p:txBody>
        </p:sp>
        <p:sp>
          <p:nvSpPr>
            <p:cNvPr id="67" name="矩形 142"/>
            <p:cNvSpPr/>
            <p:nvPr/>
          </p:nvSpPr>
          <p:spPr>
            <a:xfrm>
              <a:off x="982807" y="493521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1</a:t>
              </a:r>
              <a:endParaRPr lang="zh-TW" altLang="en-US" sz="2400" baseline="30000" dirty="0"/>
            </a:p>
          </p:txBody>
        </p:sp>
        <p:sp>
          <p:nvSpPr>
            <p:cNvPr id="68" name="矩形 143"/>
            <p:cNvSpPr/>
            <p:nvPr/>
          </p:nvSpPr>
          <p:spPr>
            <a:xfrm>
              <a:off x="1883749" y="491125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x</a:t>
              </a:r>
              <a:endParaRPr lang="zh-TW" altLang="en-US" sz="2400" dirty="0"/>
            </a:p>
          </p:txBody>
        </p:sp>
        <p:sp>
          <p:nvSpPr>
            <p:cNvPr id="69" name="文字方塊 2"/>
            <p:cNvSpPr txBox="1"/>
            <p:nvPr/>
          </p:nvSpPr>
          <p:spPr>
            <a:xfrm>
              <a:off x="2384389" y="5106861"/>
              <a:ext cx="360621" cy="461665"/>
            </a:xfrm>
            <a:prstGeom prst="rect">
              <a:avLst/>
            </a:prstGeom>
            <a:noFill/>
          </p:spPr>
          <p:txBody>
            <a:bodyPr wrap="square" rtlCol="0">
              <a:spAutoFit/>
            </a:bodyPr>
            <a:lstStyle/>
            <a:p>
              <a:pPr algn="ctr"/>
              <a:r>
                <a:rPr lang="en-US" altLang="zh-TW" sz="2400" dirty="0"/>
                <a:t>+</a:t>
              </a:r>
              <a:endParaRPr lang="zh-TW" altLang="en-US" sz="2400" dirty="0"/>
            </a:p>
          </p:txBody>
        </p:sp>
        <mc:AlternateContent xmlns:mc="http://schemas.openxmlformats.org/markup-compatibility/2006" xmlns:a14="http://schemas.microsoft.com/office/drawing/2010/main">
          <mc:Choice Requires="a14">
            <p:sp>
              <p:nvSpPr>
                <p:cNvPr id="70" name="文字方塊 144"/>
                <p:cNvSpPr txBox="1"/>
                <p:nvPr/>
              </p:nvSpPr>
              <p:spPr>
                <a:xfrm>
                  <a:off x="-76694" y="5114234"/>
                  <a:ext cx="3459858" cy="369332"/>
                </a:xfrm>
                <a:prstGeom prst="rect">
                  <a:avLst/>
                </a:prstGeom>
                <a:noFill/>
              </p:spPr>
              <p:txBody>
                <a:bodyPr wrap="none" lIns="0" tIns="0" rIns="0" bIns="0" rtlCol="0">
                  <a:spAutoFit/>
                </a:bodyPr>
                <a:lstStyle/>
                <a:p>
                  <a:r>
                    <a:rPr lang="en-US" altLang="zh-TW" sz="2400" b="0" dirty="0"/>
                    <a:t>      </a:t>
                  </a:r>
                  <a14:m>
                    <m:oMath xmlns:m="http://schemas.openxmlformats.org/officeDocument/2006/math">
                      <m:r>
                        <a:rPr lang="en-US" altLang="zh-TW" sz="2400" b="0" i="1" smtClean="0">
                          <a:latin typeface="Cambria Math" panose="02040503050406030204" pitchFamily="18" charset="0"/>
                        </a:rPr>
                        <m:t>=</m:t>
                      </m:r>
                      <m:r>
                        <a:rPr lang="zh-TW" altLang="en-US" sz="2400" i="1" smtClean="0">
                          <a:latin typeface="Cambria Math" panose="02040503050406030204" pitchFamily="18" charset="0"/>
                        </a:rPr>
                        <m:t>𝜎</m:t>
                      </m:r>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                                  </m:t>
                          </m:r>
                        </m:e>
                      </m:d>
                    </m:oMath>
                  </a14:m>
                  <a:endParaRPr lang="zh-TW" altLang="en-US" sz="2400" dirty="0"/>
                </a:p>
              </p:txBody>
            </p:sp>
          </mc:Choice>
          <mc:Fallback xmlns="">
            <p:sp>
              <p:nvSpPr>
                <p:cNvPr id="70" name="文字方塊 144"/>
                <p:cNvSpPr txBox="1">
                  <a:spLocks noRot="1" noChangeAspect="1" noMove="1" noResize="1" noEditPoints="1" noAdjustHandles="1" noChangeArrowheads="1" noChangeShapeType="1" noTextEdit="1"/>
                </p:cNvSpPr>
                <p:nvPr/>
              </p:nvSpPr>
              <p:spPr>
                <a:xfrm>
                  <a:off x="-76694" y="5114234"/>
                  <a:ext cx="3459858" cy="369332"/>
                </a:xfrm>
                <a:prstGeom prst="rect">
                  <a:avLst/>
                </a:prstGeom>
                <a:blipFill>
                  <a:blip r:embed="rId9"/>
                  <a:stretch>
                    <a:fillRect/>
                  </a:stretch>
                </a:blipFill>
              </p:spPr>
              <p:txBody>
                <a:bodyPr/>
                <a:lstStyle/>
                <a:p>
                  <a:r>
                    <a:rPr lang="en-US">
                      <a:noFill/>
                    </a:rPr>
                    <a:t> </a:t>
                  </a:r>
                </a:p>
              </p:txBody>
            </p:sp>
          </mc:Fallback>
        </mc:AlternateContent>
      </p:grpSp>
      <p:sp>
        <p:nvSpPr>
          <p:cNvPr id="85" name="矩形 172"/>
          <p:cNvSpPr/>
          <p:nvPr/>
        </p:nvSpPr>
        <p:spPr>
          <a:xfrm>
            <a:off x="2881004" y="4255785"/>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1</a:t>
            </a:r>
            <a:endParaRPr lang="zh-TW" altLang="en-US" sz="2400" baseline="30000" dirty="0"/>
          </a:p>
        </p:txBody>
      </p:sp>
      <p:cxnSp>
        <p:nvCxnSpPr>
          <p:cNvPr id="89" name="直線單箭頭接點 6"/>
          <p:cNvCxnSpPr>
            <a:endCxn id="62" idx="2"/>
          </p:cNvCxnSpPr>
          <p:nvPr/>
        </p:nvCxnSpPr>
        <p:spPr>
          <a:xfrm flipV="1">
            <a:off x="3133899" y="5974432"/>
            <a:ext cx="626868" cy="811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矩形 88"/>
          <p:cNvSpPr/>
          <p:nvPr/>
        </p:nvSpPr>
        <p:spPr>
          <a:xfrm>
            <a:off x="2889361" y="641563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a</a:t>
            </a:r>
            <a:r>
              <a:rPr lang="en-US" altLang="zh-TW" sz="2400" baseline="30000" dirty="0"/>
              <a:t>1</a:t>
            </a:r>
            <a:endParaRPr lang="zh-TW" altLang="en-US" sz="2400" baseline="30000" dirty="0"/>
          </a:p>
        </p:txBody>
      </p:sp>
      <p:sp>
        <p:nvSpPr>
          <p:cNvPr id="71" name="TextBox 70">
            <a:extLst>
              <a:ext uri="{FF2B5EF4-FFF2-40B4-BE49-F238E27FC236}">
                <a16:creationId xmlns:a16="http://schemas.microsoft.com/office/drawing/2014/main" id="{F3E347F8-3EFD-406D-9BC5-61608D794AA4}"/>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p:spTree>
    <p:extLst>
      <p:ext uri="{BB962C8B-B14F-4D97-AF65-F5344CB8AC3E}">
        <p14:creationId xmlns:p14="http://schemas.microsoft.com/office/powerpoint/2010/main" val="3162816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61" grpId="0" animBg="1"/>
      <p:bldP spid="62" grpId="0" animBg="1"/>
      <p:bldP spid="85" grpId="0" animBg="1"/>
      <p:bldP spid="92"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Operation</a:t>
            </a:r>
          </a:p>
        </p:txBody>
      </p:sp>
      <p:sp>
        <p:nvSpPr>
          <p:cNvPr id="3" name="Content Placeholder 2"/>
          <p:cNvSpPr>
            <a:spLocks noGrp="1"/>
          </p:cNvSpPr>
          <p:nvPr>
            <p:ph idx="1"/>
          </p:nvPr>
        </p:nvSpPr>
        <p:spPr/>
        <p:txBody>
          <a:bodyPr/>
          <a:lstStyle/>
          <a:p>
            <a:r>
              <a:rPr lang="en-US" dirty="0"/>
              <a:t>Multilayer NN, matrix calculations for all layers</a:t>
            </a:r>
          </a:p>
        </p:txBody>
      </p:sp>
      <p:sp>
        <p:nvSpPr>
          <p:cNvPr id="89" name="Content Placeholder 88">
            <a:extLst>
              <a:ext uri="{FF2B5EF4-FFF2-40B4-BE49-F238E27FC236}">
                <a16:creationId xmlns:a16="http://schemas.microsoft.com/office/drawing/2014/main" id="{999FB571-51E0-499B-AA6E-175ECC65947E}"/>
              </a:ext>
            </a:extLst>
          </p:cNvPr>
          <p:cNvSpPr>
            <a:spLocks noGrp="1"/>
          </p:cNvSpPr>
          <p:nvPr>
            <p:ph idx="10"/>
          </p:nvPr>
        </p:nvSpPr>
        <p:spPr/>
        <p:txBody>
          <a:bodyPr>
            <a:normAutofit/>
          </a:bodyPr>
          <a:lstStyle/>
          <a:p>
            <a:r>
              <a:rPr lang="en-US" dirty="0"/>
              <a:t>Introduction to Neural Networks</a:t>
            </a:r>
          </a:p>
          <a:p>
            <a:endParaRPr lang="en-US" dirty="0"/>
          </a:p>
        </p:txBody>
      </p:sp>
      <p:sp>
        <p:nvSpPr>
          <p:cNvPr id="4" name="矩形 77"/>
          <p:cNvSpPr/>
          <p:nvPr/>
        </p:nvSpPr>
        <p:spPr>
          <a:xfrm>
            <a:off x="7180166" y="2607881"/>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5" name="矩形 73"/>
          <p:cNvSpPr/>
          <p:nvPr/>
        </p:nvSpPr>
        <p:spPr>
          <a:xfrm>
            <a:off x="3029726" y="2660299"/>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 name="矩形 74"/>
          <p:cNvSpPr/>
          <p:nvPr/>
        </p:nvSpPr>
        <p:spPr>
          <a:xfrm>
            <a:off x="4355312" y="264395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 name="矩形 75"/>
          <p:cNvSpPr/>
          <p:nvPr/>
        </p:nvSpPr>
        <p:spPr>
          <a:xfrm>
            <a:off x="5766871" y="2660299"/>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8" name="矩形 76"/>
          <p:cNvSpPr/>
          <p:nvPr/>
        </p:nvSpPr>
        <p:spPr>
          <a:xfrm>
            <a:off x="1846623" y="2687940"/>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9" name="直線單箭頭接點 92"/>
          <p:cNvCxnSpPr/>
          <p:nvPr/>
        </p:nvCxnSpPr>
        <p:spPr>
          <a:xfrm>
            <a:off x="6153678" y="3708719"/>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3"/>
          <p:cNvCxnSpPr/>
          <p:nvPr/>
        </p:nvCxnSpPr>
        <p:spPr>
          <a:xfrm>
            <a:off x="6262994" y="4954609"/>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94"/>
          <p:cNvCxnSpPr/>
          <p:nvPr/>
        </p:nvCxnSpPr>
        <p:spPr>
          <a:xfrm>
            <a:off x="6129794" y="2929916"/>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95"/>
          <p:cNvSpPr/>
          <p:nvPr/>
        </p:nvSpPr>
        <p:spPr>
          <a:xfrm>
            <a:off x="1915011" y="340563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3" name="矩形 96"/>
          <p:cNvSpPr/>
          <p:nvPr/>
        </p:nvSpPr>
        <p:spPr>
          <a:xfrm>
            <a:off x="1920829" y="2835304"/>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4" name="Object 12"/>
          <p:cNvGraphicFramePr>
            <a:graphicFrameLocks noChangeAspect="1"/>
          </p:cNvGraphicFramePr>
          <p:nvPr>
            <p:extLst>
              <p:ext uri="{D42A27DB-BD31-4B8C-83A1-F6EECF244321}">
                <p14:modId xmlns:p14="http://schemas.microsoft.com/office/powerpoint/2010/main" val="3938645061"/>
              </p:ext>
            </p:extLst>
          </p:nvPr>
        </p:nvGraphicFramePr>
        <p:xfrm>
          <a:off x="1933528" y="2740054"/>
          <a:ext cx="325438" cy="461962"/>
        </p:xfrm>
        <a:graphic>
          <a:graphicData uri="http://schemas.openxmlformats.org/presentationml/2006/ole">
            <mc:AlternateContent xmlns:mc="http://schemas.openxmlformats.org/markup-compatibility/2006">
              <mc:Choice xmlns:v="urn:schemas-microsoft-com:vml" Requires="v">
                <p:oleObj name="方程式" r:id="rId2" imgW="152280" imgH="215640" progId="Equation.3">
                  <p:embed/>
                </p:oleObj>
              </mc:Choice>
              <mc:Fallback>
                <p:oleObj name="方程式" r:id="rId2" imgW="152280" imgH="215640" progId="Equation.3">
                  <p:embed/>
                  <p:pic>
                    <p:nvPicPr>
                      <p:cNvPr id="14" name="Object 12"/>
                      <p:cNvPicPr>
                        <a:picLocks noChangeAspect="1" noChangeArrowheads="1"/>
                      </p:cNvPicPr>
                      <p:nvPr/>
                    </p:nvPicPr>
                    <p:blipFill>
                      <a:blip r:embed="rId3"/>
                      <a:srcRect/>
                      <a:stretch>
                        <a:fillRect/>
                      </a:stretch>
                    </p:blipFill>
                    <p:spPr bwMode="auto">
                      <a:xfrm>
                        <a:off x="1933528" y="2740054"/>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2"/>
          <p:cNvGraphicFramePr>
            <a:graphicFrameLocks noChangeAspect="1"/>
          </p:cNvGraphicFramePr>
          <p:nvPr>
            <p:extLst>
              <p:ext uri="{D42A27DB-BD31-4B8C-83A1-F6EECF244321}">
                <p14:modId xmlns:p14="http://schemas.microsoft.com/office/powerpoint/2010/main" val="4190616726"/>
              </p:ext>
            </p:extLst>
          </p:nvPr>
        </p:nvGraphicFramePr>
        <p:xfrm>
          <a:off x="1938824" y="3322783"/>
          <a:ext cx="352425" cy="461963"/>
        </p:xfrm>
        <a:graphic>
          <a:graphicData uri="http://schemas.openxmlformats.org/presentationml/2006/ole">
            <mc:AlternateContent xmlns:mc="http://schemas.openxmlformats.org/markup-compatibility/2006">
              <mc:Choice xmlns:v="urn:schemas-microsoft-com:vml" Requires="v">
                <p:oleObj name="方程式" r:id="rId4" imgW="164880" imgH="215640" progId="Equation.3">
                  <p:embed/>
                </p:oleObj>
              </mc:Choice>
              <mc:Fallback>
                <p:oleObj name="方程式" r:id="rId4" imgW="164880" imgH="215640" progId="Equation.3">
                  <p:embed/>
                  <p:pic>
                    <p:nvPicPr>
                      <p:cNvPr id="15" name="Object 12"/>
                      <p:cNvPicPr>
                        <a:picLocks noChangeAspect="1" noChangeArrowheads="1"/>
                      </p:cNvPicPr>
                      <p:nvPr/>
                    </p:nvPicPr>
                    <p:blipFill>
                      <a:blip r:embed="rId5"/>
                      <a:srcRect/>
                      <a:stretch>
                        <a:fillRect/>
                      </a:stretch>
                    </p:blipFill>
                    <p:spPr bwMode="auto">
                      <a:xfrm>
                        <a:off x="1938824" y="3322783"/>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橢圓 99"/>
          <p:cNvSpPr/>
          <p:nvPr/>
        </p:nvSpPr>
        <p:spPr>
          <a:xfrm>
            <a:off x="3126836" y="2671301"/>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7" name="橢圓 100"/>
          <p:cNvSpPr/>
          <p:nvPr/>
        </p:nvSpPr>
        <p:spPr>
          <a:xfrm>
            <a:off x="3129178" y="3449871"/>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8" name="橢圓 101"/>
          <p:cNvSpPr/>
          <p:nvPr/>
        </p:nvSpPr>
        <p:spPr>
          <a:xfrm>
            <a:off x="3117545" y="467788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9" name="文字方塊 102"/>
          <p:cNvSpPr txBox="1"/>
          <p:nvPr/>
        </p:nvSpPr>
        <p:spPr>
          <a:xfrm rot="5400000">
            <a:off x="3114798" y="4100176"/>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0" name="矩形 103"/>
          <p:cNvSpPr/>
          <p:nvPr/>
        </p:nvSpPr>
        <p:spPr>
          <a:xfrm>
            <a:off x="1924536" y="4803390"/>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21" name="Object 12"/>
          <p:cNvGraphicFramePr>
            <a:graphicFrameLocks noChangeAspect="1"/>
          </p:cNvGraphicFramePr>
          <p:nvPr>
            <p:extLst>
              <p:ext uri="{D42A27DB-BD31-4B8C-83A1-F6EECF244321}">
                <p14:modId xmlns:p14="http://schemas.microsoft.com/office/powerpoint/2010/main" val="4271239054"/>
              </p:ext>
            </p:extLst>
          </p:nvPr>
        </p:nvGraphicFramePr>
        <p:xfrm>
          <a:off x="1921420" y="4707136"/>
          <a:ext cx="407988" cy="488950"/>
        </p:xfrm>
        <a:graphic>
          <a:graphicData uri="http://schemas.openxmlformats.org/presentationml/2006/ole">
            <mc:AlternateContent xmlns:mc="http://schemas.openxmlformats.org/markup-compatibility/2006">
              <mc:Choice xmlns:v="urn:schemas-microsoft-com:vml" Requires="v">
                <p:oleObj name="方程式" r:id="rId6" imgW="190440" imgH="228600" progId="Equation.3">
                  <p:embed/>
                </p:oleObj>
              </mc:Choice>
              <mc:Fallback>
                <p:oleObj name="方程式" r:id="rId6" imgW="190440" imgH="228600" progId="Equation.3">
                  <p:embed/>
                  <p:pic>
                    <p:nvPicPr>
                      <p:cNvPr id="21" name="Object 12"/>
                      <p:cNvPicPr>
                        <a:picLocks noChangeAspect="1" noChangeArrowheads="1"/>
                      </p:cNvPicPr>
                      <p:nvPr/>
                    </p:nvPicPr>
                    <p:blipFill>
                      <a:blip r:embed="rId7"/>
                      <a:srcRect/>
                      <a:stretch>
                        <a:fillRect/>
                      </a:stretch>
                    </p:blipFill>
                    <p:spPr bwMode="auto">
                      <a:xfrm>
                        <a:off x="1921420" y="4707136"/>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文字方塊 105"/>
          <p:cNvSpPr txBox="1"/>
          <p:nvPr/>
        </p:nvSpPr>
        <p:spPr>
          <a:xfrm rot="5400000">
            <a:off x="1800468" y="408833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3" name="橢圓 106"/>
          <p:cNvSpPr/>
          <p:nvPr/>
        </p:nvSpPr>
        <p:spPr>
          <a:xfrm>
            <a:off x="4442398" y="267130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4" name="橢圓 107"/>
          <p:cNvSpPr/>
          <p:nvPr/>
        </p:nvSpPr>
        <p:spPr>
          <a:xfrm>
            <a:off x="4444740" y="344987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5" name="橢圓 108"/>
          <p:cNvSpPr/>
          <p:nvPr/>
        </p:nvSpPr>
        <p:spPr>
          <a:xfrm>
            <a:off x="4433107" y="4677883"/>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6" name="文字方塊 109"/>
          <p:cNvSpPr txBox="1"/>
          <p:nvPr/>
        </p:nvSpPr>
        <p:spPr>
          <a:xfrm rot="5400000">
            <a:off x="4430360" y="4100176"/>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7" name="橢圓 110"/>
          <p:cNvSpPr/>
          <p:nvPr/>
        </p:nvSpPr>
        <p:spPr>
          <a:xfrm>
            <a:off x="5842715" y="2652193"/>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28" name="橢圓 111"/>
          <p:cNvSpPr/>
          <p:nvPr/>
        </p:nvSpPr>
        <p:spPr>
          <a:xfrm>
            <a:off x="5845057" y="3412102"/>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29" name="橢圓 112"/>
          <p:cNvSpPr/>
          <p:nvPr/>
        </p:nvSpPr>
        <p:spPr>
          <a:xfrm>
            <a:off x="5852085" y="4658775"/>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0" name="文字方塊 113"/>
          <p:cNvSpPr txBox="1"/>
          <p:nvPr/>
        </p:nvSpPr>
        <p:spPr>
          <a:xfrm rot="5400000">
            <a:off x="5849338" y="4077905"/>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1" name="文字方塊 114"/>
          <p:cNvSpPr txBox="1"/>
          <p:nvPr/>
        </p:nvSpPr>
        <p:spPr>
          <a:xfrm>
            <a:off x="5014443" y="261271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2" name="文字方塊 115"/>
          <p:cNvSpPr txBox="1"/>
          <p:nvPr/>
        </p:nvSpPr>
        <p:spPr>
          <a:xfrm>
            <a:off x="5032066" y="3398216"/>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3" name="文字方塊 116"/>
          <p:cNvSpPr txBox="1"/>
          <p:nvPr/>
        </p:nvSpPr>
        <p:spPr>
          <a:xfrm>
            <a:off x="5044246" y="4654508"/>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34" name="直線單箭頭接點 117"/>
          <p:cNvCxnSpPr>
            <a:stCxn id="16" idx="6"/>
            <a:endCxn id="23" idx="2"/>
          </p:cNvCxnSpPr>
          <p:nvPr/>
        </p:nvCxnSpPr>
        <p:spPr>
          <a:xfrm>
            <a:off x="3700994" y="2958380"/>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118"/>
          <p:cNvCxnSpPr/>
          <p:nvPr/>
        </p:nvCxnSpPr>
        <p:spPr>
          <a:xfrm>
            <a:off x="3700994" y="3750132"/>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119"/>
          <p:cNvCxnSpPr/>
          <p:nvPr/>
        </p:nvCxnSpPr>
        <p:spPr>
          <a:xfrm>
            <a:off x="3691703" y="4972101"/>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120"/>
          <p:cNvCxnSpPr>
            <a:stCxn id="17" idx="6"/>
            <a:endCxn id="23" idx="2"/>
          </p:cNvCxnSpPr>
          <p:nvPr/>
        </p:nvCxnSpPr>
        <p:spPr>
          <a:xfrm flipV="1">
            <a:off x="3703336" y="2958380"/>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121"/>
          <p:cNvCxnSpPr>
            <a:stCxn id="16" idx="6"/>
            <a:endCxn id="24" idx="2"/>
          </p:cNvCxnSpPr>
          <p:nvPr/>
        </p:nvCxnSpPr>
        <p:spPr>
          <a:xfrm>
            <a:off x="3700994" y="2958380"/>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122"/>
          <p:cNvCxnSpPr>
            <a:stCxn id="16" idx="6"/>
            <a:endCxn id="25" idx="2"/>
          </p:cNvCxnSpPr>
          <p:nvPr/>
        </p:nvCxnSpPr>
        <p:spPr>
          <a:xfrm>
            <a:off x="3700994" y="2958380"/>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123"/>
          <p:cNvCxnSpPr>
            <a:stCxn id="17" idx="6"/>
            <a:endCxn id="25" idx="2"/>
          </p:cNvCxnSpPr>
          <p:nvPr/>
        </p:nvCxnSpPr>
        <p:spPr>
          <a:xfrm>
            <a:off x="3703336" y="3736950"/>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124"/>
          <p:cNvCxnSpPr>
            <a:stCxn id="18" idx="6"/>
            <a:endCxn id="23" idx="2"/>
          </p:cNvCxnSpPr>
          <p:nvPr/>
        </p:nvCxnSpPr>
        <p:spPr>
          <a:xfrm flipV="1">
            <a:off x="3691703" y="2958380"/>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125"/>
          <p:cNvCxnSpPr>
            <a:stCxn id="18" idx="6"/>
            <a:endCxn id="24" idx="2"/>
          </p:cNvCxnSpPr>
          <p:nvPr/>
        </p:nvCxnSpPr>
        <p:spPr>
          <a:xfrm flipV="1">
            <a:off x="3691703" y="3736950"/>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126"/>
          <p:cNvCxnSpPr>
            <a:endCxn id="16" idx="2"/>
          </p:cNvCxnSpPr>
          <p:nvPr/>
        </p:nvCxnSpPr>
        <p:spPr>
          <a:xfrm flipV="1">
            <a:off x="2267436" y="2958380"/>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127"/>
          <p:cNvCxnSpPr>
            <a:stCxn id="13" idx="3"/>
            <a:endCxn id="17" idx="2"/>
          </p:cNvCxnSpPr>
          <p:nvPr/>
        </p:nvCxnSpPr>
        <p:spPr>
          <a:xfrm>
            <a:off x="2263729" y="3006754"/>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128"/>
          <p:cNvCxnSpPr>
            <a:stCxn id="13" idx="3"/>
            <a:endCxn id="18" idx="2"/>
          </p:cNvCxnSpPr>
          <p:nvPr/>
        </p:nvCxnSpPr>
        <p:spPr>
          <a:xfrm>
            <a:off x="2263729" y="3006754"/>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129"/>
          <p:cNvCxnSpPr>
            <a:stCxn id="15" idx="3"/>
            <a:endCxn id="16" idx="2"/>
          </p:cNvCxnSpPr>
          <p:nvPr/>
        </p:nvCxnSpPr>
        <p:spPr>
          <a:xfrm flipV="1">
            <a:off x="2291249" y="2958380"/>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130"/>
          <p:cNvCxnSpPr>
            <a:stCxn id="12" idx="3"/>
            <a:endCxn id="17" idx="2"/>
          </p:cNvCxnSpPr>
          <p:nvPr/>
        </p:nvCxnSpPr>
        <p:spPr>
          <a:xfrm>
            <a:off x="2257911" y="3577083"/>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131"/>
          <p:cNvCxnSpPr>
            <a:stCxn id="12" idx="3"/>
            <a:endCxn id="18" idx="2"/>
          </p:cNvCxnSpPr>
          <p:nvPr/>
        </p:nvCxnSpPr>
        <p:spPr>
          <a:xfrm>
            <a:off x="2257911" y="3577083"/>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132"/>
          <p:cNvCxnSpPr>
            <a:stCxn id="21" idx="3"/>
            <a:endCxn id="16" idx="2"/>
          </p:cNvCxnSpPr>
          <p:nvPr/>
        </p:nvCxnSpPr>
        <p:spPr>
          <a:xfrm flipV="1">
            <a:off x="2329408" y="2958380"/>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133"/>
          <p:cNvCxnSpPr>
            <a:stCxn id="21" idx="3"/>
            <a:endCxn id="17" idx="2"/>
          </p:cNvCxnSpPr>
          <p:nvPr/>
        </p:nvCxnSpPr>
        <p:spPr>
          <a:xfrm flipV="1">
            <a:off x="2303039" y="3736950"/>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134"/>
          <p:cNvCxnSpPr>
            <a:stCxn id="21" idx="3"/>
            <a:endCxn id="18" idx="2"/>
          </p:cNvCxnSpPr>
          <p:nvPr/>
        </p:nvCxnSpPr>
        <p:spPr>
          <a:xfrm>
            <a:off x="2303039" y="4951556"/>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文字方塊 135"/>
          <p:cNvSpPr txBox="1"/>
          <p:nvPr/>
        </p:nvSpPr>
        <p:spPr>
          <a:xfrm rot="5400000">
            <a:off x="7122356" y="410887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53" name="文字方塊 136"/>
          <p:cNvSpPr txBox="1"/>
          <p:nvPr/>
        </p:nvSpPr>
        <p:spPr>
          <a:xfrm>
            <a:off x="7191449" y="2590056"/>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54" name="文字方塊 137"/>
          <p:cNvSpPr txBox="1"/>
          <p:nvPr/>
        </p:nvSpPr>
        <p:spPr>
          <a:xfrm>
            <a:off x="7180166" y="3388276"/>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55" name="文字方塊 138"/>
          <p:cNvSpPr txBox="1"/>
          <p:nvPr/>
        </p:nvSpPr>
        <p:spPr>
          <a:xfrm>
            <a:off x="7180166" y="4654508"/>
            <a:ext cx="631069" cy="523220"/>
          </a:xfrm>
          <a:prstGeom prst="rect">
            <a:avLst/>
          </a:prstGeom>
          <a:noFill/>
        </p:spPr>
        <p:txBody>
          <a:bodyPr wrap="square" rtlCol="0">
            <a:spAutoFit/>
          </a:bodyPr>
          <a:lstStyle/>
          <a:p>
            <a:r>
              <a:rPr lang="en-US" altLang="zh-TW" sz="2800" dirty="0" err="1"/>
              <a:t>y</a:t>
            </a:r>
            <a:r>
              <a:rPr lang="en-US" altLang="zh-TW" sz="2800" baseline="-25000" dirty="0" err="1"/>
              <a:t>M</a:t>
            </a:r>
            <a:endParaRPr lang="zh-TW" altLang="en-US" sz="2800" baseline="-25000" dirty="0"/>
          </a:p>
        </p:txBody>
      </p:sp>
      <p:sp>
        <p:nvSpPr>
          <p:cNvPr id="56" name="矩形 69"/>
          <p:cNvSpPr/>
          <p:nvPr/>
        </p:nvSpPr>
        <p:spPr>
          <a:xfrm>
            <a:off x="2318544" y="3239568"/>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1</a:t>
            </a:r>
            <a:endParaRPr lang="zh-TW" altLang="en-US" sz="2400" baseline="30000" dirty="0"/>
          </a:p>
        </p:txBody>
      </p:sp>
      <p:sp>
        <p:nvSpPr>
          <p:cNvPr id="57" name="矩形 78"/>
          <p:cNvSpPr/>
          <p:nvPr/>
        </p:nvSpPr>
        <p:spPr>
          <a:xfrm>
            <a:off x="3706747" y="3247772"/>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2</a:t>
            </a:r>
            <a:endParaRPr lang="zh-TW" altLang="en-US" sz="2400" baseline="30000" dirty="0"/>
          </a:p>
        </p:txBody>
      </p:sp>
      <p:sp>
        <p:nvSpPr>
          <p:cNvPr id="58" name="矩形 79"/>
          <p:cNvSpPr/>
          <p:nvPr/>
        </p:nvSpPr>
        <p:spPr>
          <a:xfrm>
            <a:off x="5172752" y="324087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L</a:t>
            </a:r>
            <a:endParaRPr lang="zh-TW" altLang="en-US" sz="2400" baseline="30000" dirty="0"/>
          </a:p>
        </p:txBody>
      </p:sp>
      <p:sp>
        <p:nvSpPr>
          <p:cNvPr id="59" name="矩形 81"/>
          <p:cNvSpPr/>
          <p:nvPr/>
        </p:nvSpPr>
        <p:spPr>
          <a:xfrm>
            <a:off x="4322227" y="3581167"/>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2</a:t>
            </a:r>
            <a:endParaRPr lang="zh-TW" altLang="en-US" sz="2400" baseline="30000" dirty="0"/>
          </a:p>
        </p:txBody>
      </p:sp>
      <p:sp>
        <p:nvSpPr>
          <p:cNvPr id="60" name="矩形 82"/>
          <p:cNvSpPr/>
          <p:nvPr/>
        </p:nvSpPr>
        <p:spPr>
          <a:xfrm>
            <a:off x="5812126" y="3557660"/>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err="1"/>
              <a:t>b</a:t>
            </a:r>
            <a:r>
              <a:rPr lang="en-US" altLang="zh-TW" sz="2400" baseline="30000" dirty="0" err="1"/>
              <a:t>L</a:t>
            </a:r>
            <a:endParaRPr lang="zh-TW" altLang="en-US" sz="2400" baseline="30000" dirty="0"/>
          </a:p>
        </p:txBody>
      </p:sp>
      <p:sp>
        <p:nvSpPr>
          <p:cNvPr id="61" name="矩形 87"/>
          <p:cNvSpPr/>
          <p:nvPr/>
        </p:nvSpPr>
        <p:spPr>
          <a:xfrm>
            <a:off x="2230673" y="4634814"/>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x</a:t>
            </a:r>
            <a:endParaRPr lang="zh-TW" altLang="en-US" sz="2400" dirty="0"/>
          </a:p>
        </p:txBody>
      </p:sp>
      <p:sp>
        <p:nvSpPr>
          <p:cNvPr id="62" name="矩形 88"/>
          <p:cNvSpPr/>
          <p:nvPr/>
        </p:nvSpPr>
        <p:spPr>
          <a:xfrm>
            <a:off x="3540087" y="4634814"/>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a</a:t>
            </a:r>
            <a:r>
              <a:rPr lang="en-US" altLang="zh-TW" sz="2400" baseline="30000" dirty="0"/>
              <a:t>1</a:t>
            </a:r>
            <a:endParaRPr lang="zh-TW" altLang="en-US" sz="2400" baseline="30000" dirty="0"/>
          </a:p>
        </p:txBody>
      </p:sp>
      <p:sp>
        <p:nvSpPr>
          <p:cNvPr id="63" name="矩形 89"/>
          <p:cNvSpPr/>
          <p:nvPr/>
        </p:nvSpPr>
        <p:spPr>
          <a:xfrm>
            <a:off x="4875211" y="4648554"/>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a</a:t>
            </a:r>
            <a:r>
              <a:rPr lang="en-US" altLang="zh-TW" sz="2400" baseline="30000" dirty="0"/>
              <a:t>2</a:t>
            </a:r>
            <a:endParaRPr lang="zh-TW" altLang="en-US" sz="2400" baseline="30000" dirty="0"/>
          </a:p>
        </p:txBody>
      </p:sp>
      <p:sp>
        <p:nvSpPr>
          <p:cNvPr id="64" name="矩形 91"/>
          <p:cNvSpPr/>
          <p:nvPr/>
        </p:nvSpPr>
        <p:spPr>
          <a:xfrm>
            <a:off x="6464825" y="4643497"/>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y</a:t>
            </a:r>
            <a:endParaRPr lang="zh-TW" altLang="en-US" sz="2400" baseline="30000" dirty="0"/>
          </a:p>
        </p:txBody>
      </p:sp>
      <p:grpSp>
        <p:nvGrpSpPr>
          <p:cNvPr id="65" name="群組 3"/>
          <p:cNvGrpSpPr/>
          <p:nvPr/>
        </p:nvGrpSpPr>
        <p:grpSpPr>
          <a:xfrm>
            <a:off x="162373" y="5713866"/>
            <a:ext cx="3002489" cy="877076"/>
            <a:chOff x="522337" y="4911258"/>
            <a:chExt cx="3002489" cy="877076"/>
          </a:xfrm>
        </p:grpSpPr>
        <p:sp>
          <p:nvSpPr>
            <p:cNvPr id="66" name="矩形 70"/>
            <p:cNvSpPr/>
            <p:nvPr/>
          </p:nvSpPr>
          <p:spPr>
            <a:xfrm>
              <a:off x="2804292" y="4913061"/>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1</a:t>
              </a:r>
              <a:endParaRPr lang="zh-TW" altLang="en-US" sz="2400" baseline="30000" dirty="0"/>
            </a:p>
          </p:txBody>
        </p:sp>
        <p:sp>
          <p:nvSpPr>
            <p:cNvPr id="67" name="矩形 142"/>
            <p:cNvSpPr/>
            <p:nvPr/>
          </p:nvSpPr>
          <p:spPr>
            <a:xfrm>
              <a:off x="982807" y="493521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1</a:t>
              </a:r>
              <a:endParaRPr lang="zh-TW" altLang="en-US" sz="2400" baseline="30000" dirty="0"/>
            </a:p>
          </p:txBody>
        </p:sp>
        <p:sp>
          <p:nvSpPr>
            <p:cNvPr id="68" name="矩形 143"/>
            <p:cNvSpPr/>
            <p:nvPr/>
          </p:nvSpPr>
          <p:spPr>
            <a:xfrm>
              <a:off x="1883749" y="491125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x</a:t>
              </a:r>
              <a:endParaRPr lang="zh-TW" altLang="en-US" sz="2400" dirty="0"/>
            </a:p>
          </p:txBody>
        </p:sp>
        <p:sp>
          <p:nvSpPr>
            <p:cNvPr id="69" name="文字方塊 2"/>
            <p:cNvSpPr txBox="1"/>
            <p:nvPr/>
          </p:nvSpPr>
          <p:spPr>
            <a:xfrm>
              <a:off x="2384389" y="5106861"/>
              <a:ext cx="360621" cy="461665"/>
            </a:xfrm>
            <a:prstGeom prst="rect">
              <a:avLst/>
            </a:prstGeom>
            <a:noFill/>
          </p:spPr>
          <p:txBody>
            <a:bodyPr wrap="square" rtlCol="0">
              <a:spAutoFit/>
            </a:bodyPr>
            <a:lstStyle/>
            <a:p>
              <a:pPr algn="ctr"/>
              <a:r>
                <a:rPr lang="en-US" altLang="zh-TW" sz="2400" dirty="0"/>
                <a:t>+</a:t>
              </a:r>
              <a:endParaRPr lang="zh-TW" altLang="en-US" sz="2400" dirty="0"/>
            </a:p>
          </p:txBody>
        </p:sp>
        <mc:AlternateContent xmlns:mc="http://schemas.openxmlformats.org/markup-compatibility/2006" xmlns:a14="http://schemas.microsoft.com/office/drawing/2010/main">
          <mc:Choice Requires="a14">
            <p:sp>
              <p:nvSpPr>
                <p:cNvPr id="70" name="文字方塊 144"/>
                <p:cNvSpPr txBox="1"/>
                <p:nvPr/>
              </p:nvSpPr>
              <p:spPr>
                <a:xfrm>
                  <a:off x="522337" y="5165130"/>
                  <a:ext cx="30024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𝜎</m:t>
                        </m:r>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                                    </m:t>
                            </m:r>
                          </m:e>
                        </m:d>
                      </m:oMath>
                    </m:oMathPara>
                  </a14:m>
                  <a:endParaRPr lang="zh-TW" altLang="en-US" sz="2400" dirty="0"/>
                </a:p>
              </p:txBody>
            </p:sp>
          </mc:Choice>
          <mc:Fallback xmlns="">
            <p:sp>
              <p:nvSpPr>
                <p:cNvPr id="145" name="文字方塊 144"/>
                <p:cNvSpPr txBox="1">
                  <a:spLocks noRot="1" noChangeAspect="1" noMove="1" noResize="1" noEditPoints="1" noAdjustHandles="1" noChangeArrowheads="1" noChangeShapeType="1" noTextEdit="1"/>
                </p:cNvSpPr>
                <p:nvPr/>
              </p:nvSpPr>
              <p:spPr>
                <a:xfrm>
                  <a:off x="522337" y="5165130"/>
                  <a:ext cx="3002489" cy="369332"/>
                </a:xfrm>
                <a:prstGeom prst="rect">
                  <a:avLst/>
                </a:prstGeom>
                <a:blipFill rotWithShape="0">
                  <a:blip r:embed="rId10"/>
                  <a:stretch>
                    <a:fillRect/>
                  </a:stretch>
                </a:blipFill>
              </p:spPr>
              <p:txBody>
                <a:bodyPr/>
                <a:lstStyle/>
                <a:p>
                  <a:r>
                    <a:rPr lang="zh-TW" altLang="en-US">
                      <a:noFill/>
                    </a:rPr>
                    <a:t> </a:t>
                  </a:r>
                </a:p>
              </p:txBody>
            </p:sp>
          </mc:Fallback>
        </mc:AlternateContent>
      </p:grpSp>
      <p:grpSp>
        <p:nvGrpSpPr>
          <p:cNvPr id="71" name="群組 158"/>
          <p:cNvGrpSpPr/>
          <p:nvPr/>
        </p:nvGrpSpPr>
        <p:grpSpPr>
          <a:xfrm>
            <a:off x="3164862" y="6085208"/>
            <a:ext cx="3002489" cy="877076"/>
            <a:chOff x="522337" y="4911258"/>
            <a:chExt cx="3002489" cy="877076"/>
          </a:xfrm>
        </p:grpSpPr>
        <p:sp>
          <p:nvSpPr>
            <p:cNvPr id="72" name="矩形 159"/>
            <p:cNvSpPr/>
            <p:nvPr/>
          </p:nvSpPr>
          <p:spPr>
            <a:xfrm>
              <a:off x="2804292" y="4913061"/>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2</a:t>
              </a:r>
              <a:endParaRPr lang="zh-TW" altLang="en-US" sz="2400" baseline="30000" dirty="0"/>
            </a:p>
          </p:txBody>
        </p:sp>
        <p:sp>
          <p:nvSpPr>
            <p:cNvPr id="73" name="矩形 160"/>
            <p:cNvSpPr/>
            <p:nvPr/>
          </p:nvSpPr>
          <p:spPr>
            <a:xfrm>
              <a:off x="982807" y="493521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2</a:t>
              </a:r>
              <a:endParaRPr lang="zh-TW" altLang="en-US" sz="2400" baseline="30000" dirty="0"/>
            </a:p>
          </p:txBody>
        </p:sp>
        <p:sp>
          <p:nvSpPr>
            <p:cNvPr id="74" name="矩形 161"/>
            <p:cNvSpPr/>
            <p:nvPr/>
          </p:nvSpPr>
          <p:spPr>
            <a:xfrm>
              <a:off x="1883749" y="491125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a</a:t>
              </a:r>
              <a:r>
                <a:rPr lang="en-US" altLang="zh-TW" sz="2400" baseline="30000" dirty="0"/>
                <a:t>1</a:t>
              </a:r>
              <a:endParaRPr lang="zh-TW" altLang="en-US" sz="2400" baseline="30000" dirty="0"/>
            </a:p>
          </p:txBody>
        </p:sp>
        <p:sp>
          <p:nvSpPr>
            <p:cNvPr id="75" name="文字方塊 162"/>
            <p:cNvSpPr txBox="1"/>
            <p:nvPr/>
          </p:nvSpPr>
          <p:spPr>
            <a:xfrm>
              <a:off x="2384389" y="5106861"/>
              <a:ext cx="360621" cy="461665"/>
            </a:xfrm>
            <a:prstGeom prst="rect">
              <a:avLst/>
            </a:prstGeom>
            <a:noFill/>
          </p:spPr>
          <p:txBody>
            <a:bodyPr wrap="square" rtlCol="0">
              <a:spAutoFit/>
            </a:bodyPr>
            <a:lstStyle/>
            <a:p>
              <a:pPr algn="ctr"/>
              <a:r>
                <a:rPr lang="en-US" altLang="zh-TW" sz="2400" dirty="0"/>
                <a:t>+</a:t>
              </a:r>
              <a:endParaRPr lang="zh-TW" altLang="en-US" sz="2400" dirty="0"/>
            </a:p>
          </p:txBody>
        </p:sp>
        <mc:AlternateContent xmlns:mc="http://schemas.openxmlformats.org/markup-compatibility/2006" xmlns:a14="http://schemas.microsoft.com/office/drawing/2010/main">
          <mc:Choice Requires="a14">
            <p:sp>
              <p:nvSpPr>
                <p:cNvPr id="76" name="文字方塊 163"/>
                <p:cNvSpPr txBox="1"/>
                <p:nvPr/>
              </p:nvSpPr>
              <p:spPr>
                <a:xfrm>
                  <a:off x="522337" y="5165130"/>
                  <a:ext cx="30024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𝜎</m:t>
                        </m:r>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                                    </m:t>
                            </m:r>
                          </m:e>
                        </m:d>
                      </m:oMath>
                    </m:oMathPara>
                  </a14:m>
                  <a:endParaRPr lang="zh-TW" altLang="en-US" sz="2400" dirty="0"/>
                </a:p>
              </p:txBody>
            </p:sp>
          </mc:Choice>
          <mc:Fallback xmlns="">
            <p:sp>
              <p:nvSpPr>
                <p:cNvPr id="164" name="文字方塊 163"/>
                <p:cNvSpPr txBox="1">
                  <a:spLocks noRot="1" noChangeAspect="1" noMove="1" noResize="1" noEditPoints="1" noAdjustHandles="1" noChangeArrowheads="1" noChangeShapeType="1" noTextEdit="1"/>
                </p:cNvSpPr>
                <p:nvPr/>
              </p:nvSpPr>
              <p:spPr>
                <a:xfrm>
                  <a:off x="522337" y="5165130"/>
                  <a:ext cx="3002489" cy="369332"/>
                </a:xfrm>
                <a:prstGeom prst="rect">
                  <a:avLst/>
                </a:prstGeom>
                <a:blipFill rotWithShape="0">
                  <a:blip r:embed="rId11"/>
                  <a:stretch>
                    <a:fillRect/>
                  </a:stretch>
                </a:blipFill>
              </p:spPr>
              <p:txBody>
                <a:bodyPr/>
                <a:lstStyle/>
                <a:p>
                  <a:r>
                    <a:rPr lang="zh-TW" altLang="en-US">
                      <a:noFill/>
                    </a:rPr>
                    <a:t> </a:t>
                  </a:r>
                </a:p>
              </p:txBody>
            </p:sp>
          </mc:Fallback>
        </mc:AlternateContent>
      </p:grpSp>
      <p:grpSp>
        <p:nvGrpSpPr>
          <p:cNvPr id="77" name="群組 164"/>
          <p:cNvGrpSpPr/>
          <p:nvPr/>
        </p:nvGrpSpPr>
        <p:grpSpPr>
          <a:xfrm>
            <a:off x="6003379" y="6533742"/>
            <a:ext cx="2867836" cy="877076"/>
            <a:chOff x="522337" y="4911258"/>
            <a:chExt cx="2867836" cy="877076"/>
          </a:xfrm>
        </p:grpSpPr>
        <p:sp>
          <p:nvSpPr>
            <p:cNvPr id="78" name="矩形 165"/>
            <p:cNvSpPr/>
            <p:nvPr/>
          </p:nvSpPr>
          <p:spPr>
            <a:xfrm>
              <a:off x="2743512" y="4913061"/>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err="1"/>
                <a:t>b</a:t>
              </a:r>
              <a:r>
                <a:rPr lang="en-US" altLang="zh-TW" sz="2400" baseline="30000" dirty="0" err="1"/>
                <a:t>L</a:t>
              </a:r>
              <a:endParaRPr lang="zh-TW" altLang="en-US" sz="2400" baseline="30000" dirty="0"/>
            </a:p>
          </p:txBody>
        </p:sp>
        <p:sp>
          <p:nvSpPr>
            <p:cNvPr id="79" name="矩形 166"/>
            <p:cNvSpPr/>
            <p:nvPr/>
          </p:nvSpPr>
          <p:spPr>
            <a:xfrm>
              <a:off x="982807" y="493521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L</a:t>
              </a:r>
              <a:endParaRPr lang="zh-TW" altLang="en-US" sz="2400" baseline="30000" dirty="0"/>
            </a:p>
          </p:txBody>
        </p:sp>
        <p:sp>
          <p:nvSpPr>
            <p:cNvPr id="80" name="矩形 167"/>
            <p:cNvSpPr/>
            <p:nvPr/>
          </p:nvSpPr>
          <p:spPr>
            <a:xfrm>
              <a:off x="1883749" y="491125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400" baseline="30000" dirty="0"/>
            </a:p>
          </p:txBody>
        </p:sp>
        <p:sp>
          <p:nvSpPr>
            <p:cNvPr id="81" name="文字方塊 168"/>
            <p:cNvSpPr txBox="1"/>
            <p:nvPr/>
          </p:nvSpPr>
          <p:spPr>
            <a:xfrm>
              <a:off x="2384389" y="5106861"/>
              <a:ext cx="360621" cy="461665"/>
            </a:xfrm>
            <a:prstGeom prst="rect">
              <a:avLst/>
            </a:prstGeom>
            <a:noFill/>
          </p:spPr>
          <p:txBody>
            <a:bodyPr wrap="square" rtlCol="0">
              <a:spAutoFit/>
            </a:bodyPr>
            <a:lstStyle/>
            <a:p>
              <a:pPr algn="ctr"/>
              <a:r>
                <a:rPr lang="en-US" altLang="zh-TW" sz="2400" dirty="0"/>
                <a:t>+</a:t>
              </a:r>
              <a:endParaRPr lang="zh-TW" altLang="en-US" sz="2400" dirty="0"/>
            </a:p>
          </p:txBody>
        </p:sp>
        <mc:AlternateContent xmlns:mc="http://schemas.openxmlformats.org/markup-compatibility/2006" xmlns:a14="http://schemas.microsoft.com/office/drawing/2010/main">
          <mc:Choice Requires="a14">
            <p:sp>
              <p:nvSpPr>
                <p:cNvPr id="82" name="文字方塊 169"/>
                <p:cNvSpPr txBox="1"/>
                <p:nvPr/>
              </p:nvSpPr>
              <p:spPr>
                <a:xfrm>
                  <a:off x="522337" y="5165130"/>
                  <a:ext cx="286783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𝜎</m:t>
                        </m:r>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                                   </m:t>
                            </m:r>
                          </m:e>
                        </m:d>
                      </m:oMath>
                    </m:oMathPara>
                  </a14:m>
                  <a:endParaRPr lang="zh-TW" altLang="en-US" sz="2400" dirty="0"/>
                </a:p>
              </p:txBody>
            </p:sp>
          </mc:Choice>
          <mc:Fallback xmlns="">
            <p:sp>
              <p:nvSpPr>
                <p:cNvPr id="170" name="文字方塊 169"/>
                <p:cNvSpPr txBox="1">
                  <a:spLocks noRot="1" noChangeAspect="1" noMove="1" noResize="1" noEditPoints="1" noAdjustHandles="1" noChangeArrowheads="1" noChangeShapeType="1" noTextEdit="1"/>
                </p:cNvSpPr>
                <p:nvPr/>
              </p:nvSpPr>
              <p:spPr>
                <a:xfrm>
                  <a:off x="522337" y="5165130"/>
                  <a:ext cx="2867836" cy="369332"/>
                </a:xfrm>
                <a:prstGeom prst="rect">
                  <a:avLst/>
                </a:prstGeom>
                <a:blipFill rotWithShape="0">
                  <a:blip r:embed="rId12"/>
                  <a:stretch>
                    <a:fillRect l="-1064"/>
                  </a:stretch>
                </a:blipFill>
              </p:spPr>
              <p:txBody>
                <a:bodyPr/>
                <a:lstStyle/>
                <a:p>
                  <a:r>
                    <a:rPr lang="zh-TW" altLang="en-US">
                      <a:noFill/>
                    </a:rPr>
                    <a:t> </a:t>
                  </a:r>
                </a:p>
              </p:txBody>
            </p:sp>
          </mc:Fallback>
        </mc:AlternateContent>
      </p:grpSp>
      <p:cxnSp>
        <p:nvCxnSpPr>
          <p:cNvPr id="83" name="直線單箭頭接點 6"/>
          <p:cNvCxnSpPr/>
          <p:nvPr/>
        </p:nvCxnSpPr>
        <p:spPr>
          <a:xfrm flipV="1">
            <a:off x="3029726" y="5520574"/>
            <a:ext cx="510361" cy="4471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矩形 13"/>
          <p:cNvSpPr/>
          <p:nvPr/>
        </p:nvSpPr>
        <p:spPr>
          <a:xfrm>
            <a:off x="7306246" y="6734403"/>
            <a:ext cx="585417" cy="461665"/>
          </a:xfrm>
          <a:prstGeom prst="rect">
            <a:avLst/>
          </a:prstGeom>
        </p:spPr>
        <p:txBody>
          <a:bodyPr wrap="none">
            <a:spAutoFit/>
          </a:bodyPr>
          <a:lstStyle/>
          <a:p>
            <a:pPr algn="ctr"/>
            <a:r>
              <a:rPr lang="en-US" altLang="zh-TW" sz="2400" dirty="0"/>
              <a:t>a</a:t>
            </a:r>
            <a:r>
              <a:rPr lang="en-US" altLang="zh-TW" sz="2400" baseline="30000" dirty="0"/>
              <a:t>L-1</a:t>
            </a:r>
            <a:endParaRPr lang="zh-TW" altLang="en-US" sz="2400" baseline="30000" dirty="0"/>
          </a:p>
        </p:txBody>
      </p:sp>
      <p:sp>
        <p:nvSpPr>
          <p:cNvPr id="85" name="矩形 172"/>
          <p:cNvSpPr/>
          <p:nvPr/>
        </p:nvSpPr>
        <p:spPr>
          <a:xfrm>
            <a:off x="2922148" y="3581414"/>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1</a:t>
            </a:r>
            <a:endParaRPr lang="zh-TW" altLang="en-US" sz="2400" baseline="30000" dirty="0"/>
          </a:p>
        </p:txBody>
      </p:sp>
      <p:sp>
        <p:nvSpPr>
          <p:cNvPr id="86" name="手繪多邊形 23"/>
          <p:cNvSpPr/>
          <p:nvPr/>
        </p:nvSpPr>
        <p:spPr>
          <a:xfrm>
            <a:off x="5351489" y="5330104"/>
            <a:ext cx="882753" cy="1169232"/>
          </a:xfrm>
          <a:custGeom>
            <a:avLst/>
            <a:gdLst>
              <a:gd name="connsiteX0" fmla="*/ 749508 w 882753"/>
              <a:gd name="connsiteY0" fmla="*/ 1169232 h 1169232"/>
              <a:gd name="connsiteX1" fmla="*/ 824459 w 882753"/>
              <a:gd name="connsiteY1" fmla="*/ 779488 h 1169232"/>
              <a:gd name="connsiteX2" fmla="*/ 0 w 882753"/>
              <a:gd name="connsiteY2" fmla="*/ 0 h 1169232"/>
            </a:gdLst>
            <a:ahLst/>
            <a:cxnLst>
              <a:cxn ang="0">
                <a:pos x="connsiteX0" y="connsiteY0"/>
              </a:cxn>
              <a:cxn ang="0">
                <a:pos x="connsiteX1" y="connsiteY1"/>
              </a:cxn>
              <a:cxn ang="0">
                <a:pos x="connsiteX2" y="connsiteY2"/>
              </a:cxn>
            </a:cxnLst>
            <a:rect l="l" t="t" r="r" b="b"/>
            <a:pathLst>
              <a:path w="882753" h="1169232">
                <a:moveTo>
                  <a:pt x="749508" y="1169232"/>
                </a:moveTo>
                <a:cubicBezTo>
                  <a:pt x="849442" y="1071796"/>
                  <a:pt x="949377" y="974360"/>
                  <a:pt x="824459" y="779488"/>
                </a:cubicBezTo>
                <a:cubicBezTo>
                  <a:pt x="699541" y="584616"/>
                  <a:pt x="349770" y="292308"/>
                  <a:pt x="0" y="0"/>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手繪多邊形 24"/>
          <p:cNvSpPr/>
          <p:nvPr/>
        </p:nvSpPr>
        <p:spPr>
          <a:xfrm>
            <a:off x="6925456" y="5300123"/>
            <a:ext cx="2060059" cy="1641439"/>
          </a:xfrm>
          <a:custGeom>
            <a:avLst/>
            <a:gdLst>
              <a:gd name="connsiteX0" fmla="*/ 1933731 w 2027943"/>
              <a:gd name="connsiteY0" fmla="*/ 1783830 h 1783830"/>
              <a:gd name="connsiteX1" fmla="*/ 1993692 w 2027943"/>
              <a:gd name="connsiteY1" fmla="*/ 1319135 h 1783830"/>
              <a:gd name="connsiteX2" fmla="*/ 1469036 w 2027943"/>
              <a:gd name="connsiteY2" fmla="*/ 449705 h 1783830"/>
              <a:gd name="connsiteX3" fmla="*/ 0 w 2027943"/>
              <a:gd name="connsiteY3" fmla="*/ 0 h 1783830"/>
            </a:gdLst>
            <a:ahLst/>
            <a:cxnLst>
              <a:cxn ang="0">
                <a:pos x="connsiteX0" y="connsiteY0"/>
              </a:cxn>
              <a:cxn ang="0">
                <a:pos x="connsiteX1" y="connsiteY1"/>
              </a:cxn>
              <a:cxn ang="0">
                <a:pos x="connsiteX2" y="connsiteY2"/>
              </a:cxn>
              <a:cxn ang="0">
                <a:pos x="connsiteX3" y="connsiteY3"/>
              </a:cxn>
            </a:cxnLst>
            <a:rect l="l" t="t" r="r" b="b"/>
            <a:pathLst>
              <a:path w="2027943" h="1783830">
                <a:moveTo>
                  <a:pt x="1933731" y="1783830"/>
                </a:moveTo>
                <a:cubicBezTo>
                  <a:pt x="2002436" y="1662659"/>
                  <a:pt x="2071141" y="1541489"/>
                  <a:pt x="1993692" y="1319135"/>
                </a:cubicBezTo>
                <a:cubicBezTo>
                  <a:pt x="1916243" y="1096781"/>
                  <a:pt x="1801318" y="669561"/>
                  <a:pt x="1469036" y="449705"/>
                </a:cubicBezTo>
                <a:cubicBezTo>
                  <a:pt x="1136754" y="229849"/>
                  <a:pt x="568377" y="114924"/>
                  <a:pt x="0" y="0"/>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TextBox 87">
            <a:extLst>
              <a:ext uri="{FF2B5EF4-FFF2-40B4-BE49-F238E27FC236}">
                <a16:creationId xmlns:a16="http://schemas.microsoft.com/office/drawing/2014/main" id="{069E80EC-D69C-423E-9842-51F940979AD3}"/>
              </a:ext>
            </a:extLst>
          </p:cNvPr>
          <p:cNvSpPr txBox="1"/>
          <p:nvPr/>
        </p:nvSpPr>
        <p:spPr>
          <a:xfrm>
            <a:off x="1572816" y="7528411"/>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p:spTree>
    <p:extLst>
      <p:ext uri="{BB962C8B-B14F-4D97-AF65-F5344CB8AC3E}">
        <p14:creationId xmlns:p14="http://schemas.microsoft.com/office/powerpoint/2010/main" val="163862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60" grpId="0" animBg="1"/>
      <p:bldP spid="61" grpId="0" animBg="1"/>
      <p:bldP spid="62" grpId="0" animBg="1"/>
      <p:bldP spid="63" grpId="0" animBg="1"/>
      <p:bldP spid="64" grpId="0" animBg="1"/>
      <p:bldP spid="84" grpId="0"/>
      <p:bldP spid="85" grpId="0" animBg="1"/>
      <p:bldP spid="86" grpId="0" animBg="1"/>
      <p:bldP spid="87"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Operation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Multilayer NN, function </a:t>
                </a:r>
                <a:r>
                  <a:rPr lang="en-US" i="1" dirty="0"/>
                  <a:t>f</a:t>
                </a:r>
                <a:r>
                  <a:rPr lang="en-US" dirty="0"/>
                  <a:t> maps inputs </a:t>
                </a:r>
                <a:r>
                  <a:rPr lang="en-US" i="1" dirty="0"/>
                  <a:t>x</a:t>
                </a:r>
                <a:r>
                  <a:rPr lang="en-US" dirty="0"/>
                  <a:t> to outputs </a:t>
                </a:r>
                <a:r>
                  <a:rPr lang="en-US" i="1" dirty="0"/>
                  <a:t>y</a:t>
                </a:r>
                <a:r>
                  <a:rPr lang="en-US" dirty="0"/>
                  <a:t>, i.e.,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i="1"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699" t="-795"/>
                </a:stretch>
              </a:blipFill>
            </p:spPr>
            <p:txBody>
              <a:bodyPr/>
              <a:lstStyle/>
              <a:p>
                <a:r>
                  <a:rPr lang="en-US">
                    <a:noFill/>
                  </a:rPr>
                  <a:t> </a:t>
                </a:r>
              </a:p>
            </p:txBody>
          </p:sp>
        </mc:Fallback>
      </mc:AlternateContent>
      <p:sp>
        <p:nvSpPr>
          <p:cNvPr id="86" name="Content Placeholder 85">
            <a:extLst>
              <a:ext uri="{FF2B5EF4-FFF2-40B4-BE49-F238E27FC236}">
                <a16:creationId xmlns:a16="http://schemas.microsoft.com/office/drawing/2014/main" id="{5B677C2D-672D-428A-AE3F-673E6ED2E153}"/>
              </a:ext>
            </a:extLst>
          </p:cNvPr>
          <p:cNvSpPr>
            <a:spLocks noGrp="1"/>
          </p:cNvSpPr>
          <p:nvPr>
            <p:ph idx="10"/>
          </p:nvPr>
        </p:nvSpPr>
        <p:spPr/>
        <p:txBody>
          <a:bodyPr>
            <a:normAutofit/>
          </a:bodyPr>
          <a:lstStyle/>
          <a:p>
            <a:r>
              <a:rPr lang="en-US" dirty="0"/>
              <a:t>Introduction to Neural Networks</a:t>
            </a:r>
          </a:p>
          <a:p>
            <a:endParaRPr lang="en-US" dirty="0"/>
          </a:p>
        </p:txBody>
      </p:sp>
      <mc:AlternateContent xmlns:mc="http://schemas.openxmlformats.org/markup-compatibility/2006" xmlns:a14="http://schemas.microsoft.com/office/drawing/2010/main">
        <mc:Choice Requires="a14">
          <p:sp>
            <p:nvSpPr>
              <p:cNvPr id="4" name="文字方塊 172"/>
              <p:cNvSpPr txBox="1"/>
              <p:nvPr/>
            </p:nvSpPr>
            <p:spPr>
              <a:xfrm>
                <a:off x="1716832" y="6510152"/>
                <a:ext cx="839957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zh-TW" altLang="en-US" sz="2400" i="1" smtClean="0">
                          <a:latin typeface="Cambria Math" panose="02040503050406030204" pitchFamily="18" charset="0"/>
                        </a:rPr>
                        <m:t>𝜎</m:t>
                      </m:r>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                                                                                                               </m:t>
                          </m:r>
                        </m:e>
                      </m:d>
                    </m:oMath>
                  </m:oMathPara>
                </a14:m>
                <a:endParaRPr lang="zh-TW" altLang="en-US" sz="2400" dirty="0"/>
              </a:p>
            </p:txBody>
          </p:sp>
        </mc:Choice>
        <mc:Fallback xmlns="">
          <p:sp>
            <p:nvSpPr>
              <p:cNvPr id="4" name="文字方塊 172"/>
              <p:cNvSpPr txBox="1">
                <a:spLocks noRot="1" noChangeAspect="1" noMove="1" noResize="1" noEditPoints="1" noAdjustHandles="1" noChangeArrowheads="1" noChangeShapeType="1" noTextEdit="1"/>
              </p:cNvSpPr>
              <p:nvPr/>
            </p:nvSpPr>
            <p:spPr>
              <a:xfrm>
                <a:off x="1716832" y="6510152"/>
                <a:ext cx="8399575"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文字方塊 152"/>
              <p:cNvSpPr txBox="1"/>
              <p:nvPr/>
            </p:nvSpPr>
            <p:spPr>
              <a:xfrm>
                <a:off x="3776068" y="6563797"/>
                <a:ext cx="515692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𝜎</m:t>
                      </m:r>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                                                                   </m:t>
                          </m:r>
                        </m:e>
                      </m:d>
                    </m:oMath>
                  </m:oMathPara>
                </a14:m>
                <a:endParaRPr lang="zh-TW" altLang="en-US" sz="2400" dirty="0"/>
              </a:p>
            </p:txBody>
          </p:sp>
        </mc:Choice>
        <mc:Fallback xmlns="">
          <p:sp>
            <p:nvSpPr>
              <p:cNvPr id="5" name="文字方塊 152"/>
              <p:cNvSpPr txBox="1">
                <a:spLocks noRot="1" noChangeAspect="1" noMove="1" noResize="1" noEditPoints="1" noAdjustHandles="1" noChangeArrowheads="1" noChangeShapeType="1" noTextEdit="1"/>
              </p:cNvSpPr>
              <p:nvPr/>
            </p:nvSpPr>
            <p:spPr>
              <a:xfrm>
                <a:off x="3776068" y="6563797"/>
                <a:ext cx="5156925" cy="369332"/>
              </a:xfrm>
              <a:prstGeom prst="rect">
                <a:avLst/>
              </a:prstGeom>
              <a:blipFill>
                <a:blip r:embed="rId6"/>
                <a:stretch>
                  <a:fillRect/>
                </a:stretch>
              </a:blipFill>
            </p:spPr>
            <p:txBody>
              <a:bodyPr/>
              <a:lstStyle/>
              <a:p>
                <a:r>
                  <a:rPr lang="en-US">
                    <a:noFill/>
                  </a:rPr>
                  <a:t> </a:t>
                </a:r>
              </a:p>
            </p:txBody>
          </p:sp>
        </mc:Fallback>
      </mc:AlternateContent>
      <p:sp>
        <p:nvSpPr>
          <p:cNvPr id="6" name="矩形 77"/>
          <p:cNvSpPr/>
          <p:nvPr/>
        </p:nvSpPr>
        <p:spPr>
          <a:xfrm>
            <a:off x="7180166" y="2823905"/>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 name="矩形 73"/>
          <p:cNvSpPr/>
          <p:nvPr/>
        </p:nvSpPr>
        <p:spPr>
          <a:xfrm>
            <a:off x="3029726" y="2876323"/>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8" name="矩形 74"/>
          <p:cNvSpPr/>
          <p:nvPr/>
        </p:nvSpPr>
        <p:spPr>
          <a:xfrm>
            <a:off x="4355312" y="2859976"/>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9" name="矩形 75"/>
          <p:cNvSpPr/>
          <p:nvPr/>
        </p:nvSpPr>
        <p:spPr>
          <a:xfrm>
            <a:off x="5766871" y="2876323"/>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0" name="矩形 76"/>
          <p:cNvSpPr/>
          <p:nvPr/>
        </p:nvSpPr>
        <p:spPr>
          <a:xfrm>
            <a:off x="1846623" y="2903964"/>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11" name="直線單箭頭接點 92"/>
          <p:cNvCxnSpPr/>
          <p:nvPr/>
        </p:nvCxnSpPr>
        <p:spPr>
          <a:xfrm>
            <a:off x="6153678" y="3924743"/>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93"/>
          <p:cNvCxnSpPr/>
          <p:nvPr/>
        </p:nvCxnSpPr>
        <p:spPr>
          <a:xfrm>
            <a:off x="6262994" y="5170633"/>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94"/>
          <p:cNvCxnSpPr/>
          <p:nvPr/>
        </p:nvCxnSpPr>
        <p:spPr>
          <a:xfrm>
            <a:off x="6129794" y="3145940"/>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95"/>
          <p:cNvSpPr/>
          <p:nvPr/>
        </p:nvSpPr>
        <p:spPr>
          <a:xfrm>
            <a:off x="1915011" y="362165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5" name="矩形 96"/>
          <p:cNvSpPr/>
          <p:nvPr/>
        </p:nvSpPr>
        <p:spPr>
          <a:xfrm>
            <a:off x="1920829" y="305132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6" name="Object 12"/>
          <p:cNvGraphicFramePr>
            <a:graphicFrameLocks noChangeAspect="1"/>
          </p:cNvGraphicFramePr>
          <p:nvPr>
            <p:extLst>
              <p:ext uri="{D42A27DB-BD31-4B8C-83A1-F6EECF244321}">
                <p14:modId xmlns:p14="http://schemas.microsoft.com/office/powerpoint/2010/main" val="3120248974"/>
              </p:ext>
            </p:extLst>
          </p:nvPr>
        </p:nvGraphicFramePr>
        <p:xfrm>
          <a:off x="1933528" y="2956078"/>
          <a:ext cx="325438" cy="461962"/>
        </p:xfrm>
        <a:graphic>
          <a:graphicData uri="http://schemas.openxmlformats.org/presentationml/2006/ole">
            <mc:AlternateContent xmlns:mc="http://schemas.openxmlformats.org/markup-compatibility/2006">
              <mc:Choice xmlns:v="urn:schemas-microsoft-com:vml" Requires="v">
                <p:oleObj name="方程式" r:id="rId7" imgW="152280" imgH="215640" progId="Equation.3">
                  <p:embed/>
                </p:oleObj>
              </mc:Choice>
              <mc:Fallback>
                <p:oleObj name="方程式" r:id="rId7" imgW="152280" imgH="215640" progId="Equation.3">
                  <p:embed/>
                  <p:pic>
                    <p:nvPicPr>
                      <p:cNvPr id="98" name="Object 12"/>
                      <p:cNvPicPr>
                        <a:picLocks noChangeAspect="1" noChangeArrowheads="1"/>
                      </p:cNvPicPr>
                      <p:nvPr/>
                    </p:nvPicPr>
                    <p:blipFill>
                      <a:blip r:embed="rId8"/>
                      <a:srcRect/>
                      <a:stretch>
                        <a:fillRect/>
                      </a:stretch>
                    </p:blipFill>
                    <p:spPr bwMode="auto">
                      <a:xfrm>
                        <a:off x="1933528" y="2956078"/>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2"/>
          <p:cNvGraphicFramePr>
            <a:graphicFrameLocks noChangeAspect="1"/>
          </p:cNvGraphicFramePr>
          <p:nvPr>
            <p:extLst>
              <p:ext uri="{D42A27DB-BD31-4B8C-83A1-F6EECF244321}">
                <p14:modId xmlns:p14="http://schemas.microsoft.com/office/powerpoint/2010/main" val="1458443668"/>
              </p:ext>
            </p:extLst>
          </p:nvPr>
        </p:nvGraphicFramePr>
        <p:xfrm>
          <a:off x="1938824" y="3538807"/>
          <a:ext cx="352425" cy="461963"/>
        </p:xfrm>
        <a:graphic>
          <a:graphicData uri="http://schemas.openxmlformats.org/presentationml/2006/ole">
            <mc:AlternateContent xmlns:mc="http://schemas.openxmlformats.org/markup-compatibility/2006">
              <mc:Choice xmlns:v="urn:schemas-microsoft-com:vml" Requires="v">
                <p:oleObj name="方程式" r:id="rId9" imgW="164880" imgH="215640" progId="Equation.3">
                  <p:embed/>
                </p:oleObj>
              </mc:Choice>
              <mc:Fallback>
                <p:oleObj name="方程式" r:id="rId9" imgW="164880" imgH="215640" progId="Equation.3">
                  <p:embed/>
                  <p:pic>
                    <p:nvPicPr>
                      <p:cNvPr id="99" name="Object 12"/>
                      <p:cNvPicPr>
                        <a:picLocks noChangeAspect="1" noChangeArrowheads="1"/>
                      </p:cNvPicPr>
                      <p:nvPr/>
                    </p:nvPicPr>
                    <p:blipFill>
                      <a:blip r:embed="rId10"/>
                      <a:srcRect/>
                      <a:stretch>
                        <a:fillRect/>
                      </a:stretch>
                    </p:blipFill>
                    <p:spPr bwMode="auto">
                      <a:xfrm>
                        <a:off x="1938824" y="3538807"/>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橢圓 99"/>
          <p:cNvSpPr/>
          <p:nvPr/>
        </p:nvSpPr>
        <p:spPr>
          <a:xfrm>
            <a:off x="3126836" y="2887325"/>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9" name="橢圓 100"/>
          <p:cNvSpPr/>
          <p:nvPr/>
        </p:nvSpPr>
        <p:spPr>
          <a:xfrm>
            <a:off x="3129178" y="3665895"/>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0" name="橢圓 101"/>
          <p:cNvSpPr/>
          <p:nvPr/>
        </p:nvSpPr>
        <p:spPr>
          <a:xfrm>
            <a:off x="3117545" y="4893907"/>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文字方塊 102"/>
          <p:cNvSpPr txBox="1"/>
          <p:nvPr/>
        </p:nvSpPr>
        <p:spPr>
          <a:xfrm rot="5400000">
            <a:off x="3114798" y="431620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2" name="矩形 103"/>
          <p:cNvSpPr/>
          <p:nvPr/>
        </p:nvSpPr>
        <p:spPr>
          <a:xfrm>
            <a:off x="1924536" y="5019414"/>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23" name="Object 12"/>
          <p:cNvGraphicFramePr>
            <a:graphicFrameLocks noChangeAspect="1"/>
          </p:cNvGraphicFramePr>
          <p:nvPr>
            <p:extLst>
              <p:ext uri="{D42A27DB-BD31-4B8C-83A1-F6EECF244321}">
                <p14:modId xmlns:p14="http://schemas.microsoft.com/office/powerpoint/2010/main" val="3441091407"/>
              </p:ext>
            </p:extLst>
          </p:nvPr>
        </p:nvGraphicFramePr>
        <p:xfrm>
          <a:off x="1921420" y="4923160"/>
          <a:ext cx="407988" cy="488950"/>
        </p:xfrm>
        <a:graphic>
          <a:graphicData uri="http://schemas.openxmlformats.org/presentationml/2006/ole">
            <mc:AlternateContent xmlns:mc="http://schemas.openxmlformats.org/markup-compatibility/2006">
              <mc:Choice xmlns:v="urn:schemas-microsoft-com:vml" Requires="v">
                <p:oleObj name="方程式" r:id="rId11" imgW="190440" imgH="228600" progId="Equation.3">
                  <p:embed/>
                </p:oleObj>
              </mc:Choice>
              <mc:Fallback>
                <p:oleObj name="方程式" r:id="rId11" imgW="190440" imgH="228600" progId="Equation.3">
                  <p:embed/>
                  <p:pic>
                    <p:nvPicPr>
                      <p:cNvPr id="105" name="Object 12"/>
                      <p:cNvPicPr>
                        <a:picLocks noChangeAspect="1" noChangeArrowheads="1"/>
                      </p:cNvPicPr>
                      <p:nvPr/>
                    </p:nvPicPr>
                    <p:blipFill>
                      <a:blip r:embed="rId12"/>
                      <a:srcRect/>
                      <a:stretch>
                        <a:fillRect/>
                      </a:stretch>
                    </p:blipFill>
                    <p:spPr bwMode="auto">
                      <a:xfrm>
                        <a:off x="1921420" y="4923160"/>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文字方塊 105"/>
          <p:cNvSpPr txBox="1"/>
          <p:nvPr/>
        </p:nvSpPr>
        <p:spPr>
          <a:xfrm rot="5400000">
            <a:off x="1800468" y="4304356"/>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5" name="橢圓 106"/>
          <p:cNvSpPr/>
          <p:nvPr/>
        </p:nvSpPr>
        <p:spPr>
          <a:xfrm>
            <a:off x="4442398" y="2887325"/>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6" name="橢圓 107"/>
          <p:cNvSpPr/>
          <p:nvPr/>
        </p:nvSpPr>
        <p:spPr>
          <a:xfrm>
            <a:off x="4444740" y="3665895"/>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7" name="橢圓 108"/>
          <p:cNvSpPr/>
          <p:nvPr/>
        </p:nvSpPr>
        <p:spPr>
          <a:xfrm>
            <a:off x="4433107" y="4893907"/>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文字方塊 109"/>
          <p:cNvSpPr txBox="1"/>
          <p:nvPr/>
        </p:nvSpPr>
        <p:spPr>
          <a:xfrm rot="5400000">
            <a:off x="4430360" y="431620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9" name="橢圓 110"/>
          <p:cNvSpPr/>
          <p:nvPr/>
        </p:nvSpPr>
        <p:spPr>
          <a:xfrm>
            <a:off x="5842715" y="2868217"/>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0" name="橢圓 111"/>
          <p:cNvSpPr/>
          <p:nvPr/>
        </p:nvSpPr>
        <p:spPr>
          <a:xfrm>
            <a:off x="5845057" y="3628126"/>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1" name="橢圓 112"/>
          <p:cNvSpPr/>
          <p:nvPr/>
        </p:nvSpPr>
        <p:spPr>
          <a:xfrm>
            <a:off x="5852085" y="4874799"/>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文字方塊 113"/>
          <p:cNvSpPr txBox="1"/>
          <p:nvPr/>
        </p:nvSpPr>
        <p:spPr>
          <a:xfrm rot="5400000">
            <a:off x="5849338" y="429392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3" name="文字方塊 114"/>
          <p:cNvSpPr txBox="1"/>
          <p:nvPr/>
        </p:nvSpPr>
        <p:spPr>
          <a:xfrm>
            <a:off x="5014443" y="282874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4" name="文字方塊 115"/>
          <p:cNvSpPr txBox="1"/>
          <p:nvPr/>
        </p:nvSpPr>
        <p:spPr>
          <a:xfrm>
            <a:off x="5032066" y="361424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5" name="文字方塊 116"/>
          <p:cNvSpPr txBox="1"/>
          <p:nvPr/>
        </p:nvSpPr>
        <p:spPr>
          <a:xfrm>
            <a:off x="5044246" y="4870532"/>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36" name="直線單箭頭接點 117"/>
          <p:cNvCxnSpPr>
            <a:stCxn id="18" idx="6"/>
            <a:endCxn id="25" idx="2"/>
          </p:cNvCxnSpPr>
          <p:nvPr/>
        </p:nvCxnSpPr>
        <p:spPr>
          <a:xfrm>
            <a:off x="3700994" y="317440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118"/>
          <p:cNvCxnSpPr/>
          <p:nvPr/>
        </p:nvCxnSpPr>
        <p:spPr>
          <a:xfrm>
            <a:off x="3700994" y="396615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119"/>
          <p:cNvCxnSpPr/>
          <p:nvPr/>
        </p:nvCxnSpPr>
        <p:spPr>
          <a:xfrm>
            <a:off x="3691703" y="518812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120"/>
          <p:cNvCxnSpPr>
            <a:stCxn id="19" idx="6"/>
            <a:endCxn id="25" idx="2"/>
          </p:cNvCxnSpPr>
          <p:nvPr/>
        </p:nvCxnSpPr>
        <p:spPr>
          <a:xfrm flipV="1">
            <a:off x="3703336" y="3174404"/>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121"/>
          <p:cNvCxnSpPr>
            <a:stCxn id="18" idx="6"/>
            <a:endCxn id="26" idx="2"/>
          </p:cNvCxnSpPr>
          <p:nvPr/>
        </p:nvCxnSpPr>
        <p:spPr>
          <a:xfrm>
            <a:off x="3700994" y="3174404"/>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122"/>
          <p:cNvCxnSpPr>
            <a:stCxn id="18" idx="6"/>
            <a:endCxn id="27" idx="2"/>
          </p:cNvCxnSpPr>
          <p:nvPr/>
        </p:nvCxnSpPr>
        <p:spPr>
          <a:xfrm>
            <a:off x="3700994" y="3174404"/>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123"/>
          <p:cNvCxnSpPr>
            <a:stCxn id="19" idx="6"/>
            <a:endCxn id="27" idx="2"/>
          </p:cNvCxnSpPr>
          <p:nvPr/>
        </p:nvCxnSpPr>
        <p:spPr>
          <a:xfrm>
            <a:off x="3703336" y="3952974"/>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124"/>
          <p:cNvCxnSpPr>
            <a:stCxn id="20" idx="6"/>
            <a:endCxn id="25" idx="2"/>
          </p:cNvCxnSpPr>
          <p:nvPr/>
        </p:nvCxnSpPr>
        <p:spPr>
          <a:xfrm flipV="1">
            <a:off x="3691703" y="3174404"/>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125"/>
          <p:cNvCxnSpPr>
            <a:stCxn id="20" idx="6"/>
            <a:endCxn id="26" idx="2"/>
          </p:cNvCxnSpPr>
          <p:nvPr/>
        </p:nvCxnSpPr>
        <p:spPr>
          <a:xfrm flipV="1">
            <a:off x="3691703" y="3952974"/>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126"/>
          <p:cNvCxnSpPr>
            <a:endCxn id="18" idx="2"/>
          </p:cNvCxnSpPr>
          <p:nvPr/>
        </p:nvCxnSpPr>
        <p:spPr>
          <a:xfrm flipV="1">
            <a:off x="2267436" y="3174404"/>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127"/>
          <p:cNvCxnSpPr>
            <a:stCxn id="15" idx="3"/>
            <a:endCxn id="19" idx="2"/>
          </p:cNvCxnSpPr>
          <p:nvPr/>
        </p:nvCxnSpPr>
        <p:spPr>
          <a:xfrm>
            <a:off x="2263729" y="3222778"/>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128"/>
          <p:cNvCxnSpPr>
            <a:stCxn id="15" idx="3"/>
            <a:endCxn id="20" idx="2"/>
          </p:cNvCxnSpPr>
          <p:nvPr/>
        </p:nvCxnSpPr>
        <p:spPr>
          <a:xfrm>
            <a:off x="2263729" y="3222778"/>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129"/>
          <p:cNvCxnSpPr>
            <a:stCxn id="17" idx="3"/>
            <a:endCxn id="18" idx="2"/>
          </p:cNvCxnSpPr>
          <p:nvPr/>
        </p:nvCxnSpPr>
        <p:spPr>
          <a:xfrm flipV="1">
            <a:off x="2291249" y="3174404"/>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130"/>
          <p:cNvCxnSpPr>
            <a:stCxn id="14" idx="3"/>
            <a:endCxn id="19" idx="2"/>
          </p:cNvCxnSpPr>
          <p:nvPr/>
        </p:nvCxnSpPr>
        <p:spPr>
          <a:xfrm>
            <a:off x="2257911" y="3793107"/>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131"/>
          <p:cNvCxnSpPr>
            <a:stCxn id="14" idx="3"/>
            <a:endCxn id="20" idx="2"/>
          </p:cNvCxnSpPr>
          <p:nvPr/>
        </p:nvCxnSpPr>
        <p:spPr>
          <a:xfrm>
            <a:off x="2257911" y="3793107"/>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132"/>
          <p:cNvCxnSpPr>
            <a:stCxn id="23" idx="3"/>
            <a:endCxn id="18" idx="2"/>
          </p:cNvCxnSpPr>
          <p:nvPr/>
        </p:nvCxnSpPr>
        <p:spPr>
          <a:xfrm flipV="1">
            <a:off x="2329408" y="3174404"/>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133"/>
          <p:cNvCxnSpPr>
            <a:stCxn id="23" idx="3"/>
            <a:endCxn id="19" idx="2"/>
          </p:cNvCxnSpPr>
          <p:nvPr/>
        </p:nvCxnSpPr>
        <p:spPr>
          <a:xfrm flipV="1">
            <a:off x="2303039" y="3952974"/>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134"/>
          <p:cNvCxnSpPr>
            <a:stCxn id="23" idx="3"/>
            <a:endCxn id="20" idx="2"/>
          </p:cNvCxnSpPr>
          <p:nvPr/>
        </p:nvCxnSpPr>
        <p:spPr>
          <a:xfrm>
            <a:off x="2303039" y="5167580"/>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文字方塊 135"/>
          <p:cNvSpPr txBox="1"/>
          <p:nvPr/>
        </p:nvSpPr>
        <p:spPr>
          <a:xfrm rot="5400000">
            <a:off x="7122356" y="432490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55" name="文字方塊 136"/>
          <p:cNvSpPr txBox="1"/>
          <p:nvPr/>
        </p:nvSpPr>
        <p:spPr>
          <a:xfrm>
            <a:off x="7191449" y="2806080"/>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56" name="文字方塊 137"/>
          <p:cNvSpPr txBox="1"/>
          <p:nvPr/>
        </p:nvSpPr>
        <p:spPr>
          <a:xfrm>
            <a:off x="7180166" y="3604300"/>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57" name="文字方塊 138"/>
          <p:cNvSpPr txBox="1"/>
          <p:nvPr/>
        </p:nvSpPr>
        <p:spPr>
          <a:xfrm>
            <a:off x="7180166" y="4870532"/>
            <a:ext cx="631069" cy="523220"/>
          </a:xfrm>
          <a:prstGeom prst="rect">
            <a:avLst/>
          </a:prstGeom>
          <a:noFill/>
        </p:spPr>
        <p:txBody>
          <a:bodyPr wrap="square" rtlCol="0">
            <a:spAutoFit/>
          </a:bodyPr>
          <a:lstStyle/>
          <a:p>
            <a:r>
              <a:rPr lang="en-US" altLang="zh-TW" sz="2800" dirty="0" err="1"/>
              <a:t>y</a:t>
            </a:r>
            <a:r>
              <a:rPr lang="en-US" altLang="zh-TW" sz="2800" baseline="-25000" dirty="0" err="1"/>
              <a:t>M</a:t>
            </a:r>
            <a:endParaRPr lang="zh-TW" altLang="en-US" sz="2800" baseline="-25000" dirty="0"/>
          </a:p>
        </p:txBody>
      </p:sp>
      <p:sp>
        <p:nvSpPr>
          <p:cNvPr id="58" name="矩形 69"/>
          <p:cNvSpPr/>
          <p:nvPr/>
        </p:nvSpPr>
        <p:spPr>
          <a:xfrm>
            <a:off x="2318544" y="3455592"/>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1</a:t>
            </a:r>
            <a:endParaRPr lang="zh-TW" altLang="en-US" sz="2400" baseline="30000" dirty="0"/>
          </a:p>
        </p:txBody>
      </p:sp>
      <p:sp>
        <p:nvSpPr>
          <p:cNvPr id="59" name="矩形 78"/>
          <p:cNvSpPr/>
          <p:nvPr/>
        </p:nvSpPr>
        <p:spPr>
          <a:xfrm>
            <a:off x="3706747" y="3463796"/>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2</a:t>
            </a:r>
            <a:endParaRPr lang="zh-TW" altLang="en-US" sz="2400" baseline="30000" dirty="0"/>
          </a:p>
        </p:txBody>
      </p:sp>
      <p:sp>
        <p:nvSpPr>
          <p:cNvPr id="60" name="矩形 79"/>
          <p:cNvSpPr/>
          <p:nvPr/>
        </p:nvSpPr>
        <p:spPr>
          <a:xfrm>
            <a:off x="5172752" y="3456897"/>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L</a:t>
            </a:r>
            <a:endParaRPr lang="zh-TW" altLang="en-US" sz="2400" baseline="30000" dirty="0"/>
          </a:p>
        </p:txBody>
      </p:sp>
      <p:sp>
        <p:nvSpPr>
          <p:cNvPr id="61" name="矩形 81"/>
          <p:cNvSpPr/>
          <p:nvPr/>
        </p:nvSpPr>
        <p:spPr>
          <a:xfrm>
            <a:off x="4322227" y="3797191"/>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2</a:t>
            </a:r>
            <a:endParaRPr lang="zh-TW" altLang="en-US" sz="2400" baseline="30000" dirty="0"/>
          </a:p>
        </p:txBody>
      </p:sp>
      <p:sp>
        <p:nvSpPr>
          <p:cNvPr id="62" name="矩形 82"/>
          <p:cNvSpPr/>
          <p:nvPr/>
        </p:nvSpPr>
        <p:spPr>
          <a:xfrm>
            <a:off x="5812126" y="3773684"/>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err="1"/>
              <a:t>b</a:t>
            </a:r>
            <a:r>
              <a:rPr lang="en-US" altLang="zh-TW" sz="2400" baseline="30000" dirty="0" err="1"/>
              <a:t>L</a:t>
            </a:r>
            <a:endParaRPr lang="zh-TW" altLang="en-US" sz="2400" baseline="30000" dirty="0"/>
          </a:p>
        </p:txBody>
      </p:sp>
      <p:sp>
        <p:nvSpPr>
          <p:cNvPr id="63" name="矩形 87"/>
          <p:cNvSpPr/>
          <p:nvPr/>
        </p:nvSpPr>
        <p:spPr>
          <a:xfrm>
            <a:off x="2230673" y="485083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x</a:t>
            </a:r>
            <a:endParaRPr lang="zh-TW" altLang="en-US" sz="2400" dirty="0"/>
          </a:p>
        </p:txBody>
      </p:sp>
      <p:sp>
        <p:nvSpPr>
          <p:cNvPr id="64" name="矩形 88"/>
          <p:cNvSpPr/>
          <p:nvPr/>
        </p:nvSpPr>
        <p:spPr>
          <a:xfrm>
            <a:off x="3540087" y="485083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a</a:t>
            </a:r>
            <a:r>
              <a:rPr lang="en-US" altLang="zh-TW" sz="2400" baseline="30000" dirty="0"/>
              <a:t>1</a:t>
            </a:r>
            <a:endParaRPr lang="zh-TW" altLang="en-US" sz="2400" baseline="30000" dirty="0"/>
          </a:p>
        </p:txBody>
      </p:sp>
      <p:sp>
        <p:nvSpPr>
          <p:cNvPr id="65" name="矩形 89"/>
          <p:cNvSpPr/>
          <p:nvPr/>
        </p:nvSpPr>
        <p:spPr>
          <a:xfrm>
            <a:off x="4875211" y="486457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a</a:t>
            </a:r>
            <a:r>
              <a:rPr lang="en-US" altLang="zh-TW" sz="2400" baseline="30000" dirty="0"/>
              <a:t>2</a:t>
            </a:r>
            <a:endParaRPr lang="zh-TW" altLang="en-US" sz="2400" baseline="30000" dirty="0"/>
          </a:p>
        </p:txBody>
      </p:sp>
      <p:sp>
        <p:nvSpPr>
          <p:cNvPr id="66" name="矩形 91"/>
          <p:cNvSpPr/>
          <p:nvPr/>
        </p:nvSpPr>
        <p:spPr>
          <a:xfrm>
            <a:off x="6464825" y="4859521"/>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y</a:t>
            </a:r>
            <a:endParaRPr lang="zh-TW" altLang="en-US" sz="2400" baseline="30000" dirty="0"/>
          </a:p>
        </p:txBody>
      </p:sp>
      <p:sp>
        <p:nvSpPr>
          <p:cNvPr id="67" name="矩形 84"/>
          <p:cNvSpPr/>
          <p:nvPr/>
        </p:nvSpPr>
        <p:spPr>
          <a:xfrm>
            <a:off x="21204" y="6258864"/>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y</a:t>
            </a:r>
            <a:endParaRPr lang="zh-TW" altLang="en-US" sz="2400" baseline="30000" dirty="0"/>
          </a:p>
        </p:txBody>
      </p:sp>
      <p:grpSp>
        <p:nvGrpSpPr>
          <p:cNvPr id="68" name="群組 5"/>
          <p:cNvGrpSpPr/>
          <p:nvPr/>
        </p:nvGrpSpPr>
        <p:grpSpPr>
          <a:xfrm>
            <a:off x="522706" y="6248266"/>
            <a:ext cx="1356653" cy="877076"/>
            <a:chOff x="3047770" y="5664328"/>
            <a:chExt cx="1356653" cy="877076"/>
          </a:xfrm>
        </p:grpSpPr>
        <mc:AlternateContent xmlns:mc="http://schemas.openxmlformats.org/markup-compatibility/2006" xmlns:a14="http://schemas.microsoft.com/office/drawing/2010/main">
          <mc:Choice Requires="a14">
            <p:sp>
              <p:nvSpPr>
                <p:cNvPr id="69" name="文字方塊 4"/>
                <p:cNvSpPr txBox="1"/>
                <p:nvPr/>
              </p:nvSpPr>
              <p:spPr>
                <a:xfrm>
                  <a:off x="3047770" y="5918200"/>
                  <a:ext cx="135665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𝑓</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        </m:t>
                            </m:r>
                          </m:e>
                        </m:d>
                      </m:oMath>
                    </m:oMathPara>
                  </a14:m>
                  <a:endParaRPr lang="zh-TW" altLang="en-US" sz="2400" dirty="0"/>
                </a:p>
              </p:txBody>
            </p:sp>
          </mc:Choice>
          <mc:Fallback xmlns="">
            <p:sp>
              <p:nvSpPr>
                <p:cNvPr id="69" name="文字方塊 4"/>
                <p:cNvSpPr txBox="1">
                  <a:spLocks noRot="1" noChangeAspect="1" noMove="1" noResize="1" noEditPoints="1" noAdjustHandles="1" noChangeArrowheads="1" noChangeShapeType="1" noTextEdit="1"/>
                </p:cNvSpPr>
                <p:nvPr/>
              </p:nvSpPr>
              <p:spPr>
                <a:xfrm>
                  <a:off x="3047770" y="5918200"/>
                  <a:ext cx="1356653" cy="369332"/>
                </a:xfrm>
                <a:prstGeom prst="rect">
                  <a:avLst/>
                </a:prstGeom>
                <a:blipFill>
                  <a:blip r:embed="rId13"/>
                  <a:stretch>
                    <a:fillRect l="-1802" b="-35000"/>
                  </a:stretch>
                </a:blipFill>
              </p:spPr>
              <p:txBody>
                <a:bodyPr/>
                <a:lstStyle/>
                <a:p>
                  <a:r>
                    <a:rPr lang="en-US">
                      <a:noFill/>
                    </a:rPr>
                    <a:t> </a:t>
                  </a:r>
                </a:p>
              </p:txBody>
            </p:sp>
          </mc:Fallback>
        </mc:AlternateContent>
        <p:sp>
          <p:nvSpPr>
            <p:cNvPr id="70" name="矩形 86"/>
            <p:cNvSpPr/>
            <p:nvPr/>
          </p:nvSpPr>
          <p:spPr>
            <a:xfrm>
              <a:off x="3728529" y="566432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x</a:t>
              </a:r>
              <a:endParaRPr lang="zh-TW" altLang="en-US" sz="2400" dirty="0"/>
            </a:p>
          </p:txBody>
        </p:sp>
      </p:grpSp>
      <p:sp>
        <p:nvSpPr>
          <p:cNvPr id="71" name="矩形 139"/>
          <p:cNvSpPr/>
          <p:nvPr/>
        </p:nvSpPr>
        <p:spPr>
          <a:xfrm>
            <a:off x="7182900" y="6252997"/>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1</a:t>
            </a:r>
            <a:endParaRPr lang="zh-TW" altLang="en-US" sz="2400" baseline="30000" dirty="0"/>
          </a:p>
        </p:txBody>
      </p:sp>
      <p:sp>
        <p:nvSpPr>
          <p:cNvPr id="72" name="矩形 140"/>
          <p:cNvSpPr/>
          <p:nvPr/>
        </p:nvSpPr>
        <p:spPr>
          <a:xfrm>
            <a:off x="5472447" y="629726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1</a:t>
            </a:r>
            <a:endParaRPr lang="zh-TW" altLang="en-US" sz="2400" baseline="30000" dirty="0"/>
          </a:p>
        </p:txBody>
      </p:sp>
      <p:sp>
        <p:nvSpPr>
          <p:cNvPr id="73" name="矩形 141"/>
          <p:cNvSpPr/>
          <p:nvPr/>
        </p:nvSpPr>
        <p:spPr>
          <a:xfrm>
            <a:off x="6351860" y="6273207"/>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x</a:t>
            </a:r>
            <a:endParaRPr lang="zh-TW" altLang="en-US" sz="2400" dirty="0"/>
          </a:p>
        </p:txBody>
      </p:sp>
      <p:sp>
        <p:nvSpPr>
          <p:cNvPr id="74" name="文字方塊 145"/>
          <p:cNvSpPr txBox="1"/>
          <p:nvPr/>
        </p:nvSpPr>
        <p:spPr>
          <a:xfrm>
            <a:off x="6803843" y="6502138"/>
            <a:ext cx="360621" cy="461665"/>
          </a:xfrm>
          <a:prstGeom prst="rect">
            <a:avLst/>
          </a:prstGeom>
          <a:noFill/>
        </p:spPr>
        <p:txBody>
          <a:bodyPr wrap="square" rtlCol="0">
            <a:spAutoFit/>
          </a:bodyPr>
          <a:lstStyle/>
          <a:p>
            <a:pPr algn="ctr"/>
            <a:r>
              <a:rPr lang="en-US" altLang="zh-TW" sz="2400" dirty="0"/>
              <a:t>+</a:t>
            </a:r>
            <a:endParaRPr lang="zh-TW" altLang="en-US" sz="2400" dirty="0"/>
          </a:p>
        </p:txBody>
      </p:sp>
      <mc:AlternateContent xmlns:mc="http://schemas.openxmlformats.org/markup-compatibility/2006" xmlns:a14="http://schemas.microsoft.com/office/drawing/2010/main">
        <mc:Choice Requires="a14">
          <p:sp>
            <p:nvSpPr>
              <p:cNvPr id="75" name="文字方塊 146"/>
              <p:cNvSpPr txBox="1"/>
              <p:nvPr/>
            </p:nvSpPr>
            <p:spPr>
              <a:xfrm>
                <a:off x="5070577" y="6550151"/>
                <a:ext cx="286783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𝜎</m:t>
                      </m:r>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                                  </m:t>
                          </m:r>
                        </m:e>
                      </m:d>
                    </m:oMath>
                  </m:oMathPara>
                </a14:m>
                <a:endParaRPr lang="zh-TW" altLang="en-US" sz="2400" dirty="0"/>
              </a:p>
            </p:txBody>
          </p:sp>
        </mc:Choice>
        <mc:Fallback xmlns="">
          <p:sp>
            <p:nvSpPr>
              <p:cNvPr id="75" name="文字方塊 146"/>
              <p:cNvSpPr txBox="1">
                <a:spLocks noRot="1" noChangeAspect="1" noMove="1" noResize="1" noEditPoints="1" noAdjustHandles="1" noChangeArrowheads="1" noChangeShapeType="1" noTextEdit="1"/>
              </p:cNvSpPr>
              <p:nvPr/>
            </p:nvSpPr>
            <p:spPr>
              <a:xfrm>
                <a:off x="5070577" y="6550151"/>
                <a:ext cx="2867836" cy="369332"/>
              </a:xfrm>
              <a:prstGeom prst="rect">
                <a:avLst/>
              </a:prstGeom>
              <a:blipFill>
                <a:blip r:embed="rId14"/>
                <a:stretch>
                  <a:fillRect/>
                </a:stretch>
              </a:blipFill>
            </p:spPr>
            <p:txBody>
              <a:bodyPr/>
              <a:lstStyle/>
              <a:p>
                <a:r>
                  <a:rPr lang="en-US">
                    <a:noFill/>
                  </a:rPr>
                  <a:t> </a:t>
                </a:r>
              </a:p>
            </p:txBody>
          </p:sp>
        </mc:Fallback>
      </mc:AlternateContent>
      <p:sp>
        <p:nvSpPr>
          <p:cNvPr id="76" name="矩形 148"/>
          <p:cNvSpPr/>
          <p:nvPr/>
        </p:nvSpPr>
        <p:spPr>
          <a:xfrm>
            <a:off x="8152135" y="6276128"/>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2</a:t>
            </a:r>
            <a:endParaRPr lang="zh-TW" altLang="en-US" sz="2400" baseline="30000" dirty="0"/>
          </a:p>
        </p:txBody>
      </p:sp>
      <p:sp>
        <p:nvSpPr>
          <p:cNvPr id="77" name="矩形 149"/>
          <p:cNvSpPr/>
          <p:nvPr/>
        </p:nvSpPr>
        <p:spPr>
          <a:xfrm>
            <a:off x="4237112" y="6275150"/>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2</a:t>
            </a:r>
            <a:endParaRPr lang="zh-TW" altLang="en-US" sz="2400" baseline="30000" dirty="0"/>
          </a:p>
        </p:txBody>
      </p:sp>
      <p:sp>
        <p:nvSpPr>
          <p:cNvPr id="78" name="文字方塊 151"/>
          <p:cNvSpPr txBox="1"/>
          <p:nvPr/>
        </p:nvSpPr>
        <p:spPr>
          <a:xfrm>
            <a:off x="7839605" y="6517630"/>
            <a:ext cx="377804" cy="461665"/>
          </a:xfrm>
          <a:prstGeom prst="rect">
            <a:avLst/>
          </a:prstGeom>
          <a:noFill/>
        </p:spPr>
        <p:txBody>
          <a:bodyPr wrap="square" rtlCol="0">
            <a:spAutoFit/>
          </a:bodyPr>
          <a:lstStyle/>
          <a:p>
            <a:pPr algn="ctr"/>
            <a:r>
              <a:rPr lang="en-US" altLang="zh-TW" sz="2400" dirty="0"/>
              <a:t>+</a:t>
            </a:r>
            <a:endParaRPr lang="zh-TW" altLang="en-US" sz="2400" dirty="0"/>
          </a:p>
        </p:txBody>
      </p:sp>
      <p:sp>
        <p:nvSpPr>
          <p:cNvPr id="79" name="矩形 154"/>
          <p:cNvSpPr/>
          <p:nvPr/>
        </p:nvSpPr>
        <p:spPr>
          <a:xfrm>
            <a:off x="9401271" y="6262464"/>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err="1"/>
              <a:t>b</a:t>
            </a:r>
            <a:r>
              <a:rPr lang="en-US" altLang="zh-TW" sz="2400" baseline="30000" dirty="0" err="1"/>
              <a:t>L</a:t>
            </a:r>
            <a:endParaRPr lang="zh-TW" altLang="en-US" sz="2400" baseline="30000" dirty="0"/>
          </a:p>
        </p:txBody>
      </p:sp>
      <p:sp>
        <p:nvSpPr>
          <p:cNvPr id="80" name="矩形 155"/>
          <p:cNvSpPr/>
          <p:nvPr/>
        </p:nvSpPr>
        <p:spPr>
          <a:xfrm>
            <a:off x="2493165" y="6267916"/>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L</a:t>
            </a:r>
            <a:endParaRPr lang="zh-TW" altLang="en-US" sz="2400" baseline="30000" dirty="0"/>
          </a:p>
        </p:txBody>
      </p:sp>
      <p:sp>
        <p:nvSpPr>
          <p:cNvPr id="81" name="文字方塊 157"/>
          <p:cNvSpPr txBox="1"/>
          <p:nvPr/>
        </p:nvSpPr>
        <p:spPr>
          <a:xfrm>
            <a:off x="9090716" y="6496721"/>
            <a:ext cx="360621" cy="461665"/>
          </a:xfrm>
          <a:prstGeom prst="rect">
            <a:avLst/>
          </a:prstGeom>
          <a:noFill/>
        </p:spPr>
        <p:txBody>
          <a:bodyPr wrap="square" rtlCol="0">
            <a:spAutoFit/>
          </a:bodyPr>
          <a:lstStyle/>
          <a:p>
            <a:pPr algn="ctr"/>
            <a:r>
              <a:rPr lang="en-US" altLang="zh-TW" sz="2400" dirty="0"/>
              <a:t>+</a:t>
            </a:r>
            <a:endParaRPr lang="zh-TW" altLang="en-US" sz="2400" dirty="0"/>
          </a:p>
        </p:txBody>
      </p:sp>
      <p:sp>
        <p:nvSpPr>
          <p:cNvPr id="82" name="文字方塊 7"/>
          <p:cNvSpPr txBox="1"/>
          <p:nvPr/>
        </p:nvSpPr>
        <p:spPr>
          <a:xfrm>
            <a:off x="3237816" y="6399376"/>
            <a:ext cx="719116"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83" name="矩形 173"/>
          <p:cNvSpPr/>
          <p:nvPr/>
        </p:nvSpPr>
        <p:spPr>
          <a:xfrm>
            <a:off x="2922148" y="3801496"/>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1</a:t>
            </a:r>
            <a:endParaRPr lang="zh-TW" altLang="en-US" sz="2400" baseline="30000" dirty="0"/>
          </a:p>
        </p:txBody>
      </p:sp>
      <p:sp>
        <p:nvSpPr>
          <p:cNvPr id="84" name="文字方塊 174"/>
          <p:cNvSpPr txBox="1"/>
          <p:nvPr/>
        </p:nvSpPr>
        <p:spPr>
          <a:xfrm>
            <a:off x="8609220" y="6389377"/>
            <a:ext cx="719116"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85" name="TextBox 84">
            <a:extLst>
              <a:ext uri="{FF2B5EF4-FFF2-40B4-BE49-F238E27FC236}">
                <a16:creationId xmlns:a16="http://schemas.microsoft.com/office/drawing/2014/main" id="{9F0549DE-DC3F-4126-A07F-C1FF2168A88C}"/>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p:spTree>
    <p:extLst>
      <p:ext uri="{BB962C8B-B14F-4D97-AF65-F5344CB8AC3E}">
        <p14:creationId xmlns:p14="http://schemas.microsoft.com/office/powerpoint/2010/main" val="104000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7" grpId="0" animBg="1"/>
      <p:bldP spid="71" grpId="0" animBg="1"/>
      <p:bldP spid="72" grpId="0" animBg="1"/>
      <p:bldP spid="73" grpId="0" animBg="1"/>
      <p:bldP spid="74" grpId="0"/>
      <p:bldP spid="75" grpId="0"/>
      <p:bldP spid="76" grpId="0" animBg="1"/>
      <p:bldP spid="77" grpId="0" animBg="1"/>
      <p:bldP spid="78" grpId="0"/>
      <p:bldP spid="79" grpId="0" animBg="1"/>
      <p:bldP spid="80" grpId="0" animBg="1"/>
      <p:bldP spid="81" grpId="0"/>
      <p:bldP spid="82" grpId="0"/>
      <p:bldP spid="84"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err="1"/>
              <a:t>Softmax</a:t>
            </a:r>
            <a:r>
              <a:rPr lang="en-US" altLang="zh-TW" dirty="0"/>
              <a:t> Layer</a:t>
            </a:r>
            <a:endParaRPr lang="en-US" dirty="0"/>
          </a:p>
        </p:txBody>
      </p:sp>
      <p:sp>
        <p:nvSpPr>
          <p:cNvPr id="3" name="Content Placeholder 2"/>
          <p:cNvSpPr>
            <a:spLocks noGrp="1"/>
          </p:cNvSpPr>
          <p:nvPr>
            <p:ph idx="1"/>
          </p:nvPr>
        </p:nvSpPr>
        <p:spPr/>
        <p:txBody>
          <a:bodyPr/>
          <a:lstStyle/>
          <a:p>
            <a:r>
              <a:rPr lang="en-US" altLang="zh-TW" dirty="0"/>
              <a:t>In </a:t>
            </a:r>
            <a:r>
              <a:rPr lang="en-US" altLang="zh-TW" dirty="0">
                <a:solidFill>
                  <a:srgbClr val="FF0000"/>
                </a:solidFill>
              </a:rPr>
              <a:t>multi-class classification </a:t>
            </a:r>
            <a:r>
              <a:rPr lang="en-US" altLang="zh-TW" dirty="0"/>
              <a:t>tasks, the output layer is typically a </a:t>
            </a:r>
            <a:r>
              <a:rPr lang="en-US" altLang="zh-TW" b="1" i="1" dirty="0" err="1">
                <a:solidFill>
                  <a:srgbClr val="0070C0"/>
                </a:solidFill>
              </a:rPr>
              <a:t>softmax</a:t>
            </a:r>
            <a:r>
              <a:rPr lang="en-US" altLang="zh-TW" b="1" i="1" dirty="0">
                <a:solidFill>
                  <a:srgbClr val="0070C0"/>
                </a:solidFill>
              </a:rPr>
              <a:t> layer</a:t>
            </a:r>
          </a:p>
          <a:p>
            <a:pPr lvl="1"/>
            <a:r>
              <a:rPr lang="en-US" altLang="zh-TW" dirty="0"/>
              <a:t>I.e., it employs a </a:t>
            </a:r>
            <a:r>
              <a:rPr lang="en-US" altLang="zh-TW" b="1" i="1" dirty="0" err="1">
                <a:solidFill>
                  <a:srgbClr val="0070C0"/>
                </a:solidFill>
              </a:rPr>
              <a:t>softmax</a:t>
            </a:r>
            <a:r>
              <a:rPr lang="en-US" altLang="zh-TW" b="1" i="1" dirty="0">
                <a:solidFill>
                  <a:srgbClr val="0070C0"/>
                </a:solidFill>
              </a:rPr>
              <a:t> activation function</a:t>
            </a:r>
          </a:p>
          <a:p>
            <a:pPr lvl="1"/>
            <a:r>
              <a:rPr lang="en-US" altLang="zh-TW" dirty="0"/>
              <a:t>If a layer with a sigmoid activation function is used as the output layer instead, the predictions by the NN may not be easy to interpret</a:t>
            </a:r>
          </a:p>
          <a:p>
            <a:pPr lvl="2"/>
            <a:r>
              <a:rPr lang="en-US" altLang="zh-TW" dirty="0"/>
              <a:t>Note that an output layer with sigmoid activations can still be used for binary classification </a:t>
            </a:r>
          </a:p>
          <a:p>
            <a:endParaRPr lang="en-US" dirty="0"/>
          </a:p>
        </p:txBody>
      </p:sp>
      <p:sp>
        <p:nvSpPr>
          <p:cNvPr id="23" name="Content Placeholder 22">
            <a:extLst>
              <a:ext uri="{FF2B5EF4-FFF2-40B4-BE49-F238E27FC236}">
                <a16:creationId xmlns:a16="http://schemas.microsoft.com/office/drawing/2014/main" id="{1AB70340-E2BF-48DF-A3EE-9169C1885861}"/>
              </a:ext>
            </a:extLst>
          </p:cNvPr>
          <p:cNvSpPr>
            <a:spLocks noGrp="1"/>
          </p:cNvSpPr>
          <p:nvPr>
            <p:ph idx="10"/>
          </p:nvPr>
        </p:nvSpPr>
        <p:spPr/>
        <p:txBody>
          <a:bodyPr>
            <a:normAutofit/>
          </a:bodyPr>
          <a:lstStyle/>
          <a:p>
            <a:r>
              <a:rPr lang="en-US" dirty="0"/>
              <a:t>Introduction to Neural Networks</a:t>
            </a:r>
          </a:p>
          <a:p>
            <a:endParaRPr lang="en-US" dirty="0"/>
          </a:p>
        </p:txBody>
      </p:sp>
      <p:sp>
        <p:nvSpPr>
          <p:cNvPr id="31" name="TextBox 30">
            <a:extLst>
              <a:ext uri="{FF2B5EF4-FFF2-40B4-BE49-F238E27FC236}">
                <a16:creationId xmlns:a16="http://schemas.microsoft.com/office/drawing/2014/main" id="{F1CF47A1-B376-4EEC-9AFA-D8CEC0B94A2C}"/>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p:sp>
        <p:nvSpPr>
          <p:cNvPr id="32" name="文字方塊 3"/>
          <p:cNvSpPr txBox="1"/>
          <p:nvPr/>
        </p:nvSpPr>
        <p:spPr>
          <a:xfrm>
            <a:off x="1932856" y="3832456"/>
            <a:ext cx="5725936" cy="461665"/>
          </a:xfrm>
          <a:prstGeom prst="rect">
            <a:avLst/>
          </a:prstGeom>
          <a:noFill/>
        </p:spPr>
        <p:txBody>
          <a:bodyPr wrap="square" rtlCol="0">
            <a:spAutoFit/>
          </a:bodyPr>
          <a:lstStyle/>
          <a:p>
            <a:pPr algn="ctr"/>
            <a:r>
              <a:rPr lang="en-US" altLang="zh-TW" sz="2400" b="1" i="1" u="sng" dirty="0"/>
              <a:t>A Layer with Sigmoid Activations</a:t>
            </a:r>
            <a:endParaRPr lang="zh-TW" altLang="en-US" sz="2400" b="1" i="1" u="sng" dirty="0"/>
          </a:p>
        </p:txBody>
      </p:sp>
      <p:cxnSp>
        <p:nvCxnSpPr>
          <p:cNvPr id="33" name="直線單箭頭接點 43"/>
          <p:cNvCxnSpPr/>
          <p:nvPr/>
        </p:nvCxnSpPr>
        <p:spPr>
          <a:xfrm flipV="1">
            <a:off x="4449754" y="5648386"/>
            <a:ext cx="1219201"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44"/>
          <p:cNvCxnSpPr/>
          <p:nvPr/>
        </p:nvCxnSpPr>
        <p:spPr>
          <a:xfrm>
            <a:off x="4449754" y="6534312"/>
            <a:ext cx="121920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45"/>
          <p:cNvCxnSpPr/>
          <p:nvPr/>
        </p:nvCxnSpPr>
        <p:spPr>
          <a:xfrm>
            <a:off x="4449754" y="4760407"/>
            <a:ext cx="121920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6" name="Object 12"/>
          <p:cNvGraphicFramePr>
            <a:graphicFrameLocks noChangeAspect="1"/>
          </p:cNvGraphicFramePr>
          <p:nvPr>
            <p:extLst>
              <p:ext uri="{D42A27DB-BD31-4B8C-83A1-F6EECF244321}">
                <p14:modId xmlns:p14="http://schemas.microsoft.com/office/powerpoint/2010/main" val="3532970768"/>
              </p:ext>
            </p:extLst>
          </p:nvPr>
        </p:nvGraphicFramePr>
        <p:xfrm>
          <a:off x="5768627" y="4460429"/>
          <a:ext cx="1382713" cy="487363"/>
        </p:xfrm>
        <a:graphic>
          <a:graphicData uri="http://schemas.openxmlformats.org/presentationml/2006/ole">
            <mc:AlternateContent xmlns:mc="http://schemas.openxmlformats.org/markup-compatibility/2006">
              <mc:Choice xmlns:v="urn:schemas-microsoft-com:vml" Requires="v">
                <p:oleObj name="方程式" r:id="rId2" imgW="647640" imgH="228600" progId="Equation.3">
                  <p:embed/>
                </p:oleObj>
              </mc:Choice>
              <mc:Fallback>
                <p:oleObj name="方程式" r:id="rId2" imgW="647640" imgH="228600" progId="Equation.3">
                  <p:embed/>
                  <p:pic>
                    <p:nvPicPr>
                      <p:cNvPr id="8" name="Object 12"/>
                      <p:cNvPicPr>
                        <a:picLocks noChangeAspect="1" noChangeArrowheads="1"/>
                      </p:cNvPicPr>
                      <p:nvPr/>
                    </p:nvPicPr>
                    <p:blipFill>
                      <a:blip r:embed="rId3"/>
                      <a:srcRect/>
                      <a:stretch>
                        <a:fillRect/>
                      </a:stretch>
                    </p:blipFill>
                    <p:spPr bwMode="auto">
                      <a:xfrm>
                        <a:off x="5768627" y="4460429"/>
                        <a:ext cx="1382713" cy="487363"/>
                      </a:xfrm>
                      <a:prstGeom prst="rect">
                        <a:avLst/>
                      </a:prstGeom>
                      <a:noFill/>
                    </p:spPr>
                  </p:pic>
                </p:oleObj>
              </mc:Fallback>
            </mc:AlternateContent>
          </a:graphicData>
        </a:graphic>
      </p:graphicFrame>
      <p:graphicFrame>
        <p:nvGraphicFramePr>
          <p:cNvPr id="37" name="Object 12"/>
          <p:cNvGraphicFramePr>
            <a:graphicFrameLocks noChangeAspect="1"/>
          </p:cNvGraphicFramePr>
          <p:nvPr>
            <p:extLst>
              <p:ext uri="{D42A27DB-BD31-4B8C-83A1-F6EECF244321}">
                <p14:modId xmlns:p14="http://schemas.microsoft.com/office/powerpoint/2010/main" val="4264694869"/>
              </p:ext>
            </p:extLst>
          </p:nvPr>
        </p:nvGraphicFramePr>
        <p:xfrm>
          <a:off x="5752752" y="5397054"/>
          <a:ext cx="1436688" cy="487363"/>
        </p:xfrm>
        <a:graphic>
          <a:graphicData uri="http://schemas.openxmlformats.org/presentationml/2006/ole">
            <mc:AlternateContent xmlns:mc="http://schemas.openxmlformats.org/markup-compatibility/2006">
              <mc:Choice xmlns:v="urn:schemas-microsoft-com:vml" Requires="v">
                <p:oleObj name="方程式" r:id="rId4" imgW="672840" imgH="228600" progId="Equation.3">
                  <p:embed/>
                </p:oleObj>
              </mc:Choice>
              <mc:Fallback>
                <p:oleObj name="方程式" r:id="rId4" imgW="672840" imgH="228600" progId="Equation.3">
                  <p:embed/>
                  <p:pic>
                    <p:nvPicPr>
                      <p:cNvPr id="9" name="Object 12"/>
                      <p:cNvPicPr>
                        <a:picLocks noChangeAspect="1" noChangeArrowheads="1"/>
                      </p:cNvPicPr>
                      <p:nvPr/>
                    </p:nvPicPr>
                    <p:blipFill>
                      <a:blip r:embed="rId5"/>
                      <a:srcRect/>
                      <a:stretch>
                        <a:fillRect/>
                      </a:stretch>
                    </p:blipFill>
                    <p:spPr bwMode="auto">
                      <a:xfrm>
                        <a:off x="5752752" y="5397054"/>
                        <a:ext cx="1436688"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 name="Object 12"/>
          <p:cNvGraphicFramePr>
            <a:graphicFrameLocks noChangeAspect="1"/>
          </p:cNvGraphicFramePr>
          <p:nvPr>
            <p:extLst>
              <p:ext uri="{D42A27DB-BD31-4B8C-83A1-F6EECF244321}">
                <p14:modId xmlns:p14="http://schemas.microsoft.com/office/powerpoint/2010/main" val="161469368"/>
              </p:ext>
            </p:extLst>
          </p:nvPr>
        </p:nvGraphicFramePr>
        <p:xfrm>
          <a:off x="5767040" y="6263829"/>
          <a:ext cx="1409700" cy="514350"/>
        </p:xfrm>
        <a:graphic>
          <a:graphicData uri="http://schemas.openxmlformats.org/presentationml/2006/ole">
            <mc:AlternateContent xmlns:mc="http://schemas.openxmlformats.org/markup-compatibility/2006">
              <mc:Choice xmlns:v="urn:schemas-microsoft-com:vml" Requires="v">
                <p:oleObj name="方程式" r:id="rId6" imgW="660240" imgH="241200" progId="Equation.3">
                  <p:embed/>
                </p:oleObj>
              </mc:Choice>
              <mc:Fallback>
                <p:oleObj name="方程式" r:id="rId6" imgW="660240" imgH="241200" progId="Equation.3">
                  <p:embed/>
                  <p:pic>
                    <p:nvPicPr>
                      <p:cNvPr id="10" name="Object 12"/>
                      <p:cNvPicPr>
                        <a:picLocks noChangeAspect="1" noChangeArrowheads="1"/>
                      </p:cNvPicPr>
                      <p:nvPr/>
                    </p:nvPicPr>
                    <p:blipFill>
                      <a:blip r:embed="rId7"/>
                      <a:srcRect/>
                      <a:stretch>
                        <a:fillRect/>
                      </a:stretch>
                    </p:blipFill>
                    <p:spPr bwMode="auto">
                      <a:xfrm>
                        <a:off x="5767040" y="6263829"/>
                        <a:ext cx="1409700"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9" name="直線單箭頭接點 49"/>
          <p:cNvCxnSpPr/>
          <p:nvPr/>
        </p:nvCxnSpPr>
        <p:spPr>
          <a:xfrm>
            <a:off x="3225237" y="5655059"/>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50"/>
          <p:cNvCxnSpPr/>
          <p:nvPr/>
        </p:nvCxnSpPr>
        <p:spPr>
          <a:xfrm>
            <a:off x="3225237" y="6540985"/>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51"/>
          <p:cNvCxnSpPr/>
          <p:nvPr/>
        </p:nvCxnSpPr>
        <p:spPr>
          <a:xfrm>
            <a:off x="3225237" y="4767080"/>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橢圓 52"/>
          <p:cNvSpPr/>
          <p:nvPr/>
        </p:nvSpPr>
        <p:spPr>
          <a:xfrm>
            <a:off x="3859330" y="4469537"/>
            <a:ext cx="595086" cy="5950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43" name="橢圓 53"/>
          <p:cNvSpPr/>
          <p:nvPr/>
        </p:nvSpPr>
        <p:spPr>
          <a:xfrm>
            <a:off x="3859330" y="5357516"/>
            <a:ext cx="595086" cy="5950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44" name="橢圓 54"/>
          <p:cNvSpPr/>
          <p:nvPr/>
        </p:nvSpPr>
        <p:spPr>
          <a:xfrm>
            <a:off x="3859330" y="6243442"/>
            <a:ext cx="595086" cy="5950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graphicFrame>
        <p:nvGraphicFramePr>
          <p:cNvPr id="45" name="Object 12"/>
          <p:cNvGraphicFramePr>
            <a:graphicFrameLocks noChangeAspect="1"/>
          </p:cNvGraphicFramePr>
          <p:nvPr>
            <p:extLst>
              <p:ext uri="{D42A27DB-BD31-4B8C-83A1-F6EECF244321}">
                <p14:modId xmlns:p14="http://schemas.microsoft.com/office/powerpoint/2010/main" val="838282123"/>
              </p:ext>
            </p:extLst>
          </p:nvPr>
        </p:nvGraphicFramePr>
        <p:xfrm>
          <a:off x="2900015" y="4508054"/>
          <a:ext cx="352425" cy="487363"/>
        </p:xfrm>
        <a:graphic>
          <a:graphicData uri="http://schemas.openxmlformats.org/presentationml/2006/ole">
            <mc:AlternateContent xmlns:mc="http://schemas.openxmlformats.org/markup-compatibility/2006">
              <mc:Choice xmlns:v="urn:schemas-microsoft-com:vml" Requires="v">
                <p:oleObj name="方程式" r:id="rId8" imgW="164880" imgH="228600" progId="Equation.3">
                  <p:embed/>
                </p:oleObj>
              </mc:Choice>
              <mc:Fallback>
                <p:oleObj name="方程式" r:id="rId8" imgW="164880" imgH="228600" progId="Equation.3">
                  <p:embed/>
                  <p:pic>
                    <p:nvPicPr>
                      <p:cNvPr id="17" name="Object 12"/>
                      <p:cNvPicPr>
                        <a:picLocks noChangeAspect="1" noChangeArrowheads="1"/>
                      </p:cNvPicPr>
                      <p:nvPr/>
                    </p:nvPicPr>
                    <p:blipFill>
                      <a:blip r:embed="rId9"/>
                      <a:srcRect/>
                      <a:stretch>
                        <a:fillRect/>
                      </a:stretch>
                    </p:blipFill>
                    <p:spPr bwMode="auto">
                      <a:xfrm>
                        <a:off x="2900015" y="4508054"/>
                        <a:ext cx="352425"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 name="Object 12"/>
          <p:cNvGraphicFramePr>
            <a:graphicFrameLocks noChangeAspect="1"/>
          </p:cNvGraphicFramePr>
          <p:nvPr>
            <p:extLst>
              <p:ext uri="{D42A27DB-BD31-4B8C-83A1-F6EECF244321}">
                <p14:modId xmlns:p14="http://schemas.microsoft.com/office/powerpoint/2010/main" val="1090665458"/>
              </p:ext>
            </p:extLst>
          </p:nvPr>
        </p:nvGraphicFramePr>
        <p:xfrm>
          <a:off x="2865090" y="5395467"/>
          <a:ext cx="352425" cy="487362"/>
        </p:xfrm>
        <a:graphic>
          <a:graphicData uri="http://schemas.openxmlformats.org/presentationml/2006/ole">
            <mc:AlternateContent xmlns:mc="http://schemas.openxmlformats.org/markup-compatibility/2006">
              <mc:Choice xmlns:v="urn:schemas-microsoft-com:vml" Requires="v">
                <p:oleObj name="方程式" r:id="rId10" imgW="164880" imgH="228600" progId="Equation.3">
                  <p:embed/>
                </p:oleObj>
              </mc:Choice>
              <mc:Fallback>
                <p:oleObj name="方程式" r:id="rId10" imgW="164880" imgH="228600" progId="Equation.3">
                  <p:embed/>
                  <p:pic>
                    <p:nvPicPr>
                      <p:cNvPr id="18" name="Object 12"/>
                      <p:cNvPicPr>
                        <a:picLocks noChangeAspect="1" noChangeArrowheads="1"/>
                      </p:cNvPicPr>
                      <p:nvPr/>
                    </p:nvPicPr>
                    <p:blipFill>
                      <a:blip r:embed="rId11"/>
                      <a:srcRect/>
                      <a:stretch>
                        <a:fillRect/>
                      </a:stretch>
                    </p:blipFill>
                    <p:spPr bwMode="auto">
                      <a:xfrm>
                        <a:off x="2865090" y="5395467"/>
                        <a:ext cx="352425"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 name="Object 12"/>
          <p:cNvGraphicFramePr>
            <a:graphicFrameLocks noChangeAspect="1"/>
          </p:cNvGraphicFramePr>
          <p:nvPr>
            <p:extLst>
              <p:ext uri="{D42A27DB-BD31-4B8C-83A1-F6EECF244321}">
                <p14:modId xmlns:p14="http://schemas.microsoft.com/office/powerpoint/2010/main" val="4175460069"/>
              </p:ext>
            </p:extLst>
          </p:nvPr>
        </p:nvGraphicFramePr>
        <p:xfrm>
          <a:off x="2898427" y="6243192"/>
          <a:ext cx="352425" cy="514350"/>
        </p:xfrm>
        <a:graphic>
          <a:graphicData uri="http://schemas.openxmlformats.org/presentationml/2006/ole">
            <mc:AlternateContent xmlns:mc="http://schemas.openxmlformats.org/markup-compatibility/2006">
              <mc:Choice xmlns:v="urn:schemas-microsoft-com:vml" Requires="v">
                <p:oleObj name="方程式" r:id="rId12" imgW="164880" imgH="241200" progId="Equation.3">
                  <p:embed/>
                </p:oleObj>
              </mc:Choice>
              <mc:Fallback>
                <p:oleObj name="方程式" r:id="rId12" imgW="164880" imgH="241200" progId="Equation.3">
                  <p:embed/>
                  <p:pic>
                    <p:nvPicPr>
                      <p:cNvPr id="19" name="Object 12"/>
                      <p:cNvPicPr>
                        <a:picLocks noChangeAspect="1" noChangeArrowheads="1"/>
                      </p:cNvPicPr>
                      <p:nvPr/>
                    </p:nvPicPr>
                    <p:blipFill>
                      <a:blip r:embed="rId13"/>
                      <a:srcRect/>
                      <a:stretch>
                        <a:fillRect/>
                      </a:stretch>
                    </p:blipFill>
                    <p:spPr bwMode="auto">
                      <a:xfrm>
                        <a:off x="2898427" y="6243192"/>
                        <a:ext cx="352425"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 name="Object 12"/>
          <p:cNvGraphicFramePr>
            <a:graphicFrameLocks noChangeAspect="1"/>
          </p:cNvGraphicFramePr>
          <p:nvPr>
            <p:extLst>
              <p:ext uri="{D42A27DB-BD31-4B8C-83A1-F6EECF244321}">
                <p14:modId xmlns:p14="http://schemas.microsoft.com/office/powerpoint/2010/main" val="2427398551"/>
              </p:ext>
            </p:extLst>
          </p:nvPr>
        </p:nvGraphicFramePr>
        <p:xfrm>
          <a:off x="4004915" y="4636642"/>
          <a:ext cx="323850" cy="298450"/>
        </p:xfrm>
        <a:graphic>
          <a:graphicData uri="http://schemas.openxmlformats.org/presentationml/2006/ole">
            <mc:AlternateContent xmlns:mc="http://schemas.openxmlformats.org/markup-compatibility/2006">
              <mc:Choice xmlns:v="urn:schemas-microsoft-com:vml" Requires="v">
                <p:oleObj name="方程式" r:id="rId14" imgW="152280" imgH="139680" progId="Equation.3">
                  <p:embed/>
                </p:oleObj>
              </mc:Choice>
              <mc:Fallback>
                <p:oleObj name="方程式" r:id="rId14" imgW="152280" imgH="139680" progId="Equation.3">
                  <p:embed/>
                  <p:pic>
                    <p:nvPicPr>
                      <p:cNvPr id="20" name="Object 12"/>
                      <p:cNvPicPr>
                        <a:picLocks noChangeAspect="1" noChangeArrowheads="1"/>
                      </p:cNvPicPr>
                      <p:nvPr/>
                    </p:nvPicPr>
                    <p:blipFill>
                      <a:blip r:embed="rId15"/>
                      <a:srcRect/>
                      <a:stretch>
                        <a:fillRect/>
                      </a:stretch>
                    </p:blipFill>
                    <p:spPr bwMode="auto">
                      <a:xfrm>
                        <a:off x="4004915" y="4636642"/>
                        <a:ext cx="323850"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 name="Object 12"/>
          <p:cNvGraphicFramePr>
            <a:graphicFrameLocks noChangeAspect="1"/>
          </p:cNvGraphicFramePr>
          <p:nvPr>
            <p:extLst>
              <p:ext uri="{D42A27DB-BD31-4B8C-83A1-F6EECF244321}">
                <p14:modId xmlns:p14="http://schemas.microsoft.com/office/powerpoint/2010/main" val="1753173695"/>
              </p:ext>
            </p:extLst>
          </p:nvPr>
        </p:nvGraphicFramePr>
        <p:xfrm>
          <a:off x="3993802" y="5527229"/>
          <a:ext cx="325438" cy="298450"/>
        </p:xfrm>
        <a:graphic>
          <a:graphicData uri="http://schemas.openxmlformats.org/presentationml/2006/ole">
            <mc:AlternateContent xmlns:mc="http://schemas.openxmlformats.org/markup-compatibility/2006">
              <mc:Choice xmlns:v="urn:schemas-microsoft-com:vml" Requires="v">
                <p:oleObj name="方程式" r:id="rId16" imgW="152280" imgH="139680" progId="Equation.3">
                  <p:embed/>
                </p:oleObj>
              </mc:Choice>
              <mc:Fallback>
                <p:oleObj name="方程式" r:id="rId16" imgW="152280" imgH="139680" progId="Equation.3">
                  <p:embed/>
                  <p:pic>
                    <p:nvPicPr>
                      <p:cNvPr id="21" name="Object 12"/>
                      <p:cNvPicPr>
                        <a:picLocks noChangeAspect="1" noChangeArrowheads="1"/>
                      </p:cNvPicPr>
                      <p:nvPr/>
                    </p:nvPicPr>
                    <p:blipFill>
                      <a:blip r:embed="rId17"/>
                      <a:srcRect/>
                      <a:stretch>
                        <a:fillRect/>
                      </a:stretch>
                    </p:blipFill>
                    <p:spPr bwMode="auto">
                      <a:xfrm>
                        <a:off x="3993802" y="5527229"/>
                        <a:ext cx="325438"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 name="Object 12"/>
          <p:cNvGraphicFramePr>
            <a:graphicFrameLocks noChangeAspect="1"/>
          </p:cNvGraphicFramePr>
          <p:nvPr>
            <p:extLst>
              <p:ext uri="{D42A27DB-BD31-4B8C-83A1-F6EECF244321}">
                <p14:modId xmlns:p14="http://schemas.microsoft.com/office/powerpoint/2010/main" val="87765335"/>
              </p:ext>
            </p:extLst>
          </p:nvPr>
        </p:nvGraphicFramePr>
        <p:xfrm>
          <a:off x="4025552" y="6400354"/>
          <a:ext cx="327025" cy="298450"/>
        </p:xfrm>
        <a:graphic>
          <a:graphicData uri="http://schemas.openxmlformats.org/presentationml/2006/ole">
            <mc:AlternateContent xmlns:mc="http://schemas.openxmlformats.org/markup-compatibility/2006">
              <mc:Choice xmlns:v="urn:schemas-microsoft-com:vml" Requires="v">
                <p:oleObj name="方程式" r:id="rId18" imgW="152280" imgH="139680" progId="Equation.3">
                  <p:embed/>
                </p:oleObj>
              </mc:Choice>
              <mc:Fallback>
                <p:oleObj name="方程式" r:id="rId18" imgW="152280" imgH="139680" progId="Equation.3">
                  <p:embed/>
                  <p:pic>
                    <p:nvPicPr>
                      <p:cNvPr id="22" name="Object 12"/>
                      <p:cNvPicPr>
                        <a:picLocks noChangeAspect="1" noChangeArrowheads="1"/>
                      </p:cNvPicPr>
                      <p:nvPr/>
                    </p:nvPicPr>
                    <p:blipFill>
                      <a:blip r:embed="rId19"/>
                      <a:srcRect/>
                      <a:stretch>
                        <a:fillRect/>
                      </a:stretch>
                    </p:blipFill>
                    <p:spPr bwMode="auto">
                      <a:xfrm>
                        <a:off x="4025552" y="6400354"/>
                        <a:ext cx="327025"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 name="矩形 102"/>
          <p:cNvSpPr/>
          <p:nvPr/>
        </p:nvSpPr>
        <p:spPr>
          <a:xfrm>
            <a:off x="3239821" y="4269704"/>
            <a:ext cx="493752" cy="461665"/>
          </a:xfrm>
          <a:prstGeom prst="rect">
            <a:avLst/>
          </a:prstGeom>
        </p:spPr>
        <p:txBody>
          <a:bodyPr wrap="square">
            <a:spAutoFit/>
          </a:bodyPr>
          <a:lstStyle/>
          <a:p>
            <a:r>
              <a:rPr lang="en-US" altLang="zh-TW" sz="2400" b="1" dirty="0">
                <a:solidFill>
                  <a:srgbClr val="FF0000"/>
                </a:solidFill>
              </a:rPr>
              <a:t>3</a:t>
            </a:r>
            <a:endParaRPr lang="zh-TW" altLang="en-US" sz="2400" b="1" dirty="0">
              <a:solidFill>
                <a:srgbClr val="FF0000"/>
              </a:solidFill>
            </a:endParaRPr>
          </a:p>
        </p:txBody>
      </p:sp>
      <p:sp>
        <p:nvSpPr>
          <p:cNvPr id="52" name="矩形 103"/>
          <p:cNvSpPr/>
          <p:nvPr/>
        </p:nvSpPr>
        <p:spPr>
          <a:xfrm>
            <a:off x="3239548" y="6059901"/>
            <a:ext cx="461193" cy="461665"/>
          </a:xfrm>
          <a:prstGeom prst="rect">
            <a:avLst/>
          </a:prstGeom>
        </p:spPr>
        <p:txBody>
          <a:bodyPr wrap="square">
            <a:spAutoFit/>
          </a:bodyPr>
          <a:lstStyle/>
          <a:p>
            <a:r>
              <a:rPr lang="en-US" altLang="zh-TW" sz="2400" b="1" dirty="0">
                <a:solidFill>
                  <a:srgbClr val="FF0000"/>
                </a:solidFill>
              </a:rPr>
              <a:t>-3</a:t>
            </a:r>
            <a:endParaRPr lang="zh-TW" altLang="en-US" sz="2400" b="1" dirty="0">
              <a:solidFill>
                <a:srgbClr val="FF0000"/>
              </a:solidFill>
            </a:endParaRPr>
          </a:p>
        </p:txBody>
      </p:sp>
      <p:sp>
        <p:nvSpPr>
          <p:cNvPr id="53" name="矩形 104"/>
          <p:cNvSpPr/>
          <p:nvPr/>
        </p:nvSpPr>
        <p:spPr>
          <a:xfrm>
            <a:off x="3223262" y="5186030"/>
            <a:ext cx="528324" cy="461665"/>
          </a:xfrm>
          <a:prstGeom prst="rect">
            <a:avLst/>
          </a:prstGeom>
        </p:spPr>
        <p:txBody>
          <a:bodyPr wrap="square">
            <a:spAutoFit/>
          </a:bodyPr>
          <a:lstStyle/>
          <a:p>
            <a:r>
              <a:rPr lang="en-US" altLang="zh-TW" sz="2400" b="1" dirty="0">
                <a:solidFill>
                  <a:srgbClr val="FF0000"/>
                </a:solidFill>
              </a:rPr>
              <a:t>1</a:t>
            </a:r>
            <a:endParaRPr lang="zh-TW" altLang="en-US" sz="2400" b="1" dirty="0">
              <a:solidFill>
                <a:srgbClr val="FF0000"/>
              </a:solidFill>
            </a:endParaRPr>
          </a:p>
        </p:txBody>
      </p:sp>
      <p:sp>
        <p:nvSpPr>
          <p:cNvPr id="54" name="矩形 102"/>
          <p:cNvSpPr/>
          <p:nvPr/>
        </p:nvSpPr>
        <p:spPr>
          <a:xfrm>
            <a:off x="4683582" y="4280256"/>
            <a:ext cx="812974" cy="461665"/>
          </a:xfrm>
          <a:prstGeom prst="rect">
            <a:avLst/>
          </a:prstGeom>
        </p:spPr>
        <p:txBody>
          <a:bodyPr wrap="square">
            <a:spAutoFit/>
          </a:bodyPr>
          <a:lstStyle/>
          <a:p>
            <a:r>
              <a:rPr lang="en-US" altLang="zh-TW" sz="2400" b="1" dirty="0">
                <a:solidFill>
                  <a:srgbClr val="FF0000"/>
                </a:solidFill>
              </a:rPr>
              <a:t>0.95</a:t>
            </a:r>
            <a:endParaRPr lang="zh-TW" altLang="en-US" sz="2400" b="1" dirty="0">
              <a:solidFill>
                <a:srgbClr val="FF0000"/>
              </a:solidFill>
            </a:endParaRPr>
          </a:p>
        </p:txBody>
      </p:sp>
      <p:sp>
        <p:nvSpPr>
          <p:cNvPr id="55" name="矩形 103"/>
          <p:cNvSpPr/>
          <p:nvPr/>
        </p:nvSpPr>
        <p:spPr>
          <a:xfrm>
            <a:off x="4655195" y="6087914"/>
            <a:ext cx="809493" cy="461665"/>
          </a:xfrm>
          <a:prstGeom prst="rect">
            <a:avLst/>
          </a:prstGeom>
        </p:spPr>
        <p:txBody>
          <a:bodyPr wrap="square">
            <a:spAutoFit/>
          </a:bodyPr>
          <a:lstStyle/>
          <a:p>
            <a:r>
              <a:rPr lang="en-US" altLang="zh-TW" sz="2400" b="1" dirty="0">
                <a:solidFill>
                  <a:srgbClr val="FF0000"/>
                </a:solidFill>
              </a:rPr>
              <a:t>0.05</a:t>
            </a:r>
            <a:endParaRPr lang="zh-TW" altLang="en-US" sz="2400" b="1" dirty="0">
              <a:solidFill>
                <a:srgbClr val="FF0000"/>
              </a:solidFill>
            </a:endParaRPr>
          </a:p>
        </p:txBody>
      </p:sp>
      <p:sp>
        <p:nvSpPr>
          <p:cNvPr id="56" name="矩形 104"/>
          <p:cNvSpPr/>
          <p:nvPr/>
        </p:nvSpPr>
        <p:spPr>
          <a:xfrm>
            <a:off x="4635155" y="5226694"/>
            <a:ext cx="829533" cy="461665"/>
          </a:xfrm>
          <a:prstGeom prst="rect">
            <a:avLst/>
          </a:prstGeom>
        </p:spPr>
        <p:txBody>
          <a:bodyPr wrap="square">
            <a:spAutoFit/>
          </a:bodyPr>
          <a:lstStyle/>
          <a:p>
            <a:r>
              <a:rPr lang="en-US" altLang="zh-TW" sz="2400" b="1" dirty="0">
                <a:solidFill>
                  <a:srgbClr val="FF0000"/>
                </a:solidFill>
              </a:rPr>
              <a:t>0.73</a:t>
            </a:r>
            <a:endParaRPr lang="zh-TW" altLang="en-US" sz="2400" b="1" dirty="0">
              <a:solidFill>
                <a:srgbClr val="FF0000"/>
              </a:solidFill>
            </a:endParaRPr>
          </a:p>
        </p:txBody>
      </p:sp>
    </p:spTree>
    <p:extLst>
      <p:ext uri="{BB962C8B-B14F-4D97-AF65-F5344CB8AC3E}">
        <p14:creationId xmlns:p14="http://schemas.microsoft.com/office/powerpoint/2010/main" val="382564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err="1"/>
              <a:t>Softmax</a:t>
            </a:r>
            <a:r>
              <a:rPr lang="en-US" altLang="zh-TW" dirty="0"/>
              <a:t> Layer</a:t>
            </a:r>
            <a:endParaRPr lang="en-US" dirty="0"/>
          </a:p>
        </p:txBody>
      </p:sp>
      <p:sp>
        <p:nvSpPr>
          <p:cNvPr id="3" name="Content Placeholder 2"/>
          <p:cNvSpPr>
            <a:spLocks noGrp="1"/>
          </p:cNvSpPr>
          <p:nvPr>
            <p:ph idx="1"/>
          </p:nvPr>
        </p:nvSpPr>
        <p:spPr>
          <a:xfrm>
            <a:off x="276673" y="2090803"/>
            <a:ext cx="6882183" cy="5367667"/>
          </a:xfrm>
        </p:spPr>
        <p:txBody>
          <a:bodyPr/>
          <a:lstStyle/>
          <a:p>
            <a:r>
              <a:rPr lang="en-US" dirty="0"/>
              <a:t>The </a:t>
            </a:r>
            <a:r>
              <a:rPr lang="en-US" dirty="0" err="1">
                <a:solidFill>
                  <a:srgbClr val="FF0000"/>
                </a:solidFill>
              </a:rPr>
              <a:t>softmax</a:t>
            </a:r>
            <a:r>
              <a:rPr lang="en-US" dirty="0">
                <a:solidFill>
                  <a:srgbClr val="FF0000"/>
                </a:solidFill>
              </a:rPr>
              <a:t> layer </a:t>
            </a:r>
            <a:r>
              <a:rPr lang="en-US" dirty="0"/>
              <a:t>applies </a:t>
            </a:r>
            <a:r>
              <a:rPr lang="en-US" dirty="0" err="1"/>
              <a:t>softmax</a:t>
            </a:r>
            <a:r>
              <a:rPr lang="en-US" dirty="0"/>
              <a:t> activations to output a probability value in the range [0, 1]</a:t>
            </a:r>
          </a:p>
          <a:p>
            <a:pPr lvl="1"/>
            <a:r>
              <a:rPr lang="en-US" dirty="0"/>
              <a:t>The values </a:t>
            </a:r>
            <a:r>
              <a:rPr lang="en-US" i="1" dirty="0"/>
              <a:t>z</a:t>
            </a:r>
            <a:r>
              <a:rPr lang="en-US" dirty="0"/>
              <a:t> inputted to the </a:t>
            </a:r>
            <a:r>
              <a:rPr lang="en-US" dirty="0" err="1"/>
              <a:t>softmax</a:t>
            </a:r>
            <a:r>
              <a:rPr lang="en-US" dirty="0"/>
              <a:t> layer are referred to as </a:t>
            </a:r>
            <a:r>
              <a:rPr lang="en-US" b="1" i="1" dirty="0">
                <a:solidFill>
                  <a:srgbClr val="0070C0"/>
                </a:solidFill>
              </a:rPr>
              <a:t>logits</a:t>
            </a:r>
          </a:p>
        </p:txBody>
      </p:sp>
      <p:sp>
        <p:nvSpPr>
          <p:cNvPr id="65" name="Content Placeholder 64">
            <a:extLst>
              <a:ext uri="{FF2B5EF4-FFF2-40B4-BE49-F238E27FC236}">
                <a16:creationId xmlns:a16="http://schemas.microsoft.com/office/drawing/2014/main" id="{A33B902A-6A4F-411E-AE2C-E9DBC340F1CC}"/>
              </a:ext>
            </a:extLst>
          </p:cNvPr>
          <p:cNvSpPr>
            <a:spLocks noGrp="1"/>
          </p:cNvSpPr>
          <p:nvPr>
            <p:ph idx="10"/>
          </p:nvPr>
        </p:nvSpPr>
        <p:spPr/>
        <p:txBody>
          <a:bodyPr>
            <a:normAutofit/>
          </a:bodyPr>
          <a:lstStyle/>
          <a:p>
            <a:r>
              <a:rPr lang="en-US" dirty="0"/>
              <a:t>Introduction to Neural Networks</a:t>
            </a:r>
          </a:p>
          <a:p>
            <a:endParaRPr lang="en-US" dirty="0"/>
          </a:p>
        </p:txBody>
      </p:sp>
      <p:sp>
        <p:nvSpPr>
          <p:cNvPr id="4" name="矩形 22"/>
          <p:cNvSpPr/>
          <p:nvPr/>
        </p:nvSpPr>
        <p:spPr>
          <a:xfrm>
            <a:off x="1376955" y="3820737"/>
            <a:ext cx="5556352" cy="35242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單箭頭接點 11"/>
          <p:cNvCxnSpPr/>
          <p:nvPr/>
        </p:nvCxnSpPr>
        <p:spPr>
          <a:xfrm>
            <a:off x="1068867" y="5193131"/>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12"/>
          <p:cNvCxnSpPr/>
          <p:nvPr/>
        </p:nvCxnSpPr>
        <p:spPr>
          <a:xfrm>
            <a:off x="1068867" y="6079057"/>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10"/>
          <p:cNvCxnSpPr/>
          <p:nvPr/>
        </p:nvCxnSpPr>
        <p:spPr>
          <a:xfrm>
            <a:off x="1068867" y="4305152"/>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橢圓 6"/>
          <p:cNvSpPr/>
          <p:nvPr/>
        </p:nvSpPr>
        <p:spPr>
          <a:xfrm>
            <a:off x="1702960" y="4007609"/>
            <a:ext cx="595086" cy="5950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9" name="橢圓 7"/>
          <p:cNvSpPr/>
          <p:nvPr/>
        </p:nvSpPr>
        <p:spPr>
          <a:xfrm>
            <a:off x="1702960" y="4895588"/>
            <a:ext cx="595086" cy="5950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10" name="橢圓 8"/>
          <p:cNvSpPr/>
          <p:nvPr/>
        </p:nvSpPr>
        <p:spPr>
          <a:xfrm>
            <a:off x="1702960" y="5781514"/>
            <a:ext cx="595086" cy="5950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graphicFrame>
        <p:nvGraphicFramePr>
          <p:cNvPr id="11" name="Object 12"/>
          <p:cNvGraphicFramePr>
            <a:graphicFrameLocks noChangeAspect="1"/>
          </p:cNvGraphicFramePr>
          <p:nvPr>
            <p:extLst>
              <p:ext uri="{D42A27DB-BD31-4B8C-83A1-F6EECF244321}">
                <p14:modId xmlns:p14="http://schemas.microsoft.com/office/powerpoint/2010/main" val="1797729485"/>
              </p:ext>
            </p:extLst>
          </p:nvPr>
        </p:nvGraphicFramePr>
        <p:xfrm>
          <a:off x="743645" y="4046126"/>
          <a:ext cx="352425" cy="487363"/>
        </p:xfrm>
        <a:graphic>
          <a:graphicData uri="http://schemas.openxmlformats.org/presentationml/2006/ole">
            <mc:AlternateContent xmlns:mc="http://schemas.openxmlformats.org/markup-compatibility/2006">
              <mc:Choice xmlns:v="urn:schemas-microsoft-com:vml" Requires="v">
                <p:oleObj name="方程式" r:id="rId3" imgW="164880" imgH="228600" progId="Equation.3">
                  <p:embed/>
                </p:oleObj>
              </mc:Choice>
              <mc:Fallback>
                <p:oleObj name="方程式" r:id="rId3" imgW="164880" imgH="228600" progId="Equation.3">
                  <p:embed/>
                  <p:pic>
                    <p:nvPicPr>
                      <p:cNvPr id="14" name="Object 12"/>
                      <p:cNvPicPr>
                        <a:picLocks noChangeAspect="1" noChangeArrowheads="1"/>
                      </p:cNvPicPr>
                      <p:nvPr/>
                    </p:nvPicPr>
                    <p:blipFill>
                      <a:blip r:embed="rId4"/>
                      <a:srcRect/>
                      <a:stretch>
                        <a:fillRect/>
                      </a:stretch>
                    </p:blipFill>
                    <p:spPr bwMode="auto">
                      <a:xfrm>
                        <a:off x="743645" y="4046126"/>
                        <a:ext cx="352425"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2"/>
          <p:cNvGraphicFramePr>
            <a:graphicFrameLocks noChangeAspect="1"/>
          </p:cNvGraphicFramePr>
          <p:nvPr>
            <p:extLst>
              <p:ext uri="{D42A27DB-BD31-4B8C-83A1-F6EECF244321}">
                <p14:modId xmlns:p14="http://schemas.microsoft.com/office/powerpoint/2010/main" val="1164529671"/>
              </p:ext>
            </p:extLst>
          </p:nvPr>
        </p:nvGraphicFramePr>
        <p:xfrm>
          <a:off x="708720" y="4933539"/>
          <a:ext cx="352425" cy="487362"/>
        </p:xfrm>
        <a:graphic>
          <a:graphicData uri="http://schemas.openxmlformats.org/presentationml/2006/ole">
            <mc:AlternateContent xmlns:mc="http://schemas.openxmlformats.org/markup-compatibility/2006">
              <mc:Choice xmlns:v="urn:schemas-microsoft-com:vml" Requires="v">
                <p:oleObj name="方程式" r:id="rId5" imgW="164880" imgH="228600" progId="Equation.3">
                  <p:embed/>
                </p:oleObj>
              </mc:Choice>
              <mc:Fallback>
                <p:oleObj name="方程式" r:id="rId5" imgW="164880" imgH="228600" progId="Equation.3">
                  <p:embed/>
                  <p:pic>
                    <p:nvPicPr>
                      <p:cNvPr id="15" name="Object 12"/>
                      <p:cNvPicPr>
                        <a:picLocks noChangeAspect="1" noChangeArrowheads="1"/>
                      </p:cNvPicPr>
                      <p:nvPr/>
                    </p:nvPicPr>
                    <p:blipFill>
                      <a:blip r:embed="rId6"/>
                      <a:srcRect/>
                      <a:stretch>
                        <a:fillRect/>
                      </a:stretch>
                    </p:blipFill>
                    <p:spPr bwMode="auto">
                      <a:xfrm>
                        <a:off x="708720" y="4933539"/>
                        <a:ext cx="352425"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1912207210"/>
              </p:ext>
            </p:extLst>
          </p:nvPr>
        </p:nvGraphicFramePr>
        <p:xfrm>
          <a:off x="742057" y="5781264"/>
          <a:ext cx="352425" cy="514350"/>
        </p:xfrm>
        <a:graphic>
          <a:graphicData uri="http://schemas.openxmlformats.org/presentationml/2006/ole">
            <mc:AlternateContent xmlns:mc="http://schemas.openxmlformats.org/markup-compatibility/2006">
              <mc:Choice xmlns:v="urn:schemas-microsoft-com:vml" Requires="v">
                <p:oleObj name="方程式" r:id="rId7" imgW="164880" imgH="241200" progId="Equation.3">
                  <p:embed/>
                </p:oleObj>
              </mc:Choice>
              <mc:Fallback>
                <p:oleObj name="方程式" r:id="rId7" imgW="164880" imgH="241200" progId="Equation.3">
                  <p:embed/>
                  <p:pic>
                    <p:nvPicPr>
                      <p:cNvPr id="16" name="Object 12"/>
                      <p:cNvPicPr>
                        <a:picLocks noChangeAspect="1" noChangeArrowheads="1"/>
                      </p:cNvPicPr>
                      <p:nvPr/>
                    </p:nvPicPr>
                    <p:blipFill>
                      <a:blip r:embed="rId8"/>
                      <a:srcRect/>
                      <a:stretch>
                        <a:fillRect/>
                      </a:stretch>
                    </p:blipFill>
                    <p:spPr bwMode="auto">
                      <a:xfrm>
                        <a:off x="742057" y="5781264"/>
                        <a:ext cx="352425"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文字方塊 3"/>
          <p:cNvSpPr txBox="1"/>
          <p:nvPr/>
        </p:nvSpPr>
        <p:spPr>
          <a:xfrm>
            <a:off x="3299594" y="3310136"/>
            <a:ext cx="3614559" cy="461665"/>
          </a:xfrm>
          <a:prstGeom prst="rect">
            <a:avLst/>
          </a:prstGeom>
          <a:noFill/>
        </p:spPr>
        <p:txBody>
          <a:bodyPr wrap="square" rtlCol="0">
            <a:spAutoFit/>
          </a:bodyPr>
          <a:lstStyle/>
          <a:p>
            <a:pPr algn="ctr"/>
            <a:r>
              <a:rPr lang="en-US" altLang="zh-TW" sz="2400" b="1" i="1" u="sng" dirty="0"/>
              <a:t>A </a:t>
            </a:r>
            <a:r>
              <a:rPr lang="en-US" altLang="zh-TW" sz="2400" b="1" i="1" u="sng" dirty="0" err="1"/>
              <a:t>Softmax</a:t>
            </a:r>
            <a:r>
              <a:rPr lang="en-US" altLang="zh-TW" sz="2400" b="1" i="1" u="sng" dirty="0"/>
              <a:t> Layer</a:t>
            </a:r>
            <a:endParaRPr lang="zh-TW" altLang="en-US" sz="2400" b="1" i="1" u="sng" dirty="0"/>
          </a:p>
        </p:txBody>
      </p:sp>
      <p:graphicFrame>
        <p:nvGraphicFramePr>
          <p:cNvPr id="15" name="Object 12"/>
          <p:cNvGraphicFramePr>
            <a:graphicFrameLocks noChangeAspect="1"/>
          </p:cNvGraphicFramePr>
          <p:nvPr>
            <p:extLst>
              <p:ext uri="{D42A27DB-BD31-4B8C-83A1-F6EECF244321}">
                <p14:modId xmlns:p14="http://schemas.microsoft.com/office/powerpoint/2010/main" val="1638834443"/>
              </p:ext>
            </p:extLst>
          </p:nvPr>
        </p:nvGraphicFramePr>
        <p:xfrm>
          <a:off x="1888017" y="4174750"/>
          <a:ext cx="242888" cy="298450"/>
        </p:xfrm>
        <a:graphic>
          <a:graphicData uri="http://schemas.openxmlformats.org/presentationml/2006/ole">
            <mc:AlternateContent xmlns:mc="http://schemas.openxmlformats.org/markup-compatibility/2006">
              <mc:Choice xmlns:v="urn:schemas-microsoft-com:vml" Requires="v">
                <p:oleObj name="方程式" r:id="rId9" imgW="114120" imgH="139680" progId="Equation.3">
                  <p:embed/>
                </p:oleObj>
              </mc:Choice>
              <mc:Fallback>
                <p:oleObj name="方程式" r:id="rId9" imgW="114120" imgH="139680" progId="Equation.3">
                  <p:embed/>
                  <p:pic>
                    <p:nvPicPr>
                      <p:cNvPr id="41" name="Object 12"/>
                      <p:cNvPicPr>
                        <a:picLocks noChangeAspect="1" noChangeArrowheads="1"/>
                      </p:cNvPicPr>
                      <p:nvPr/>
                    </p:nvPicPr>
                    <p:blipFill>
                      <a:blip r:embed="rId10"/>
                      <a:srcRect/>
                      <a:stretch>
                        <a:fillRect/>
                      </a:stretch>
                    </p:blipFill>
                    <p:spPr bwMode="auto">
                      <a:xfrm>
                        <a:off x="1888017" y="4174750"/>
                        <a:ext cx="242888"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2"/>
          <p:cNvGraphicFramePr>
            <a:graphicFrameLocks noChangeAspect="1"/>
          </p:cNvGraphicFramePr>
          <p:nvPr>
            <p:extLst>
              <p:ext uri="{D42A27DB-BD31-4B8C-83A1-F6EECF244321}">
                <p14:modId xmlns:p14="http://schemas.microsoft.com/office/powerpoint/2010/main" val="2691611376"/>
              </p:ext>
            </p:extLst>
          </p:nvPr>
        </p:nvGraphicFramePr>
        <p:xfrm>
          <a:off x="1878492" y="5065337"/>
          <a:ext cx="244475" cy="298450"/>
        </p:xfrm>
        <a:graphic>
          <a:graphicData uri="http://schemas.openxmlformats.org/presentationml/2006/ole">
            <mc:AlternateContent xmlns:mc="http://schemas.openxmlformats.org/markup-compatibility/2006">
              <mc:Choice xmlns:v="urn:schemas-microsoft-com:vml" Requires="v">
                <p:oleObj name="方程式" r:id="rId11" imgW="114120" imgH="139680" progId="Equation.3">
                  <p:embed/>
                </p:oleObj>
              </mc:Choice>
              <mc:Fallback>
                <p:oleObj name="方程式" r:id="rId11" imgW="114120" imgH="139680" progId="Equation.3">
                  <p:embed/>
                  <p:pic>
                    <p:nvPicPr>
                      <p:cNvPr id="42" name="Object 12"/>
                      <p:cNvPicPr>
                        <a:picLocks noChangeAspect="1" noChangeArrowheads="1"/>
                      </p:cNvPicPr>
                      <p:nvPr/>
                    </p:nvPicPr>
                    <p:blipFill>
                      <a:blip r:embed="rId12"/>
                      <a:srcRect/>
                      <a:stretch>
                        <a:fillRect/>
                      </a:stretch>
                    </p:blipFill>
                    <p:spPr bwMode="auto">
                      <a:xfrm>
                        <a:off x="1878492" y="5065337"/>
                        <a:ext cx="244475"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2"/>
          <p:cNvGraphicFramePr>
            <a:graphicFrameLocks noChangeAspect="1"/>
          </p:cNvGraphicFramePr>
          <p:nvPr>
            <p:extLst>
              <p:ext uri="{D42A27DB-BD31-4B8C-83A1-F6EECF244321}">
                <p14:modId xmlns:p14="http://schemas.microsoft.com/office/powerpoint/2010/main" val="3848226593"/>
              </p:ext>
            </p:extLst>
          </p:nvPr>
        </p:nvGraphicFramePr>
        <p:xfrm>
          <a:off x="1910242" y="5938462"/>
          <a:ext cx="244475" cy="298450"/>
        </p:xfrm>
        <a:graphic>
          <a:graphicData uri="http://schemas.openxmlformats.org/presentationml/2006/ole">
            <mc:AlternateContent xmlns:mc="http://schemas.openxmlformats.org/markup-compatibility/2006">
              <mc:Choice xmlns:v="urn:schemas-microsoft-com:vml" Requires="v">
                <p:oleObj name="方程式" r:id="rId13" imgW="114120" imgH="139680" progId="Equation.3">
                  <p:embed/>
                </p:oleObj>
              </mc:Choice>
              <mc:Fallback>
                <p:oleObj name="方程式" r:id="rId13" imgW="114120" imgH="139680" progId="Equation.3">
                  <p:embed/>
                  <p:pic>
                    <p:nvPicPr>
                      <p:cNvPr id="43" name="Object 12"/>
                      <p:cNvPicPr>
                        <a:picLocks noChangeAspect="1" noChangeArrowheads="1"/>
                      </p:cNvPicPr>
                      <p:nvPr/>
                    </p:nvPicPr>
                    <p:blipFill>
                      <a:blip r:embed="rId14"/>
                      <a:srcRect/>
                      <a:stretch>
                        <a:fillRect/>
                      </a:stretch>
                    </p:blipFill>
                    <p:spPr bwMode="auto">
                      <a:xfrm>
                        <a:off x="1910242" y="5938462"/>
                        <a:ext cx="244475"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8" name="直線單箭頭接點 43"/>
          <p:cNvCxnSpPr/>
          <p:nvPr/>
        </p:nvCxnSpPr>
        <p:spPr>
          <a:xfrm flipV="1">
            <a:off x="2298046" y="5193133"/>
            <a:ext cx="1182913"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44"/>
          <p:cNvCxnSpPr/>
          <p:nvPr/>
        </p:nvCxnSpPr>
        <p:spPr>
          <a:xfrm>
            <a:off x="2298046" y="6079057"/>
            <a:ext cx="173536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45"/>
          <p:cNvCxnSpPr/>
          <p:nvPr/>
        </p:nvCxnSpPr>
        <p:spPr>
          <a:xfrm>
            <a:off x="2298046" y="4305152"/>
            <a:ext cx="50437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1" name="Object 12"/>
          <p:cNvGraphicFramePr>
            <a:graphicFrameLocks noChangeAspect="1"/>
          </p:cNvGraphicFramePr>
          <p:nvPr>
            <p:extLst>
              <p:ext uri="{D42A27DB-BD31-4B8C-83A1-F6EECF244321}">
                <p14:modId xmlns:p14="http://schemas.microsoft.com/office/powerpoint/2010/main" val="405727372"/>
              </p:ext>
            </p:extLst>
          </p:nvPr>
        </p:nvGraphicFramePr>
        <p:xfrm>
          <a:off x="2867720" y="3965164"/>
          <a:ext cx="433387" cy="487362"/>
        </p:xfrm>
        <a:graphic>
          <a:graphicData uri="http://schemas.openxmlformats.org/presentationml/2006/ole">
            <mc:AlternateContent xmlns:mc="http://schemas.openxmlformats.org/markup-compatibility/2006">
              <mc:Choice xmlns:v="urn:schemas-microsoft-com:vml" Requires="v">
                <p:oleObj name="方程式" r:id="rId15" imgW="203040" imgH="228600" progId="Equation.3">
                  <p:embed/>
                </p:oleObj>
              </mc:Choice>
              <mc:Fallback>
                <p:oleObj name="方程式" r:id="rId15" imgW="203040" imgH="228600" progId="Equation.3">
                  <p:embed/>
                  <p:pic>
                    <p:nvPicPr>
                      <p:cNvPr id="24" name="Object 12"/>
                      <p:cNvPicPr>
                        <a:picLocks noChangeAspect="1" noChangeArrowheads="1"/>
                      </p:cNvPicPr>
                      <p:nvPr/>
                    </p:nvPicPr>
                    <p:blipFill>
                      <a:blip r:embed="rId16"/>
                      <a:srcRect/>
                      <a:stretch>
                        <a:fillRect/>
                      </a:stretch>
                    </p:blipFill>
                    <p:spPr bwMode="auto">
                      <a:xfrm>
                        <a:off x="2867720" y="3965164"/>
                        <a:ext cx="433387"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12"/>
          <p:cNvGraphicFramePr>
            <a:graphicFrameLocks noChangeAspect="1"/>
          </p:cNvGraphicFramePr>
          <p:nvPr>
            <p:extLst>
              <p:ext uri="{D42A27DB-BD31-4B8C-83A1-F6EECF244321}">
                <p14:modId xmlns:p14="http://schemas.microsoft.com/office/powerpoint/2010/main" val="2943600495"/>
              </p:ext>
            </p:extLst>
          </p:nvPr>
        </p:nvGraphicFramePr>
        <p:xfrm>
          <a:off x="3585270" y="4906551"/>
          <a:ext cx="433387" cy="487363"/>
        </p:xfrm>
        <a:graphic>
          <a:graphicData uri="http://schemas.openxmlformats.org/presentationml/2006/ole">
            <mc:AlternateContent xmlns:mc="http://schemas.openxmlformats.org/markup-compatibility/2006">
              <mc:Choice xmlns:v="urn:schemas-microsoft-com:vml" Requires="v">
                <p:oleObj name="方程式" r:id="rId17" imgW="203040" imgH="228600" progId="Equation.3">
                  <p:embed/>
                </p:oleObj>
              </mc:Choice>
              <mc:Fallback>
                <p:oleObj name="方程式" r:id="rId17" imgW="203040" imgH="228600" progId="Equation.3">
                  <p:embed/>
                  <p:pic>
                    <p:nvPicPr>
                      <p:cNvPr id="25" name="Object 12"/>
                      <p:cNvPicPr>
                        <a:picLocks noChangeAspect="1" noChangeArrowheads="1"/>
                      </p:cNvPicPr>
                      <p:nvPr/>
                    </p:nvPicPr>
                    <p:blipFill>
                      <a:blip r:embed="rId18"/>
                      <a:srcRect/>
                      <a:stretch>
                        <a:fillRect/>
                      </a:stretch>
                    </p:blipFill>
                    <p:spPr bwMode="auto">
                      <a:xfrm>
                        <a:off x="3585270" y="4906551"/>
                        <a:ext cx="433387"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Object 12"/>
          <p:cNvGraphicFramePr>
            <a:graphicFrameLocks noChangeAspect="1"/>
          </p:cNvGraphicFramePr>
          <p:nvPr>
            <p:extLst>
              <p:ext uri="{D42A27DB-BD31-4B8C-83A1-F6EECF244321}">
                <p14:modId xmlns:p14="http://schemas.microsoft.com/office/powerpoint/2010/main" val="1936402510"/>
              </p:ext>
            </p:extLst>
          </p:nvPr>
        </p:nvGraphicFramePr>
        <p:xfrm>
          <a:off x="4128195" y="5790789"/>
          <a:ext cx="433387" cy="487362"/>
        </p:xfrm>
        <a:graphic>
          <a:graphicData uri="http://schemas.openxmlformats.org/presentationml/2006/ole">
            <mc:AlternateContent xmlns:mc="http://schemas.openxmlformats.org/markup-compatibility/2006">
              <mc:Choice xmlns:v="urn:schemas-microsoft-com:vml" Requires="v">
                <p:oleObj name="方程式" r:id="rId19" imgW="203040" imgH="228600" progId="Equation.3">
                  <p:embed/>
                </p:oleObj>
              </mc:Choice>
              <mc:Fallback>
                <p:oleObj name="方程式" r:id="rId19" imgW="203040" imgH="228600" progId="Equation.3">
                  <p:embed/>
                  <p:pic>
                    <p:nvPicPr>
                      <p:cNvPr id="26" name="Object 12"/>
                      <p:cNvPicPr>
                        <a:picLocks noChangeAspect="1" noChangeArrowheads="1"/>
                      </p:cNvPicPr>
                      <p:nvPr/>
                    </p:nvPicPr>
                    <p:blipFill>
                      <a:blip r:embed="rId20"/>
                      <a:srcRect/>
                      <a:stretch>
                        <a:fillRect/>
                      </a:stretch>
                    </p:blipFill>
                    <p:spPr bwMode="auto">
                      <a:xfrm>
                        <a:off x="4128195" y="5790789"/>
                        <a:ext cx="433387"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4" name="群組 26"/>
          <p:cNvGrpSpPr/>
          <p:nvPr/>
        </p:nvGrpSpPr>
        <p:grpSpPr>
          <a:xfrm>
            <a:off x="3435910" y="6612182"/>
            <a:ext cx="520319" cy="520319"/>
            <a:chOff x="3342651" y="3507082"/>
            <a:chExt cx="520319" cy="520319"/>
          </a:xfrm>
        </p:grpSpPr>
        <p:sp>
          <p:nvSpPr>
            <p:cNvPr id="25" name="矩形 27"/>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26"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name="方程式" r:id="rId21" imgW="139680" imgH="139680" progId="Equation.3">
                    <p:embed/>
                  </p:oleObj>
                </mc:Choice>
                <mc:Fallback>
                  <p:oleObj name="方程式" r:id="rId21" imgW="139680" imgH="139680" progId="Equation.3">
                    <p:embed/>
                    <p:pic>
                      <p:nvPicPr>
                        <p:cNvPr id="29" name="Object 12"/>
                        <p:cNvPicPr>
                          <a:picLocks noChangeAspect="1" noChangeArrowheads="1"/>
                        </p:cNvPicPr>
                        <p:nvPr/>
                      </p:nvPicPr>
                      <p:blipFill>
                        <a:blip r:embed="rId22"/>
                        <a:srcRect/>
                        <a:stretch>
                          <a:fillRect/>
                        </a:stretch>
                      </p:blipFill>
                      <p:spPr bwMode="auto">
                        <a:xfrm>
                          <a:off x="3435128" y="3545009"/>
                          <a:ext cx="385763" cy="387350"/>
                        </a:xfrm>
                        <a:prstGeom prst="rect">
                          <a:avLst/>
                        </a:prstGeom>
                        <a:noFill/>
                      </p:spPr>
                    </p:pic>
                  </p:oleObj>
                </mc:Fallback>
              </mc:AlternateContent>
            </a:graphicData>
          </a:graphic>
        </p:graphicFrame>
      </p:grpSp>
      <p:graphicFrame>
        <p:nvGraphicFramePr>
          <p:cNvPr id="27" name="Object 12"/>
          <p:cNvGraphicFramePr>
            <a:graphicFrameLocks noChangeAspect="1"/>
          </p:cNvGraphicFramePr>
          <p:nvPr>
            <p:extLst>
              <p:ext uri="{D42A27DB-BD31-4B8C-83A1-F6EECF244321}">
                <p14:modId xmlns:p14="http://schemas.microsoft.com/office/powerpoint/2010/main" val="2963096786"/>
              </p:ext>
            </p:extLst>
          </p:nvPr>
        </p:nvGraphicFramePr>
        <p:xfrm>
          <a:off x="7366695" y="3844514"/>
          <a:ext cx="2032000" cy="947737"/>
        </p:xfrm>
        <a:graphic>
          <a:graphicData uri="http://schemas.openxmlformats.org/presentationml/2006/ole">
            <mc:AlternateContent xmlns:mc="http://schemas.openxmlformats.org/markup-compatibility/2006">
              <mc:Choice xmlns:v="urn:schemas-microsoft-com:vml" Requires="v">
                <p:oleObj name="方程式" r:id="rId23" imgW="952200" imgH="444240" progId="Equation.3">
                  <p:embed/>
                </p:oleObj>
              </mc:Choice>
              <mc:Fallback>
                <p:oleObj name="方程式" r:id="rId23" imgW="952200" imgH="444240" progId="Equation.3">
                  <p:embed/>
                  <p:pic>
                    <p:nvPicPr>
                      <p:cNvPr id="35" name="Object 12"/>
                      <p:cNvPicPr>
                        <a:picLocks noChangeAspect="1" noChangeArrowheads="1"/>
                      </p:cNvPicPr>
                      <p:nvPr/>
                    </p:nvPicPr>
                    <p:blipFill>
                      <a:blip r:embed="rId24"/>
                      <a:srcRect/>
                      <a:stretch>
                        <a:fillRect/>
                      </a:stretch>
                    </p:blipFill>
                    <p:spPr bwMode="auto">
                      <a:xfrm>
                        <a:off x="7366695" y="3844514"/>
                        <a:ext cx="2032000" cy="947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Object 12"/>
          <p:cNvGraphicFramePr>
            <a:graphicFrameLocks noChangeAspect="1"/>
          </p:cNvGraphicFramePr>
          <p:nvPr>
            <p:extLst>
              <p:ext uri="{D42A27DB-BD31-4B8C-83A1-F6EECF244321}">
                <p14:modId xmlns:p14="http://schemas.microsoft.com/office/powerpoint/2010/main" val="1048441836"/>
              </p:ext>
            </p:extLst>
          </p:nvPr>
        </p:nvGraphicFramePr>
        <p:xfrm>
          <a:off x="4017070" y="6403564"/>
          <a:ext cx="868362" cy="949325"/>
        </p:xfrm>
        <a:graphic>
          <a:graphicData uri="http://schemas.openxmlformats.org/presentationml/2006/ole">
            <mc:AlternateContent xmlns:mc="http://schemas.openxmlformats.org/markup-compatibility/2006">
              <mc:Choice xmlns:v="urn:schemas-microsoft-com:vml" Requires="v">
                <p:oleObj name="方程式" r:id="rId25" imgW="406080" imgH="444240" progId="Equation.3">
                  <p:embed/>
                </p:oleObj>
              </mc:Choice>
              <mc:Fallback>
                <p:oleObj name="方程式" r:id="rId25" imgW="406080" imgH="444240" progId="Equation.3">
                  <p:embed/>
                  <p:pic>
                    <p:nvPicPr>
                      <p:cNvPr id="39" name="Object 12"/>
                      <p:cNvPicPr>
                        <a:picLocks noChangeAspect="1" noChangeArrowheads="1"/>
                      </p:cNvPicPr>
                      <p:nvPr/>
                    </p:nvPicPr>
                    <p:blipFill>
                      <a:blip r:embed="rId26"/>
                      <a:srcRect/>
                      <a:stretch>
                        <a:fillRect/>
                      </a:stretch>
                    </p:blipFill>
                    <p:spPr bwMode="auto">
                      <a:xfrm>
                        <a:off x="4017070" y="6403564"/>
                        <a:ext cx="868362" cy="949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9" name="群組 39"/>
          <p:cNvGrpSpPr/>
          <p:nvPr/>
        </p:nvGrpSpPr>
        <p:grpSpPr>
          <a:xfrm>
            <a:off x="4984888" y="4069545"/>
            <a:ext cx="520319" cy="520319"/>
            <a:chOff x="3342651" y="3507082"/>
            <a:chExt cx="520319" cy="520319"/>
          </a:xfrm>
        </p:grpSpPr>
        <p:sp>
          <p:nvSpPr>
            <p:cNvPr id="30" name="矩形 49"/>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31" name="Object 12"/>
            <p:cNvGraphicFramePr>
              <a:graphicFrameLocks noChangeAspect="1"/>
            </p:cNvGraphicFramePr>
            <p:nvPr/>
          </p:nvGraphicFramePr>
          <p:xfrm>
            <a:off x="3452214" y="3562455"/>
            <a:ext cx="350837" cy="352425"/>
          </p:xfrm>
          <a:graphic>
            <a:graphicData uri="http://schemas.openxmlformats.org/presentationml/2006/ole">
              <mc:AlternateContent xmlns:mc="http://schemas.openxmlformats.org/markup-compatibility/2006">
                <mc:Choice xmlns:v="urn:schemas-microsoft-com:vml" Requires="v">
                  <p:oleObj name="方程式" r:id="rId27" imgW="126720" imgH="126720" progId="Equation.3">
                    <p:embed/>
                  </p:oleObj>
                </mc:Choice>
                <mc:Fallback>
                  <p:oleObj name="方程式" r:id="rId27" imgW="126720" imgH="126720" progId="Equation.3">
                    <p:embed/>
                    <p:pic>
                      <p:nvPicPr>
                        <p:cNvPr id="51" name="Object 12"/>
                        <p:cNvPicPr>
                          <a:picLocks noChangeAspect="1" noChangeArrowheads="1"/>
                        </p:cNvPicPr>
                        <p:nvPr/>
                      </p:nvPicPr>
                      <p:blipFill>
                        <a:blip r:embed="rId28"/>
                        <a:srcRect/>
                        <a:stretch>
                          <a:fillRect/>
                        </a:stretch>
                      </p:blipFill>
                      <p:spPr bwMode="auto">
                        <a:xfrm>
                          <a:off x="3452214" y="3562455"/>
                          <a:ext cx="350837" cy="352425"/>
                        </a:xfrm>
                        <a:prstGeom prst="rect">
                          <a:avLst/>
                        </a:prstGeom>
                        <a:noFill/>
                      </p:spPr>
                    </p:pic>
                  </p:oleObj>
                </mc:Fallback>
              </mc:AlternateContent>
            </a:graphicData>
          </a:graphic>
        </p:graphicFrame>
      </p:grpSp>
      <p:grpSp>
        <p:nvGrpSpPr>
          <p:cNvPr id="32" name="群組 51"/>
          <p:cNvGrpSpPr/>
          <p:nvPr/>
        </p:nvGrpSpPr>
        <p:grpSpPr>
          <a:xfrm>
            <a:off x="5633501" y="4972325"/>
            <a:ext cx="520319" cy="520319"/>
            <a:chOff x="3342651" y="3507082"/>
            <a:chExt cx="520319" cy="520319"/>
          </a:xfrm>
        </p:grpSpPr>
        <p:sp>
          <p:nvSpPr>
            <p:cNvPr id="33" name="矩形 52"/>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34" name="Object 12"/>
            <p:cNvGraphicFramePr>
              <a:graphicFrameLocks noChangeAspect="1"/>
            </p:cNvGraphicFramePr>
            <p:nvPr/>
          </p:nvGraphicFramePr>
          <p:xfrm>
            <a:off x="3452978" y="3563248"/>
            <a:ext cx="349250" cy="352425"/>
          </p:xfrm>
          <a:graphic>
            <a:graphicData uri="http://schemas.openxmlformats.org/presentationml/2006/ole">
              <mc:AlternateContent xmlns:mc="http://schemas.openxmlformats.org/markup-compatibility/2006">
                <mc:Choice xmlns:v="urn:schemas-microsoft-com:vml" Requires="v">
                  <p:oleObj name="方程式" r:id="rId29" imgW="126720" imgH="126720" progId="Equation.3">
                    <p:embed/>
                  </p:oleObj>
                </mc:Choice>
                <mc:Fallback>
                  <p:oleObj name="方程式" r:id="rId29" imgW="126720" imgH="126720" progId="Equation.3">
                    <p:embed/>
                    <p:pic>
                      <p:nvPicPr>
                        <p:cNvPr id="54" name="Object 12"/>
                        <p:cNvPicPr>
                          <a:picLocks noChangeAspect="1" noChangeArrowheads="1"/>
                        </p:cNvPicPr>
                        <p:nvPr/>
                      </p:nvPicPr>
                      <p:blipFill>
                        <a:blip r:embed="rId30"/>
                        <a:srcRect/>
                        <a:stretch>
                          <a:fillRect/>
                        </a:stretch>
                      </p:blipFill>
                      <p:spPr bwMode="auto">
                        <a:xfrm>
                          <a:off x="3452978" y="3563248"/>
                          <a:ext cx="349250" cy="352425"/>
                        </a:xfrm>
                        <a:prstGeom prst="rect">
                          <a:avLst/>
                        </a:prstGeom>
                        <a:noFill/>
                      </p:spPr>
                    </p:pic>
                  </p:oleObj>
                </mc:Fallback>
              </mc:AlternateContent>
            </a:graphicData>
          </a:graphic>
        </p:graphicFrame>
      </p:grpSp>
      <p:grpSp>
        <p:nvGrpSpPr>
          <p:cNvPr id="35" name="群組 54"/>
          <p:cNvGrpSpPr/>
          <p:nvPr/>
        </p:nvGrpSpPr>
        <p:grpSpPr>
          <a:xfrm>
            <a:off x="6289612" y="5874766"/>
            <a:ext cx="520319" cy="520319"/>
            <a:chOff x="3342651" y="3507082"/>
            <a:chExt cx="520319" cy="520319"/>
          </a:xfrm>
        </p:grpSpPr>
        <p:sp>
          <p:nvSpPr>
            <p:cNvPr id="36" name="矩形 55"/>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37" name="Object 12"/>
            <p:cNvGraphicFramePr>
              <a:graphicFrameLocks noChangeAspect="1"/>
            </p:cNvGraphicFramePr>
            <p:nvPr/>
          </p:nvGraphicFramePr>
          <p:xfrm>
            <a:off x="3452002" y="3562263"/>
            <a:ext cx="350837" cy="352425"/>
          </p:xfrm>
          <a:graphic>
            <a:graphicData uri="http://schemas.openxmlformats.org/presentationml/2006/ole">
              <mc:AlternateContent xmlns:mc="http://schemas.openxmlformats.org/markup-compatibility/2006">
                <mc:Choice xmlns:v="urn:schemas-microsoft-com:vml" Requires="v">
                  <p:oleObj name="方程式" r:id="rId31" imgW="126720" imgH="126720" progId="Equation.3">
                    <p:embed/>
                  </p:oleObj>
                </mc:Choice>
                <mc:Fallback>
                  <p:oleObj name="方程式" r:id="rId31" imgW="126720" imgH="126720" progId="Equation.3">
                    <p:embed/>
                    <p:pic>
                      <p:nvPicPr>
                        <p:cNvPr id="57" name="Object 12"/>
                        <p:cNvPicPr>
                          <a:picLocks noChangeAspect="1" noChangeArrowheads="1"/>
                        </p:cNvPicPr>
                        <p:nvPr/>
                      </p:nvPicPr>
                      <p:blipFill>
                        <a:blip r:embed="rId32"/>
                        <a:srcRect/>
                        <a:stretch>
                          <a:fillRect/>
                        </a:stretch>
                      </p:blipFill>
                      <p:spPr bwMode="auto">
                        <a:xfrm>
                          <a:off x="3452002" y="3562263"/>
                          <a:ext cx="350837" cy="352425"/>
                        </a:xfrm>
                        <a:prstGeom prst="rect">
                          <a:avLst/>
                        </a:prstGeom>
                        <a:noFill/>
                      </p:spPr>
                    </p:pic>
                  </p:oleObj>
                </mc:Fallback>
              </mc:AlternateContent>
            </a:graphicData>
          </a:graphic>
        </p:graphicFrame>
      </p:grpSp>
      <p:cxnSp>
        <p:nvCxnSpPr>
          <p:cNvPr id="38" name="直線單箭頭接點 57"/>
          <p:cNvCxnSpPr/>
          <p:nvPr/>
        </p:nvCxnSpPr>
        <p:spPr>
          <a:xfrm>
            <a:off x="2484010" y="4324202"/>
            <a:ext cx="0" cy="2548140"/>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9" name="直線單箭頭接點 58"/>
          <p:cNvCxnSpPr/>
          <p:nvPr/>
        </p:nvCxnSpPr>
        <p:spPr>
          <a:xfrm>
            <a:off x="2484010" y="6853292"/>
            <a:ext cx="911678"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59"/>
          <p:cNvCxnSpPr/>
          <p:nvPr/>
        </p:nvCxnSpPr>
        <p:spPr>
          <a:xfrm>
            <a:off x="2802417" y="5214562"/>
            <a:ext cx="0" cy="1666105"/>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41" name="直線單箭頭接點 60"/>
          <p:cNvCxnSpPr/>
          <p:nvPr/>
        </p:nvCxnSpPr>
        <p:spPr>
          <a:xfrm>
            <a:off x="3085665" y="6079057"/>
            <a:ext cx="0" cy="777875"/>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42" name="直線單箭頭接點 61"/>
          <p:cNvCxnSpPr/>
          <p:nvPr/>
        </p:nvCxnSpPr>
        <p:spPr>
          <a:xfrm>
            <a:off x="3379245" y="4298145"/>
            <a:ext cx="160564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62"/>
          <p:cNvCxnSpPr/>
          <p:nvPr/>
        </p:nvCxnSpPr>
        <p:spPr>
          <a:xfrm>
            <a:off x="4033409" y="5214562"/>
            <a:ext cx="16000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70"/>
          <p:cNvCxnSpPr/>
          <p:nvPr/>
        </p:nvCxnSpPr>
        <p:spPr>
          <a:xfrm>
            <a:off x="5515627" y="4304925"/>
            <a:ext cx="175588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71"/>
          <p:cNvCxnSpPr/>
          <p:nvPr/>
        </p:nvCxnSpPr>
        <p:spPr>
          <a:xfrm>
            <a:off x="6195847" y="5214562"/>
            <a:ext cx="107566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72"/>
          <p:cNvCxnSpPr/>
          <p:nvPr/>
        </p:nvCxnSpPr>
        <p:spPr>
          <a:xfrm>
            <a:off x="6790797" y="6067228"/>
            <a:ext cx="48071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74"/>
          <p:cNvCxnSpPr/>
          <p:nvPr/>
        </p:nvCxnSpPr>
        <p:spPr>
          <a:xfrm>
            <a:off x="5269869" y="4604295"/>
            <a:ext cx="0" cy="2239489"/>
          </a:xfrm>
          <a:prstGeom prst="straightConnector1">
            <a:avLst/>
          </a:prstGeom>
          <a:ln w="571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8" name="直線單箭頭接點 75"/>
          <p:cNvCxnSpPr/>
          <p:nvPr/>
        </p:nvCxnSpPr>
        <p:spPr>
          <a:xfrm>
            <a:off x="5893660" y="5466396"/>
            <a:ext cx="0" cy="1414271"/>
          </a:xfrm>
          <a:prstGeom prst="straightConnector1">
            <a:avLst/>
          </a:prstGeom>
          <a:ln w="571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9" name="直線單箭頭接點 76"/>
          <p:cNvCxnSpPr/>
          <p:nvPr/>
        </p:nvCxnSpPr>
        <p:spPr>
          <a:xfrm>
            <a:off x="6536197" y="6354626"/>
            <a:ext cx="0" cy="526041"/>
          </a:xfrm>
          <a:prstGeom prst="straightConnector1">
            <a:avLst/>
          </a:prstGeom>
          <a:ln w="571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0" name="直線單箭頭接點 77"/>
          <p:cNvCxnSpPr/>
          <p:nvPr/>
        </p:nvCxnSpPr>
        <p:spPr>
          <a:xfrm>
            <a:off x="4844304" y="6853292"/>
            <a:ext cx="1710943" cy="0"/>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51" name="直線單箭頭接點 90"/>
          <p:cNvCxnSpPr>
            <a:endCxn id="36" idx="1"/>
          </p:cNvCxnSpPr>
          <p:nvPr/>
        </p:nvCxnSpPr>
        <p:spPr>
          <a:xfrm>
            <a:off x="4538691" y="6115725"/>
            <a:ext cx="1750921" cy="1920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矩形 102"/>
          <p:cNvSpPr/>
          <p:nvPr/>
        </p:nvSpPr>
        <p:spPr>
          <a:xfrm>
            <a:off x="1064083" y="3862203"/>
            <a:ext cx="493752" cy="461665"/>
          </a:xfrm>
          <a:prstGeom prst="rect">
            <a:avLst/>
          </a:prstGeom>
        </p:spPr>
        <p:txBody>
          <a:bodyPr wrap="square">
            <a:spAutoFit/>
          </a:bodyPr>
          <a:lstStyle/>
          <a:p>
            <a:r>
              <a:rPr lang="en-US" altLang="zh-TW" sz="2400" b="1" dirty="0">
                <a:solidFill>
                  <a:srgbClr val="FF0000"/>
                </a:solidFill>
              </a:rPr>
              <a:t>3</a:t>
            </a:r>
            <a:endParaRPr lang="zh-TW" altLang="en-US" sz="2400" b="1" dirty="0">
              <a:solidFill>
                <a:srgbClr val="FF0000"/>
              </a:solidFill>
            </a:endParaRPr>
          </a:p>
        </p:txBody>
      </p:sp>
      <p:sp>
        <p:nvSpPr>
          <p:cNvPr id="53" name="矩形 103"/>
          <p:cNvSpPr/>
          <p:nvPr/>
        </p:nvSpPr>
        <p:spPr>
          <a:xfrm>
            <a:off x="1063810" y="5652400"/>
            <a:ext cx="461193" cy="461665"/>
          </a:xfrm>
          <a:prstGeom prst="rect">
            <a:avLst/>
          </a:prstGeom>
        </p:spPr>
        <p:txBody>
          <a:bodyPr wrap="square">
            <a:spAutoFit/>
          </a:bodyPr>
          <a:lstStyle/>
          <a:p>
            <a:r>
              <a:rPr lang="en-US" altLang="zh-TW" sz="2400" b="1" dirty="0">
                <a:solidFill>
                  <a:srgbClr val="FF0000"/>
                </a:solidFill>
              </a:rPr>
              <a:t>-3</a:t>
            </a:r>
            <a:endParaRPr lang="zh-TW" altLang="en-US" sz="2400" b="1" dirty="0">
              <a:solidFill>
                <a:srgbClr val="FF0000"/>
              </a:solidFill>
            </a:endParaRPr>
          </a:p>
        </p:txBody>
      </p:sp>
      <p:sp>
        <p:nvSpPr>
          <p:cNvPr id="54" name="矩形 104"/>
          <p:cNvSpPr/>
          <p:nvPr/>
        </p:nvSpPr>
        <p:spPr>
          <a:xfrm>
            <a:off x="1047524" y="4778529"/>
            <a:ext cx="528324" cy="461665"/>
          </a:xfrm>
          <a:prstGeom prst="rect">
            <a:avLst/>
          </a:prstGeom>
        </p:spPr>
        <p:txBody>
          <a:bodyPr wrap="square">
            <a:spAutoFit/>
          </a:bodyPr>
          <a:lstStyle/>
          <a:p>
            <a:r>
              <a:rPr lang="en-US" altLang="zh-TW" sz="2400" b="1" dirty="0">
                <a:solidFill>
                  <a:srgbClr val="FF0000"/>
                </a:solidFill>
              </a:rPr>
              <a:t>1</a:t>
            </a:r>
            <a:endParaRPr lang="zh-TW" altLang="en-US" sz="2400" b="1" dirty="0">
              <a:solidFill>
                <a:srgbClr val="FF0000"/>
              </a:solidFill>
            </a:endParaRPr>
          </a:p>
        </p:txBody>
      </p:sp>
      <p:sp>
        <p:nvSpPr>
          <p:cNvPr id="55" name="矩形 105"/>
          <p:cNvSpPr/>
          <p:nvPr/>
        </p:nvSpPr>
        <p:spPr>
          <a:xfrm>
            <a:off x="3941334" y="4809778"/>
            <a:ext cx="665082" cy="461665"/>
          </a:xfrm>
          <a:prstGeom prst="rect">
            <a:avLst/>
          </a:prstGeom>
        </p:spPr>
        <p:txBody>
          <a:bodyPr wrap="square">
            <a:spAutoFit/>
          </a:bodyPr>
          <a:lstStyle/>
          <a:p>
            <a:r>
              <a:rPr lang="en-US" altLang="zh-TW" sz="2400" b="1" dirty="0">
                <a:solidFill>
                  <a:srgbClr val="FF0000"/>
                </a:solidFill>
                <a:latin typeface="+mj-lt"/>
              </a:rPr>
              <a:t>2.7</a:t>
            </a:r>
            <a:endParaRPr lang="zh-TW" altLang="en-US" sz="2400" b="1" dirty="0">
              <a:solidFill>
                <a:srgbClr val="FF0000"/>
              </a:solidFill>
              <a:latin typeface="+mj-lt"/>
            </a:endParaRPr>
          </a:p>
        </p:txBody>
      </p:sp>
      <p:sp>
        <p:nvSpPr>
          <p:cNvPr id="56" name="矩形 106"/>
          <p:cNvSpPr/>
          <p:nvPr/>
        </p:nvSpPr>
        <p:spPr>
          <a:xfrm>
            <a:off x="3344844" y="3870423"/>
            <a:ext cx="492443" cy="461665"/>
          </a:xfrm>
          <a:prstGeom prst="rect">
            <a:avLst/>
          </a:prstGeom>
        </p:spPr>
        <p:txBody>
          <a:bodyPr wrap="none">
            <a:spAutoFit/>
          </a:bodyPr>
          <a:lstStyle/>
          <a:p>
            <a:r>
              <a:rPr lang="en-US" altLang="zh-TW" sz="2400" b="1" dirty="0">
                <a:solidFill>
                  <a:srgbClr val="FF0000"/>
                </a:solidFill>
                <a:latin typeface="+mj-lt"/>
              </a:rPr>
              <a:t>20</a:t>
            </a:r>
            <a:endParaRPr lang="zh-TW" altLang="en-US" sz="2400" b="1" dirty="0">
              <a:solidFill>
                <a:srgbClr val="FF0000"/>
              </a:solidFill>
              <a:latin typeface="+mj-lt"/>
            </a:endParaRPr>
          </a:p>
        </p:txBody>
      </p:sp>
      <p:sp>
        <p:nvSpPr>
          <p:cNvPr id="57" name="矩形 107"/>
          <p:cNvSpPr/>
          <p:nvPr/>
        </p:nvSpPr>
        <p:spPr>
          <a:xfrm>
            <a:off x="4484299" y="5623706"/>
            <a:ext cx="1036480" cy="461665"/>
          </a:xfrm>
          <a:prstGeom prst="rect">
            <a:avLst/>
          </a:prstGeom>
        </p:spPr>
        <p:txBody>
          <a:bodyPr wrap="square">
            <a:spAutoFit/>
          </a:bodyPr>
          <a:lstStyle/>
          <a:p>
            <a:r>
              <a:rPr lang="en-US" altLang="zh-TW" sz="2400" b="1" dirty="0">
                <a:solidFill>
                  <a:srgbClr val="FF0000"/>
                </a:solidFill>
                <a:latin typeface="+mj-lt"/>
              </a:rPr>
              <a:t>0.05</a:t>
            </a:r>
            <a:endParaRPr lang="zh-TW" altLang="en-US" sz="2400" b="1" dirty="0">
              <a:solidFill>
                <a:srgbClr val="FF0000"/>
              </a:solidFill>
              <a:latin typeface="+mj-lt"/>
            </a:endParaRPr>
          </a:p>
        </p:txBody>
      </p:sp>
      <p:sp>
        <p:nvSpPr>
          <p:cNvPr id="58" name="矩形 108"/>
          <p:cNvSpPr/>
          <p:nvPr/>
        </p:nvSpPr>
        <p:spPr>
          <a:xfrm>
            <a:off x="6930253" y="3815289"/>
            <a:ext cx="723275" cy="461665"/>
          </a:xfrm>
          <a:prstGeom prst="rect">
            <a:avLst/>
          </a:prstGeom>
        </p:spPr>
        <p:txBody>
          <a:bodyPr wrap="none">
            <a:spAutoFit/>
          </a:bodyPr>
          <a:lstStyle/>
          <a:p>
            <a:r>
              <a:rPr lang="en-US" altLang="zh-TW" sz="2400" b="1" dirty="0">
                <a:solidFill>
                  <a:srgbClr val="FF0000"/>
                </a:solidFill>
                <a:latin typeface="times" panose="02020603050405020304" pitchFamily="18" charset="0"/>
              </a:rPr>
              <a:t>0.88</a:t>
            </a:r>
            <a:endParaRPr lang="zh-TW" altLang="en-US" sz="2400" b="1" dirty="0">
              <a:solidFill>
                <a:srgbClr val="FF0000"/>
              </a:solidFill>
            </a:endParaRPr>
          </a:p>
        </p:txBody>
      </p:sp>
      <p:sp>
        <p:nvSpPr>
          <p:cNvPr id="59" name="矩形 109"/>
          <p:cNvSpPr/>
          <p:nvPr/>
        </p:nvSpPr>
        <p:spPr>
          <a:xfrm>
            <a:off x="6954048" y="4701156"/>
            <a:ext cx="723275" cy="461665"/>
          </a:xfrm>
          <a:prstGeom prst="rect">
            <a:avLst/>
          </a:prstGeom>
        </p:spPr>
        <p:txBody>
          <a:bodyPr wrap="none">
            <a:spAutoFit/>
          </a:bodyPr>
          <a:lstStyle/>
          <a:p>
            <a:r>
              <a:rPr lang="en-US" altLang="zh-TW" sz="2400" b="1" dirty="0">
                <a:solidFill>
                  <a:srgbClr val="FF0000"/>
                </a:solidFill>
                <a:latin typeface="times" panose="02020603050405020304" pitchFamily="18" charset="0"/>
              </a:rPr>
              <a:t>0.12</a:t>
            </a:r>
            <a:endParaRPr lang="zh-TW" altLang="en-US" sz="2400" b="1" dirty="0">
              <a:solidFill>
                <a:srgbClr val="FF0000"/>
              </a:solidFill>
            </a:endParaRPr>
          </a:p>
        </p:txBody>
      </p:sp>
      <p:sp>
        <p:nvSpPr>
          <p:cNvPr id="60" name="矩形 110"/>
          <p:cNvSpPr/>
          <p:nvPr/>
        </p:nvSpPr>
        <p:spPr>
          <a:xfrm>
            <a:off x="7018688" y="5538095"/>
            <a:ext cx="492443" cy="461665"/>
          </a:xfrm>
          <a:prstGeom prst="rect">
            <a:avLst/>
          </a:prstGeom>
        </p:spPr>
        <p:txBody>
          <a:bodyPr wrap="none">
            <a:spAutoFit/>
          </a:bodyPr>
          <a:lstStyle/>
          <a:p>
            <a:r>
              <a:rPr lang="en-US" altLang="zh-TW" sz="2400" b="1" dirty="0">
                <a:solidFill>
                  <a:srgbClr val="FF0000"/>
                </a:solidFill>
                <a:latin typeface="Calibri" panose="020F0502020204030204" pitchFamily="34" charset="0"/>
              </a:rPr>
              <a:t>≈</a:t>
            </a:r>
            <a:r>
              <a:rPr lang="en-US" altLang="zh-TW" sz="2400" b="1" dirty="0">
                <a:solidFill>
                  <a:srgbClr val="FF0000"/>
                </a:solidFill>
                <a:latin typeface="times" panose="02020603050405020304" pitchFamily="18" charset="0"/>
              </a:rPr>
              <a:t>0</a:t>
            </a:r>
            <a:endParaRPr lang="zh-TW" altLang="en-US" sz="2400" b="1" dirty="0">
              <a:solidFill>
                <a:srgbClr val="FF0000"/>
              </a:solidFill>
            </a:endParaRPr>
          </a:p>
        </p:txBody>
      </p:sp>
      <p:graphicFrame>
        <p:nvGraphicFramePr>
          <p:cNvPr id="61" name="Object 12"/>
          <p:cNvGraphicFramePr>
            <a:graphicFrameLocks noChangeAspect="1"/>
          </p:cNvGraphicFramePr>
          <p:nvPr>
            <p:extLst>
              <p:ext uri="{D42A27DB-BD31-4B8C-83A1-F6EECF244321}">
                <p14:modId xmlns:p14="http://schemas.microsoft.com/office/powerpoint/2010/main" val="2492027809"/>
              </p:ext>
            </p:extLst>
          </p:nvPr>
        </p:nvGraphicFramePr>
        <p:xfrm>
          <a:off x="7333357" y="4776376"/>
          <a:ext cx="2085975" cy="947738"/>
        </p:xfrm>
        <a:graphic>
          <a:graphicData uri="http://schemas.openxmlformats.org/presentationml/2006/ole">
            <mc:AlternateContent xmlns:mc="http://schemas.openxmlformats.org/markup-compatibility/2006">
              <mc:Choice xmlns:v="urn:schemas-microsoft-com:vml" Requires="v">
                <p:oleObj name="方程式" r:id="rId33" imgW="977760" imgH="444240" progId="Equation.3">
                  <p:embed/>
                </p:oleObj>
              </mc:Choice>
              <mc:Fallback>
                <p:oleObj name="方程式" r:id="rId33" imgW="977760" imgH="444240" progId="Equation.3">
                  <p:embed/>
                  <p:pic>
                    <p:nvPicPr>
                      <p:cNvPr id="65" name="Object 12"/>
                      <p:cNvPicPr>
                        <a:picLocks noChangeAspect="1" noChangeArrowheads="1"/>
                      </p:cNvPicPr>
                      <p:nvPr/>
                    </p:nvPicPr>
                    <p:blipFill>
                      <a:blip r:embed="rId34"/>
                      <a:srcRect/>
                      <a:stretch>
                        <a:fillRect/>
                      </a:stretch>
                    </p:blipFill>
                    <p:spPr bwMode="auto">
                      <a:xfrm>
                        <a:off x="7333357" y="4776376"/>
                        <a:ext cx="2085975" cy="947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 name="Object 12"/>
          <p:cNvGraphicFramePr>
            <a:graphicFrameLocks noChangeAspect="1"/>
          </p:cNvGraphicFramePr>
          <p:nvPr>
            <p:extLst>
              <p:ext uri="{D42A27DB-BD31-4B8C-83A1-F6EECF244321}">
                <p14:modId xmlns:p14="http://schemas.microsoft.com/office/powerpoint/2010/main" val="1312060936"/>
              </p:ext>
            </p:extLst>
          </p:nvPr>
        </p:nvGraphicFramePr>
        <p:xfrm>
          <a:off x="7323832" y="5705064"/>
          <a:ext cx="2060575" cy="947737"/>
        </p:xfrm>
        <a:graphic>
          <a:graphicData uri="http://schemas.openxmlformats.org/presentationml/2006/ole">
            <mc:AlternateContent xmlns:mc="http://schemas.openxmlformats.org/markup-compatibility/2006">
              <mc:Choice xmlns:v="urn:schemas-microsoft-com:vml" Requires="v">
                <p:oleObj name="方程式" r:id="rId35" imgW="965160" imgH="444240" progId="Equation.3">
                  <p:embed/>
                </p:oleObj>
              </mc:Choice>
              <mc:Fallback>
                <p:oleObj name="方程式" r:id="rId35" imgW="965160" imgH="444240" progId="Equation.3">
                  <p:embed/>
                  <p:pic>
                    <p:nvPicPr>
                      <p:cNvPr id="66" name="Object 12"/>
                      <p:cNvPicPr>
                        <a:picLocks noChangeAspect="1" noChangeArrowheads="1"/>
                      </p:cNvPicPr>
                      <p:nvPr/>
                    </p:nvPicPr>
                    <p:blipFill>
                      <a:blip r:embed="rId36"/>
                      <a:srcRect/>
                      <a:stretch>
                        <a:fillRect/>
                      </a:stretch>
                    </p:blipFill>
                    <p:spPr bwMode="auto">
                      <a:xfrm>
                        <a:off x="7323832" y="5705064"/>
                        <a:ext cx="2060575" cy="947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63" name="文字方塊 63"/>
              <p:cNvSpPr txBox="1"/>
              <p:nvPr/>
            </p:nvSpPr>
            <p:spPr>
              <a:xfrm>
                <a:off x="7765504" y="2058050"/>
                <a:ext cx="2221716" cy="1200650"/>
              </a:xfrm>
              <a:prstGeom prst="rect">
                <a:avLst/>
              </a:prstGeom>
              <a:noFill/>
            </p:spPr>
            <p:txBody>
              <a:bodyPr wrap="square" rtlCol="0">
                <a:spAutoFit/>
              </a:bodyPr>
              <a:lstStyle/>
              <a:p>
                <a:r>
                  <a:rPr lang="en-US" altLang="zh-TW" sz="2400" b="1" i="1" u="sng" dirty="0"/>
                  <a:t>Probability</a:t>
                </a:r>
                <a:r>
                  <a:rPr lang="en-US" altLang="zh-TW" sz="2400" dirty="0"/>
                  <a:t>:</a:t>
                </a:r>
              </a:p>
              <a:p>
                <a:pPr marL="342900" indent="-342900">
                  <a:buFont typeface="Wingdings" panose="05000000000000000000" pitchFamily="2" charset="2"/>
                  <a:buChar char="§"/>
                </a:pPr>
                <a14:m>
                  <m:oMath xmlns:m="http://schemas.openxmlformats.org/officeDocument/2006/math">
                    <m:r>
                      <a:rPr lang="en-US" altLang="zh-TW" sz="2400" i="1">
                        <a:latin typeface="Cambria Math" panose="02040503050406030204" pitchFamily="18" charset="0"/>
                      </a:rPr>
                      <m:t>0</m:t>
                    </m:r>
                    <m:r>
                      <a:rPr lang="en-US" altLang="zh-TW" sz="2400" b="0" i="1" smtClean="0">
                        <a:latin typeface="Cambria Math" panose="02040503050406030204" pitchFamily="18" charset="0"/>
                      </a:rPr>
                      <m:t>&lt;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𝑦</m:t>
                        </m:r>
                      </m:e>
                      <m:sub>
                        <m:r>
                          <a:rPr lang="en-US" altLang="zh-TW" sz="2400" i="1">
                            <a:latin typeface="Cambria Math" panose="02040503050406030204" pitchFamily="18" charset="0"/>
                          </a:rPr>
                          <m:t>𝑖</m:t>
                        </m:r>
                      </m:sub>
                    </m:sSub>
                    <m:r>
                      <a:rPr lang="en-US" altLang="zh-TW" sz="2400" b="0" i="1" smtClean="0">
                        <a:latin typeface="Cambria Math" panose="02040503050406030204" pitchFamily="18" charset="0"/>
                      </a:rPr>
                      <m:t>&lt;1</m:t>
                    </m:r>
                  </m:oMath>
                </a14:m>
                <a:endParaRPr lang="en-US" altLang="zh-TW" sz="2400" dirty="0"/>
              </a:p>
              <a:p>
                <a:pPr marL="342900" indent="-342900">
                  <a:buFont typeface="Wingdings" panose="05000000000000000000" pitchFamily="2" charset="2"/>
                  <a:buChar char="§"/>
                </a:pPr>
                <a14:m>
                  <m:oMath xmlns:m="http://schemas.openxmlformats.org/officeDocument/2006/math">
                    <m:nary>
                      <m:naryPr>
                        <m:chr m:val="∑"/>
                        <m:supHide m:val="on"/>
                        <m:ctrlPr>
                          <a:rPr lang="en-US" altLang="zh-TW" sz="2400" i="1" smtClean="0">
                            <a:latin typeface="Cambria Math" panose="02040503050406030204" pitchFamily="18" charset="0"/>
                          </a:rPr>
                        </m:ctrlPr>
                      </m:naryPr>
                      <m:sub>
                        <m:r>
                          <m:rPr>
                            <m:brk m:alnAt="7"/>
                          </m:rPr>
                          <a:rPr lang="en-US" altLang="zh-TW" sz="2400" b="0" i="1" smtClean="0">
                            <a:latin typeface="Cambria Math" panose="02040503050406030204" pitchFamily="18" charset="0"/>
                          </a:rPr>
                          <m:t>𝑖</m:t>
                        </m:r>
                      </m:sub>
                      <m:sup/>
                      <m:e>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𝑦</m:t>
                            </m:r>
                          </m:e>
                          <m:sub>
                            <m:r>
                              <a:rPr lang="en-US" altLang="zh-TW" sz="2400" b="0" i="1" smtClean="0">
                                <a:latin typeface="Cambria Math" panose="02040503050406030204" pitchFamily="18" charset="0"/>
                              </a:rPr>
                              <m:t>𝑖</m:t>
                            </m:r>
                          </m:sub>
                        </m:sSub>
                        <m:r>
                          <a:rPr lang="en-US" altLang="zh-TW" sz="2400" b="0" i="1" smtClean="0">
                            <a:latin typeface="Cambria Math" panose="02040503050406030204" pitchFamily="18" charset="0"/>
                          </a:rPr>
                          <m:t>=1</m:t>
                        </m:r>
                      </m:e>
                    </m:nary>
                  </m:oMath>
                </a14:m>
                <a:endParaRPr lang="zh-TW" altLang="en-US" sz="2400" dirty="0"/>
              </a:p>
            </p:txBody>
          </p:sp>
        </mc:Choice>
        <mc:Fallback xmlns="">
          <p:sp>
            <p:nvSpPr>
              <p:cNvPr id="63" name="文字方塊 63"/>
              <p:cNvSpPr txBox="1">
                <a:spLocks noRot="1" noChangeAspect="1" noMove="1" noResize="1" noEditPoints="1" noAdjustHandles="1" noChangeArrowheads="1" noChangeShapeType="1" noTextEdit="1"/>
              </p:cNvSpPr>
              <p:nvPr/>
            </p:nvSpPr>
            <p:spPr>
              <a:xfrm>
                <a:off x="7765504" y="2058050"/>
                <a:ext cx="2221716" cy="1200650"/>
              </a:xfrm>
              <a:prstGeom prst="rect">
                <a:avLst/>
              </a:prstGeom>
              <a:blipFill>
                <a:blip r:embed="rId38"/>
                <a:stretch>
                  <a:fillRect l="-6044" t="-4061" b="-74619"/>
                </a:stretch>
              </a:blipFill>
            </p:spPr>
            <p:txBody>
              <a:bodyPr/>
              <a:lstStyle/>
              <a:p>
                <a:r>
                  <a:rPr lang="en-US">
                    <a:noFill/>
                  </a:rPr>
                  <a:t> </a:t>
                </a:r>
              </a:p>
            </p:txBody>
          </p:sp>
        </mc:Fallback>
      </mc:AlternateContent>
      <p:sp>
        <p:nvSpPr>
          <p:cNvPr id="64" name="TextBox 63">
            <a:extLst>
              <a:ext uri="{FF2B5EF4-FFF2-40B4-BE49-F238E27FC236}">
                <a16:creationId xmlns:a16="http://schemas.microsoft.com/office/drawing/2014/main" id="{539C12C3-CC5D-4D44-A090-4E9C0487D322}"/>
              </a:ext>
            </a:extLst>
          </p:cNvPr>
          <p:cNvSpPr txBox="1"/>
          <p:nvPr/>
        </p:nvSpPr>
        <p:spPr>
          <a:xfrm>
            <a:off x="1428800" y="7528411"/>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p:spTree>
    <p:extLst>
      <p:ext uri="{BB962C8B-B14F-4D97-AF65-F5344CB8AC3E}">
        <p14:creationId xmlns:p14="http://schemas.microsoft.com/office/powerpoint/2010/main" val="3683391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P spid="55" grpId="0"/>
      <p:bldP spid="56" grpId="0"/>
      <p:bldP spid="57" grpId="0"/>
      <p:bldP spid="58" grpId="0"/>
      <p:bldP spid="59" grpId="0"/>
      <p:bldP spid="60"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Activation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solidFill>
                      <a:srgbClr val="FF0000"/>
                    </a:solidFill>
                  </a:rPr>
                  <a:t>Non-linear activations </a:t>
                </a:r>
                <a:r>
                  <a:rPr lang="en-US" dirty="0"/>
                  <a:t>are needed to learn complex (non-linear) data representations</a:t>
                </a:r>
              </a:p>
              <a:p>
                <a:pPr lvl="1"/>
                <a:r>
                  <a:rPr lang="en-US" dirty="0"/>
                  <a:t>Otherwise, NNs would be just a linear function (such as </a:t>
                </a:r>
                <a14:m>
                  <m:oMath xmlns:m="http://schemas.openxmlformats.org/officeDocument/2006/math">
                    <m:sSub>
                      <m:sSubPr>
                        <m:ctrlPr>
                          <a:rPr lang="en-US" i="1">
                            <a:latin typeface="Cambria Math" panose="02040503050406030204" pitchFamily="18" charset="0"/>
                          </a:rPr>
                        </m:ctrlPr>
                      </m:sSubPr>
                      <m:e>
                        <m:r>
                          <m:rPr>
                            <m:sty m:val="p"/>
                          </m:rPr>
                          <a:rPr lang="en-US" i="1">
                            <a:latin typeface="Cambria Math" charset="0"/>
                          </a:rPr>
                          <m:t>W</m:t>
                        </m:r>
                      </m:e>
                      <m:sub>
                        <m:r>
                          <a:rPr lang="en-US" i="1">
                            <a:latin typeface="Cambria Math" charset="0"/>
                          </a:rPr>
                          <m:t>1</m:t>
                        </m:r>
                      </m:sub>
                    </m:sSub>
                    <m:sSub>
                      <m:sSubPr>
                        <m:ctrlPr>
                          <a:rPr lang="en-US" i="1">
                            <a:latin typeface="Cambria Math" panose="02040503050406030204" pitchFamily="18" charset="0"/>
                          </a:rPr>
                        </m:ctrlPr>
                      </m:sSubPr>
                      <m:e>
                        <m:r>
                          <m:rPr>
                            <m:sty m:val="p"/>
                          </m:rPr>
                          <a:rPr lang="en-US" i="1">
                            <a:latin typeface="Cambria Math" charset="0"/>
                          </a:rPr>
                          <m:t>W</m:t>
                        </m:r>
                      </m:e>
                      <m:sub>
                        <m:r>
                          <a:rPr lang="en-US" i="1">
                            <a:latin typeface="Cambria Math" charset="0"/>
                          </a:rPr>
                          <m:t>2</m:t>
                        </m:r>
                      </m:sub>
                    </m:sSub>
                    <m:r>
                      <a:rPr lang="en-US" i="1">
                        <a:latin typeface="Cambria Math" charset="0"/>
                      </a:rPr>
                      <m:t>𝑥</m:t>
                    </m:r>
                    <m:r>
                      <a:rPr lang="en-US" i="1">
                        <a:latin typeface="Cambria Math" charset="0"/>
                      </a:rPr>
                      <m:t>=</m:t>
                    </m:r>
                    <m:r>
                      <a:rPr lang="en-US" i="1">
                        <a:latin typeface="Cambria Math" charset="0"/>
                      </a:rPr>
                      <m:t>𝑊𝑥</m:t>
                    </m:r>
                  </m:oMath>
                </a14:m>
                <a:r>
                  <a:rPr lang="en-US" dirty="0"/>
                  <a:t>) </a:t>
                </a:r>
                <a:endParaRPr lang="el-GR" dirty="0"/>
              </a:p>
              <a:p>
                <a:pPr lvl="1"/>
                <a:r>
                  <a:rPr lang="en-US" dirty="0"/>
                  <a:t>NNs with large number of layers (and neurons) can approximate more complex functions </a:t>
                </a:r>
              </a:p>
              <a:p>
                <a:pPr lvl="2"/>
                <a:r>
                  <a:rPr lang="en-US" dirty="0"/>
                  <a:t>Figure: more neurons improve representation (but, may overfit)</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99" t="-795"/>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14505D22-915A-4BFD-AC34-273AF8100FF8}"/>
              </a:ext>
            </a:extLst>
          </p:cNvPr>
          <p:cNvSpPr>
            <a:spLocks noGrp="1"/>
          </p:cNvSpPr>
          <p:nvPr>
            <p:ph idx="10"/>
          </p:nvPr>
        </p:nvSpPr>
        <p:spPr/>
        <p:txBody>
          <a:bodyPr>
            <a:normAutofit/>
          </a:bodyPr>
          <a:lstStyle/>
          <a:p>
            <a:r>
              <a:rPr lang="en-US" dirty="0"/>
              <a:t>Introduction to Neural Networks</a:t>
            </a:r>
          </a:p>
          <a:p>
            <a:endParaRPr lang="en-US" dirty="0"/>
          </a:p>
        </p:txBody>
      </p:sp>
      <p:pic>
        <p:nvPicPr>
          <p:cNvPr id="5" name="Εικόνα 3"/>
          <p:cNvPicPr>
            <a:picLocks noChangeAspect="1"/>
          </p:cNvPicPr>
          <p:nvPr/>
        </p:nvPicPr>
        <p:blipFill>
          <a:blip r:embed="rId3"/>
          <a:stretch>
            <a:fillRect/>
          </a:stretch>
        </p:blipFill>
        <p:spPr>
          <a:xfrm>
            <a:off x="922410" y="4246240"/>
            <a:ext cx="8427270" cy="3024336"/>
          </a:xfrm>
          <a:prstGeom prst="rect">
            <a:avLst/>
          </a:prstGeom>
        </p:spPr>
      </p:pic>
      <p:sp>
        <p:nvSpPr>
          <p:cNvPr id="7" name="TextBox 6"/>
          <p:cNvSpPr txBox="1"/>
          <p:nvPr/>
        </p:nvSpPr>
        <p:spPr>
          <a:xfrm>
            <a:off x="852736" y="7526179"/>
            <a:ext cx="8712968" cy="246221"/>
          </a:xfrm>
          <a:prstGeom prst="rect">
            <a:avLst/>
          </a:prstGeom>
          <a:noFill/>
        </p:spPr>
        <p:txBody>
          <a:bodyPr wrap="square" rtlCol="0">
            <a:spAutoFit/>
          </a:bodyPr>
          <a:lstStyle/>
          <a:p>
            <a:pPr algn="ctr"/>
            <a:r>
              <a:rPr lang="en-US" sz="1000" dirty="0"/>
              <a:t>Picture from: </a:t>
            </a:r>
            <a:r>
              <a:rPr lang="en-US" sz="1000" dirty="0">
                <a:hlinkClick r:id="rId4"/>
              </a:rPr>
              <a:t>http://cs231n.github.io/assets/nn1/layer_sizes.jpeg</a:t>
            </a:r>
            <a:endParaRPr lang="en-US" sz="1000" dirty="0"/>
          </a:p>
        </p:txBody>
      </p:sp>
    </p:spTree>
    <p:extLst>
      <p:ext uri="{BB962C8B-B14F-4D97-AF65-F5344CB8AC3E}">
        <p14:creationId xmlns:p14="http://schemas.microsoft.com/office/powerpoint/2010/main" val="1764208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ML vs. Deep Learning</a:t>
            </a:r>
          </a:p>
        </p:txBody>
      </p:sp>
      <p:sp>
        <p:nvSpPr>
          <p:cNvPr id="3" name="Content Placeholder 2"/>
          <p:cNvSpPr>
            <a:spLocks noGrp="1"/>
          </p:cNvSpPr>
          <p:nvPr>
            <p:ph idx="1"/>
          </p:nvPr>
        </p:nvSpPr>
        <p:spPr/>
        <p:txBody>
          <a:bodyPr/>
          <a:lstStyle/>
          <a:p>
            <a:r>
              <a:rPr lang="en-US" dirty="0"/>
              <a:t>Conventional machine learning methods rely on </a:t>
            </a:r>
            <a:r>
              <a:rPr lang="en-US" dirty="0">
                <a:solidFill>
                  <a:srgbClr val="FF0000"/>
                </a:solidFill>
              </a:rPr>
              <a:t>human-designed feature representations</a:t>
            </a:r>
          </a:p>
          <a:p>
            <a:pPr lvl="1"/>
            <a:r>
              <a:rPr lang="en-US" dirty="0"/>
              <a:t>ML becomes just optimizing weights to best make a final prediction</a:t>
            </a:r>
          </a:p>
          <a:p>
            <a:endParaRPr lang="en-US" dirty="0"/>
          </a:p>
        </p:txBody>
      </p:sp>
      <p:sp>
        <p:nvSpPr>
          <p:cNvPr id="5" name="Content Placeholder 4">
            <a:extLst>
              <a:ext uri="{FF2B5EF4-FFF2-40B4-BE49-F238E27FC236}">
                <a16:creationId xmlns:a16="http://schemas.microsoft.com/office/drawing/2014/main" id="{7C73FF97-6F7D-4479-A76A-0D3AD6EB8D25}"/>
              </a:ext>
            </a:extLst>
          </p:cNvPr>
          <p:cNvSpPr>
            <a:spLocks noGrp="1"/>
          </p:cNvSpPr>
          <p:nvPr>
            <p:ph idx="10"/>
          </p:nvPr>
        </p:nvSpPr>
        <p:spPr/>
        <p:txBody>
          <a:bodyPr>
            <a:normAutofit/>
          </a:bodyPr>
          <a:lstStyle/>
          <a:p>
            <a:r>
              <a:rPr lang="en-US" dirty="0"/>
              <a:t>Introduction to Deep Learning</a:t>
            </a:r>
          </a:p>
          <a:p>
            <a:endParaRPr lang="en-US" dirty="0"/>
          </a:p>
        </p:txBody>
      </p:sp>
      <p:sp>
        <p:nvSpPr>
          <p:cNvPr id="7" name="TextBox 6"/>
          <p:cNvSpPr txBox="1"/>
          <p:nvPr/>
        </p:nvSpPr>
        <p:spPr>
          <a:xfrm>
            <a:off x="1716832" y="7526179"/>
            <a:ext cx="6912768" cy="246221"/>
          </a:xfrm>
          <a:prstGeom prst="rect">
            <a:avLst/>
          </a:prstGeom>
          <a:noFill/>
        </p:spPr>
        <p:txBody>
          <a:bodyPr wrap="square" rtlCol="0">
            <a:spAutoFit/>
          </a:bodyPr>
          <a:lstStyle/>
          <a:p>
            <a:pPr algn="ctr"/>
            <a:r>
              <a:rPr lang="en-US" sz="1000" dirty="0"/>
              <a:t>Picture from: </a:t>
            </a:r>
            <a:r>
              <a:rPr lang="en-US" sz="1000" dirty="0" err="1"/>
              <a:t>Ismini</a:t>
            </a:r>
            <a:r>
              <a:rPr lang="en-US" sz="1000" dirty="0"/>
              <a:t> </a:t>
            </a:r>
            <a:r>
              <a:rPr lang="en-US" sz="1000" dirty="0" err="1"/>
              <a:t>Lourentzou</a:t>
            </a:r>
            <a:r>
              <a:rPr lang="en-US" sz="1000" dirty="0"/>
              <a:t> – Introduction to Deep Learning</a:t>
            </a:r>
          </a:p>
        </p:txBody>
      </p:sp>
      <p:pic>
        <p:nvPicPr>
          <p:cNvPr id="6" name="Picture 5"/>
          <p:cNvPicPr>
            <a:picLocks noChangeAspect="1"/>
          </p:cNvPicPr>
          <p:nvPr/>
        </p:nvPicPr>
        <p:blipFill>
          <a:blip r:embed="rId2"/>
          <a:stretch>
            <a:fillRect/>
          </a:stretch>
        </p:blipFill>
        <p:spPr>
          <a:xfrm>
            <a:off x="2724944" y="3266762"/>
            <a:ext cx="4573686" cy="4147830"/>
          </a:xfrm>
          <a:prstGeom prst="rect">
            <a:avLst/>
          </a:prstGeom>
        </p:spPr>
      </p:pic>
    </p:spTree>
    <p:extLst>
      <p:ext uri="{BB962C8B-B14F-4D97-AF65-F5344CB8AC3E}">
        <p14:creationId xmlns:p14="http://schemas.microsoft.com/office/powerpoint/2010/main" val="26149628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Activation: Sigmoid</a:t>
            </a:r>
          </a:p>
        </p:txBody>
      </p:sp>
      <p:sp>
        <p:nvSpPr>
          <p:cNvPr id="3" name="Content Placeholder 2"/>
          <p:cNvSpPr>
            <a:spLocks noGrp="1"/>
          </p:cNvSpPr>
          <p:nvPr>
            <p:ph idx="1"/>
          </p:nvPr>
        </p:nvSpPr>
        <p:spPr/>
        <p:txBody>
          <a:bodyPr/>
          <a:lstStyle/>
          <a:p>
            <a:r>
              <a:rPr lang="en-US" b="1" i="1" dirty="0">
                <a:solidFill>
                  <a:srgbClr val="0070C0"/>
                </a:solidFill>
              </a:rPr>
              <a:t>Sigmoid function </a:t>
            </a:r>
            <a:r>
              <a:rPr lang="el-GR" dirty="0"/>
              <a:t>σ</a:t>
            </a:r>
            <a:r>
              <a:rPr lang="en-US" dirty="0"/>
              <a:t>: takes a real-valued number and “squashes” it into the range between 0 and 1</a:t>
            </a:r>
          </a:p>
          <a:p>
            <a:pPr lvl="1"/>
            <a:r>
              <a:rPr lang="en-US" dirty="0"/>
              <a:t>The output can be interpreted as the firing rate of a biological neuron</a:t>
            </a:r>
          </a:p>
          <a:p>
            <a:pPr lvl="2"/>
            <a:r>
              <a:rPr lang="en-US" dirty="0"/>
              <a:t>Not firing = 0; Fully firing = 1</a:t>
            </a:r>
          </a:p>
          <a:p>
            <a:pPr lvl="1"/>
            <a:r>
              <a:rPr lang="en-US" dirty="0"/>
              <a:t>When the neuron’s activation are 0 or 1, sigmoid neurons saturate</a:t>
            </a:r>
          </a:p>
          <a:p>
            <a:pPr lvl="2"/>
            <a:r>
              <a:rPr lang="en-US" dirty="0"/>
              <a:t>Gradients at these regions are almost zero (almost no signal will flow) </a:t>
            </a:r>
          </a:p>
          <a:p>
            <a:pPr lvl="1"/>
            <a:r>
              <a:rPr lang="en-US" dirty="0"/>
              <a:t>Sigmoid activations are less common in modern NNs</a:t>
            </a:r>
          </a:p>
          <a:p>
            <a:endParaRPr lang="en-US" dirty="0"/>
          </a:p>
          <a:p>
            <a:endParaRPr lang="en-US" dirty="0"/>
          </a:p>
        </p:txBody>
      </p:sp>
      <p:sp>
        <p:nvSpPr>
          <p:cNvPr id="7" name="Content Placeholder 6">
            <a:extLst>
              <a:ext uri="{FF2B5EF4-FFF2-40B4-BE49-F238E27FC236}">
                <a16:creationId xmlns:a16="http://schemas.microsoft.com/office/drawing/2014/main" id="{CA6211D1-CE35-4870-8EC5-E585E6537AA4}"/>
              </a:ext>
            </a:extLst>
          </p:cNvPr>
          <p:cNvSpPr>
            <a:spLocks noGrp="1"/>
          </p:cNvSpPr>
          <p:nvPr>
            <p:ph idx="10"/>
          </p:nvPr>
        </p:nvSpPr>
        <p:spPr/>
        <p:txBody>
          <a:bodyPr>
            <a:normAutofit/>
          </a:bodyPr>
          <a:lstStyle/>
          <a:p>
            <a:r>
              <a:rPr lang="en-US" dirty="0"/>
              <a:t>Introduction to Neural Networks</a:t>
            </a:r>
          </a:p>
          <a:p>
            <a:endParaRPr lang="en-US" dirty="0"/>
          </a:p>
        </p:txBody>
      </p:sp>
      <p:sp>
        <p:nvSpPr>
          <p:cNvPr id="6" name="TextBox 5"/>
          <p:cNvSpPr txBox="1"/>
          <p:nvPr/>
        </p:nvSpPr>
        <p:spPr>
          <a:xfrm>
            <a:off x="1716832" y="7526179"/>
            <a:ext cx="6912768" cy="246221"/>
          </a:xfrm>
          <a:prstGeom prst="rect">
            <a:avLst/>
          </a:prstGeom>
          <a:noFill/>
        </p:spPr>
        <p:txBody>
          <a:bodyPr wrap="square" rtlCol="0">
            <a:spAutoFit/>
          </a:bodyPr>
          <a:lstStyle/>
          <a:p>
            <a:pPr algn="ctr"/>
            <a:r>
              <a:rPr lang="en-US" sz="1000" dirty="0"/>
              <a:t>Slide credit: </a:t>
            </a:r>
            <a:r>
              <a:rPr lang="en-US" sz="1000" dirty="0" err="1"/>
              <a:t>Ismini</a:t>
            </a:r>
            <a:r>
              <a:rPr lang="en-US" sz="1000" dirty="0"/>
              <a:t> </a:t>
            </a:r>
            <a:r>
              <a:rPr lang="en-US" sz="1000" dirty="0" err="1"/>
              <a:t>Lourentzou</a:t>
            </a:r>
            <a:r>
              <a:rPr lang="en-US" sz="1000" dirty="0"/>
              <a:t> – Introduction to Deep Learning</a:t>
            </a:r>
          </a:p>
        </p:txBody>
      </p:sp>
      <p:pic>
        <p:nvPicPr>
          <p:cNvPr id="8" name="Εικόνα 12"/>
          <p:cNvPicPr>
            <a:picLocks noChangeAspect="1"/>
          </p:cNvPicPr>
          <p:nvPr/>
        </p:nvPicPr>
        <p:blipFill>
          <a:blip r:embed="rId3"/>
          <a:stretch>
            <a:fillRect/>
          </a:stretch>
        </p:blipFill>
        <p:spPr>
          <a:xfrm>
            <a:off x="2833905" y="4606280"/>
            <a:ext cx="3672408" cy="2606720"/>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6650329" y="5525042"/>
                <a:ext cx="125919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l-GR" sz="2000" i="1">
                              <a:latin typeface="Cambria Math" panose="02040503050406030204" pitchFamily="18" charset="0"/>
                            </a:rPr>
                          </m:ctrlPr>
                        </m:sSupPr>
                        <m:e>
                          <m:r>
                            <a:rPr lang="el-GR" sz="2000" i="1" smtClean="0">
                              <a:latin typeface="Cambria Math" panose="02040503050406030204" pitchFamily="18" charset="0"/>
                              <a:ea typeface="Cambria Math" panose="02040503050406030204" pitchFamily="18" charset="0"/>
                            </a:rPr>
                            <m:t>ℝ</m:t>
                          </m:r>
                        </m:e>
                        <m:sup>
                          <m:r>
                            <a:rPr lang="en-US" sz="2000" i="1">
                              <a:latin typeface="Cambria Math" charset="0"/>
                            </a:rPr>
                            <m:t>𝑛</m:t>
                          </m:r>
                        </m:sup>
                      </m:sSup>
                      <m:r>
                        <a:rPr lang="is-IS" sz="2000" i="1">
                          <a:latin typeface="Cambria Math" charset="0"/>
                        </a:rPr>
                        <m:t>→</m:t>
                      </m:r>
                      <m:d>
                        <m:dPr>
                          <m:begChr m:val="["/>
                          <m:endChr m:val="]"/>
                          <m:ctrlPr>
                            <a:rPr lang="mr-IN" sz="2000" i="1">
                              <a:latin typeface="Cambria Math" panose="02040503050406030204" pitchFamily="18" charset="0"/>
                            </a:rPr>
                          </m:ctrlPr>
                        </m:dPr>
                        <m:e>
                          <m:r>
                            <a:rPr lang="en-US" sz="2000" i="1">
                              <a:latin typeface="Cambria Math" charset="0"/>
                            </a:rPr>
                            <m:t>0,1</m:t>
                          </m:r>
                        </m:e>
                      </m:d>
                    </m:oMath>
                  </m:oMathPara>
                </a14:m>
                <a:endParaRPr lang="el-GR" sz="2000" i="1" dirty="0"/>
              </a:p>
            </p:txBody>
          </p:sp>
        </mc:Choice>
        <mc:Fallback xmlns="">
          <p:sp>
            <p:nvSpPr>
              <p:cNvPr id="9" name="TextBox 8"/>
              <p:cNvSpPr txBox="1">
                <a:spLocks noRot="1" noChangeAspect="1" noMove="1" noResize="1" noEditPoints="1" noAdjustHandles="1" noChangeArrowheads="1" noChangeShapeType="1" noTextEdit="1"/>
              </p:cNvSpPr>
              <p:nvPr/>
            </p:nvSpPr>
            <p:spPr>
              <a:xfrm>
                <a:off x="6650329" y="5525042"/>
                <a:ext cx="1259191" cy="307777"/>
              </a:xfrm>
              <a:prstGeom prst="rect">
                <a:avLst/>
              </a:prstGeom>
              <a:blipFill>
                <a:blip r:embed="rId4"/>
                <a:stretch>
                  <a:fillRect l="-4369"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562097" y="7085593"/>
                <a:ext cx="504056" cy="4010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4562097" y="7085593"/>
                <a:ext cx="504056" cy="40100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2128016" y="5536002"/>
                <a:ext cx="561873" cy="4010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i="1">
                              <a:latin typeface="Cambria Math" panose="02040503050406030204" pitchFamily="18" charset="0"/>
                            </a:rPr>
                            <m:t>𝑥</m:t>
                          </m:r>
                        </m:e>
                      </m:d>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2128016" y="5536002"/>
                <a:ext cx="561873" cy="401007"/>
              </a:xfrm>
              <a:prstGeom prst="rect">
                <a:avLst/>
              </a:prstGeom>
              <a:blipFill>
                <a:blip r:embed="rId6"/>
                <a:stretch>
                  <a:fillRect l="-4348" r="-1087" b="-13636"/>
                </a:stretch>
              </a:blipFill>
            </p:spPr>
            <p:txBody>
              <a:bodyPr/>
              <a:lstStyle/>
              <a:p>
                <a:r>
                  <a:rPr lang="en-US">
                    <a:noFill/>
                  </a:rPr>
                  <a:t> </a:t>
                </a:r>
              </a:p>
            </p:txBody>
          </p:sp>
        </mc:Fallback>
      </mc:AlternateContent>
    </p:spTree>
    <p:extLst>
      <p:ext uri="{BB962C8B-B14F-4D97-AF65-F5344CB8AC3E}">
        <p14:creationId xmlns:p14="http://schemas.microsoft.com/office/powerpoint/2010/main" val="9060452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Activation: </a:t>
            </a:r>
            <a:r>
              <a:rPr lang="en-US" dirty="0" err="1"/>
              <a:t>Tanh</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i="1" dirty="0" err="1">
                    <a:solidFill>
                      <a:srgbClr val="0070C0"/>
                    </a:solidFill>
                  </a:rPr>
                  <a:t>Tanh</a:t>
                </a:r>
                <a:r>
                  <a:rPr lang="en-US" b="1" i="1" dirty="0">
                    <a:solidFill>
                      <a:srgbClr val="0070C0"/>
                    </a:solidFill>
                  </a:rPr>
                  <a:t> function</a:t>
                </a:r>
                <a:r>
                  <a:rPr lang="en-US" dirty="0"/>
                  <a:t>: takes a real-valued number and “squashes” it into range between -1 and 1</a:t>
                </a:r>
              </a:p>
              <a:p>
                <a:pPr lvl="1"/>
                <a:r>
                  <a:rPr lang="en-US" dirty="0"/>
                  <a:t>Like sigmoid, </a:t>
                </a:r>
                <a:r>
                  <a:rPr lang="en-US" dirty="0" err="1"/>
                  <a:t>tanh</a:t>
                </a:r>
                <a:r>
                  <a:rPr lang="en-US" dirty="0"/>
                  <a:t> neurons saturate</a:t>
                </a:r>
              </a:p>
              <a:p>
                <a:pPr lvl="1"/>
                <a:r>
                  <a:rPr lang="en-US" dirty="0"/>
                  <a:t>Unlike sigmoid, the output is zero-centered</a:t>
                </a:r>
              </a:p>
              <a:p>
                <a:pPr lvl="2"/>
                <a:r>
                  <a:rPr lang="en-US" dirty="0"/>
                  <a:t>It is therefore preferred than sigmoid</a:t>
                </a:r>
              </a:p>
              <a:p>
                <a:pPr lvl="1"/>
                <a:r>
                  <a:rPr lang="en-US" dirty="0"/>
                  <a:t>Tanh is a scaled sigmoid: </a:t>
                </a:r>
                <a14:m>
                  <m:oMath xmlns:m="http://schemas.openxmlformats.org/officeDocument/2006/math">
                    <m:r>
                      <m:rPr>
                        <m:sty m:val="p"/>
                      </m:rPr>
                      <a:rPr lang="en-US" i="1" dirty="0" smtClean="0">
                        <a:latin typeface="Cambria Math" panose="02040503050406030204" pitchFamily="18" charset="0"/>
                      </a:rPr>
                      <m:t>tanh</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)=2∙</m:t>
                    </m:r>
                    <m:r>
                      <a:rPr lang="el-GR" i="1" dirty="0">
                        <a:latin typeface="Cambria Math" panose="02040503050406030204" pitchFamily="18" charset="0"/>
                        <a:cs typeface="Calibri" panose="020F0502020204030204" pitchFamily="34" charset="0"/>
                      </a:rPr>
                      <m:t>𝜎</m:t>
                    </m:r>
                    <m:r>
                      <a:rPr lang="en-US" i="1" dirty="0">
                        <a:latin typeface="Cambria Math" panose="02040503050406030204" pitchFamily="18" charset="0"/>
                      </a:rPr>
                      <m:t>(2</m:t>
                    </m:r>
                    <m:r>
                      <a:rPr lang="en-US" i="1" dirty="0">
                        <a:latin typeface="Cambria Math" panose="02040503050406030204" pitchFamily="18" charset="0"/>
                      </a:rPr>
                      <m:t>𝑥</m:t>
                    </m:r>
                    <m:r>
                      <a:rPr lang="en-US" i="1" dirty="0">
                        <a:latin typeface="Cambria Math" panose="02040503050406030204" pitchFamily="18" charset="0"/>
                      </a:rPr>
                      <m:t>)−1</m:t>
                    </m:r>
                  </m:oMath>
                </a14:m>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795" r="-381"/>
                </a:stretch>
              </a:blipFill>
            </p:spPr>
            <p:txBody>
              <a:bodyPr/>
              <a:lstStyle/>
              <a:p>
                <a:r>
                  <a:rPr lang="en-US">
                    <a:noFill/>
                  </a:rPr>
                  <a:t> </a:t>
                </a:r>
              </a:p>
            </p:txBody>
          </p:sp>
        </mc:Fallback>
      </mc:AlternateContent>
      <p:sp>
        <p:nvSpPr>
          <p:cNvPr id="7" name="Content Placeholder 6">
            <a:extLst>
              <a:ext uri="{FF2B5EF4-FFF2-40B4-BE49-F238E27FC236}">
                <a16:creationId xmlns:a16="http://schemas.microsoft.com/office/drawing/2014/main" id="{8B2DE8FC-2A94-4094-B27E-CCDBEA881FD5}"/>
              </a:ext>
            </a:extLst>
          </p:cNvPr>
          <p:cNvSpPr>
            <a:spLocks noGrp="1"/>
          </p:cNvSpPr>
          <p:nvPr>
            <p:ph idx="10"/>
          </p:nvPr>
        </p:nvSpPr>
        <p:spPr/>
        <p:txBody>
          <a:bodyPr>
            <a:normAutofit/>
          </a:bodyPr>
          <a:lstStyle/>
          <a:p>
            <a:r>
              <a:rPr lang="en-US" dirty="0"/>
              <a:t>Introduction to Neural Networks</a:t>
            </a:r>
          </a:p>
          <a:p>
            <a:endParaRPr lang="en-US" dirty="0"/>
          </a:p>
        </p:txBody>
      </p:sp>
      <p:sp>
        <p:nvSpPr>
          <p:cNvPr id="6" name="TextBox 5"/>
          <p:cNvSpPr txBox="1"/>
          <p:nvPr/>
        </p:nvSpPr>
        <p:spPr>
          <a:xfrm>
            <a:off x="1716832" y="7526179"/>
            <a:ext cx="6912768" cy="246221"/>
          </a:xfrm>
          <a:prstGeom prst="rect">
            <a:avLst/>
          </a:prstGeom>
          <a:noFill/>
        </p:spPr>
        <p:txBody>
          <a:bodyPr wrap="square" rtlCol="0">
            <a:spAutoFit/>
          </a:bodyPr>
          <a:lstStyle/>
          <a:p>
            <a:pPr algn="ctr"/>
            <a:r>
              <a:rPr lang="en-US" sz="1000" dirty="0"/>
              <a:t>Slide credit: </a:t>
            </a:r>
            <a:r>
              <a:rPr lang="en-US" sz="1000" dirty="0" err="1"/>
              <a:t>Ismini</a:t>
            </a:r>
            <a:r>
              <a:rPr lang="en-US" sz="1000" dirty="0"/>
              <a:t> </a:t>
            </a:r>
            <a:r>
              <a:rPr lang="en-US" sz="1000" dirty="0" err="1"/>
              <a:t>Lourentzou</a:t>
            </a:r>
            <a:r>
              <a:rPr lang="en-US" sz="1000" dirty="0"/>
              <a:t> – Introduction to Deep Learning</a:t>
            </a:r>
          </a:p>
        </p:txBody>
      </p:sp>
      <p:pic>
        <p:nvPicPr>
          <p:cNvPr id="8" name="Εικόνα 4"/>
          <p:cNvPicPr>
            <a:picLocks noChangeAspect="1"/>
          </p:cNvPicPr>
          <p:nvPr/>
        </p:nvPicPr>
        <p:blipFill>
          <a:blip r:embed="rId4"/>
          <a:stretch>
            <a:fillRect/>
          </a:stretch>
        </p:blipFill>
        <p:spPr>
          <a:xfrm>
            <a:off x="2240515" y="4246240"/>
            <a:ext cx="3785406" cy="2668791"/>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6673993" y="5288156"/>
                <a:ext cx="145155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l-GR" sz="2000" i="1" smtClean="0">
                              <a:latin typeface="Cambria Math" panose="02040503050406030204" pitchFamily="18" charset="0"/>
                            </a:rPr>
                          </m:ctrlPr>
                        </m:sSupPr>
                        <m:e>
                          <m:r>
                            <a:rPr lang="el-GR" sz="2000" i="1">
                              <a:latin typeface="Cambria Math" panose="02040503050406030204" pitchFamily="18" charset="0"/>
                              <a:ea typeface="Cambria Math" panose="02040503050406030204" pitchFamily="18" charset="0"/>
                            </a:rPr>
                            <m:t>ℝ</m:t>
                          </m:r>
                        </m:e>
                        <m:sup>
                          <m:r>
                            <a:rPr lang="en-US" sz="2000" i="1">
                              <a:latin typeface="Cambria Math" charset="0"/>
                            </a:rPr>
                            <m:t>𝑛</m:t>
                          </m:r>
                        </m:sup>
                      </m:sSup>
                      <m:r>
                        <a:rPr lang="is-IS" sz="2000" i="1">
                          <a:latin typeface="Cambria Math" charset="0"/>
                        </a:rPr>
                        <m:t>→</m:t>
                      </m:r>
                      <m:d>
                        <m:dPr>
                          <m:begChr m:val="["/>
                          <m:endChr m:val="]"/>
                          <m:ctrlPr>
                            <a:rPr lang="mr-IN" sz="2000" i="1">
                              <a:latin typeface="Cambria Math" panose="02040503050406030204" pitchFamily="18" charset="0"/>
                            </a:rPr>
                          </m:ctrlPr>
                        </m:dPr>
                        <m:e>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1</m:t>
                          </m:r>
                          <m:r>
                            <a:rPr lang="en-US" sz="2000" i="1">
                              <a:latin typeface="Cambria Math" charset="0"/>
                            </a:rPr>
                            <m:t>,1</m:t>
                          </m:r>
                        </m:e>
                      </m:d>
                    </m:oMath>
                  </m:oMathPara>
                </a14:m>
                <a:endParaRPr lang="el-GR" sz="2000" i="1" dirty="0"/>
              </a:p>
            </p:txBody>
          </p:sp>
        </mc:Choice>
        <mc:Fallback xmlns="">
          <p:sp>
            <p:nvSpPr>
              <p:cNvPr id="9" name="TextBox 8"/>
              <p:cNvSpPr txBox="1">
                <a:spLocks noRot="1" noChangeAspect="1" noMove="1" noResize="1" noEditPoints="1" noAdjustHandles="1" noChangeArrowheads="1" noChangeShapeType="1" noTextEdit="1"/>
              </p:cNvSpPr>
              <p:nvPr/>
            </p:nvSpPr>
            <p:spPr>
              <a:xfrm>
                <a:off x="6673993" y="5288156"/>
                <a:ext cx="1451551" cy="307777"/>
              </a:xfrm>
              <a:prstGeom prst="rect">
                <a:avLst/>
              </a:prstGeom>
              <a:blipFill>
                <a:blip r:embed="rId5"/>
                <a:stretch>
                  <a:fillRect l="-3782"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081705" y="6838528"/>
                <a:ext cx="504056" cy="4010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4081705" y="6838528"/>
                <a:ext cx="504056" cy="40100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575616" y="5326360"/>
                <a:ext cx="561873" cy="4010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i="1">
                              <a:latin typeface="Cambria Math" panose="02040503050406030204" pitchFamily="18" charset="0"/>
                            </a:rPr>
                            <m:t>𝑥</m:t>
                          </m:r>
                        </m:e>
                      </m:d>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1575616" y="5326360"/>
                <a:ext cx="561873" cy="401007"/>
              </a:xfrm>
              <a:prstGeom prst="rect">
                <a:avLst/>
              </a:prstGeom>
              <a:blipFill>
                <a:blip r:embed="rId7"/>
                <a:stretch>
                  <a:fillRect l="-4301" r="-1075" b="-13636"/>
                </a:stretch>
              </a:blipFill>
            </p:spPr>
            <p:txBody>
              <a:bodyPr/>
              <a:lstStyle/>
              <a:p>
                <a:r>
                  <a:rPr lang="en-US">
                    <a:noFill/>
                  </a:rPr>
                  <a:t> </a:t>
                </a:r>
              </a:p>
            </p:txBody>
          </p:sp>
        </mc:Fallback>
      </mc:AlternateContent>
    </p:spTree>
    <p:extLst>
      <p:ext uri="{BB962C8B-B14F-4D97-AF65-F5344CB8AC3E}">
        <p14:creationId xmlns:p14="http://schemas.microsoft.com/office/powerpoint/2010/main" val="3235579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a:t>
            </a:r>
            <a:r>
              <a:rPr lang="en-US" dirty="0" err="1"/>
              <a:t>ReLU</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i="1" dirty="0" err="1">
                    <a:solidFill>
                      <a:srgbClr val="0070C0"/>
                    </a:solidFill>
                  </a:rPr>
                  <a:t>ReLU</a:t>
                </a:r>
                <a:r>
                  <a:rPr lang="en-US" dirty="0"/>
                  <a:t> (Rectified Linear Unit): takes a real-valued number and thresholds it at zero</a:t>
                </a:r>
              </a:p>
              <a:p>
                <a:pPr marL="0" indent="914400">
                  <a:buNone/>
                </a:pPr>
                <a:r>
                  <a:rPr lang="en-US" dirty="0"/>
                  <a:t>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a:latin typeface="Cambria Math" panose="02040503050406030204" pitchFamily="18" charset="0"/>
                          </a:rPr>
                          <m:t>𝑥</m:t>
                        </m:r>
                      </m:e>
                    </m:d>
                    <m:r>
                      <a:rPr lang="en-US">
                        <a:latin typeface="Cambria Math" panose="02040503050406030204" pitchFamily="18" charset="0"/>
                      </a:rPr>
                      <m:t>= </m:t>
                    </m:r>
                    <m:r>
                      <m:rPr>
                        <m:sty m:val="p"/>
                      </m:rPr>
                      <a:rPr lang="en-US">
                        <a:latin typeface="Cambria Math" panose="02040503050406030204" pitchFamily="18" charset="0"/>
                      </a:rPr>
                      <m:t>max</m:t>
                    </m:r>
                    <m:r>
                      <a:rPr lang="en-US">
                        <a:latin typeface="Cambria Math" panose="02040503050406030204" pitchFamily="18" charset="0"/>
                      </a:rPr>
                      <m:t>(0,</m:t>
                    </m:r>
                    <m:r>
                      <a:rPr lang="en-US">
                        <a:latin typeface="Cambria Math" panose="02040503050406030204" pitchFamily="18" charset="0"/>
                      </a:rPr>
                      <m:t>𝑥</m:t>
                    </m:r>
                    <m:r>
                      <a:rPr lang="en-US">
                        <a:latin typeface="Cambria Math" panose="02040503050406030204" pitchFamily="18" charset="0"/>
                      </a:rPr>
                      <m:t>)</m:t>
                    </m:r>
                  </m:oMath>
                </a14:m>
                <a:endParaRPr lang="el-GR" dirty="0"/>
              </a:p>
              <a:p>
                <a:pPr lvl="1"/>
                <a:endParaRPr lang="en-US" sz="800"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795"/>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58BFBF77-F994-45F1-B595-5D00D9767D71}"/>
              </a:ext>
            </a:extLst>
          </p:cNvPr>
          <p:cNvSpPr>
            <a:spLocks noGrp="1"/>
          </p:cNvSpPr>
          <p:nvPr>
            <p:ph idx="10"/>
          </p:nvPr>
        </p:nvSpPr>
        <p:spPr/>
        <p:txBody>
          <a:bodyPr>
            <a:normAutofit/>
          </a:bodyPr>
          <a:lstStyle/>
          <a:p>
            <a:r>
              <a:rPr lang="en-US" dirty="0"/>
              <a:t>Introduction to Neural Networks</a:t>
            </a:r>
          </a:p>
          <a:p>
            <a:endParaRPr lang="en-US" dirty="0"/>
          </a:p>
        </p:txBody>
      </p:sp>
      <p:sp>
        <p:nvSpPr>
          <p:cNvPr id="9" name="Content Placeholder 2">
            <a:extLst>
              <a:ext uri="{FF2B5EF4-FFF2-40B4-BE49-F238E27FC236}">
                <a16:creationId xmlns:a16="http://schemas.microsoft.com/office/drawing/2014/main" id="{576C84E7-8937-4B67-868E-6946BB85D5D8}"/>
              </a:ext>
            </a:extLst>
          </p:cNvPr>
          <p:cNvSpPr txBox="1">
            <a:spLocks/>
          </p:cNvSpPr>
          <p:nvPr/>
        </p:nvSpPr>
        <p:spPr>
          <a:xfrm>
            <a:off x="281391" y="3349820"/>
            <a:ext cx="5323873" cy="4064772"/>
          </a:xfrm>
          <a:prstGeom prst="rect">
            <a:avLst/>
          </a:prstGeom>
        </p:spPr>
        <p:txBody>
          <a:bodyPr vert="horz" lIns="91440" tIns="45720" rIns="91440" bIns="45720" rtlCol="0">
            <a:normAutofit/>
          </a:bodyPr>
          <a:lstStyle>
            <a:lvl1pPr marL="288925" indent="-288925" algn="l" defTabSz="914323" rtl="0" eaLnBrk="1" latinLnBrk="0" hangingPunct="1">
              <a:spcBef>
                <a:spcPct val="20000"/>
              </a:spcBef>
              <a:buClr>
                <a:schemeClr val="tx2"/>
              </a:buClr>
              <a:buSzPct val="90000"/>
              <a:buFont typeface="Palatino Linotype" panose="02040502050505030304" pitchFamily="18" charset="0"/>
              <a:buChar char="•"/>
              <a:defRPr sz="2000" kern="1200">
                <a:solidFill>
                  <a:schemeClr val="tx1"/>
                </a:solidFill>
                <a:latin typeface="Palatino Linotype" panose="02040502050505030304" pitchFamily="18" charset="0"/>
                <a:ea typeface="+mn-ea"/>
                <a:cs typeface="+mn-cs"/>
              </a:defRPr>
            </a:lvl1pPr>
            <a:lvl2pPr marL="631825" indent="-227013" algn="l" defTabSz="914323" rtl="0" eaLnBrk="1" latinLnBrk="0" hangingPunct="1">
              <a:spcBef>
                <a:spcPct val="20000"/>
              </a:spcBef>
              <a:buClr>
                <a:schemeClr val="tx2"/>
              </a:buClr>
              <a:buSzPct val="90000"/>
              <a:buFont typeface="Wingdings" panose="05000000000000000000" pitchFamily="2" charset="2"/>
              <a:buChar char="§"/>
              <a:defRPr sz="1800" kern="1200">
                <a:solidFill>
                  <a:schemeClr val="tx1"/>
                </a:solidFill>
                <a:latin typeface="Palatino Linotype" panose="02040502050505030304" pitchFamily="18" charset="0"/>
                <a:ea typeface="+mn-ea"/>
                <a:cs typeface="+mn-cs"/>
              </a:defRPr>
            </a:lvl2pPr>
            <a:lvl3pPr marL="973138" indent="-231775" algn="l" defTabSz="914323" rtl="0" eaLnBrk="1" latinLnBrk="0" hangingPunct="1">
              <a:spcBef>
                <a:spcPct val="20000"/>
              </a:spcBef>
              <a:buClr>
                <a:schemeClr val="tx2"/>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3pPr>
            <a:lvl4pPr marL="1254125" indent="-222250" algn="l" defTabSz="914323" rtl="0" eaLnBrk="1" latinLnBrk="0" hangingPunct="1">
              <a:spcBef>
                <a:spcPct val="20000"/>
              </a:spcBef>
              <a:buClr>
                <a:schemeClr val="tx2"/>
              </a:buClr>
              <a:buFont typeface="Arial" panose="020B0604020202020204" pitchFamily="34" charset="0"/>
              <a:buChar char="–"/>
              <a:defRPr sz="1400" kern="1200">
                <a:solidFill>
                  <a:schemeClr val="tx1"/>
                </a:solidFill>
                <a:latin typeface="Palatino Linotype" panose="02040502050505030304" pitchFamily="18" charset="0"/>
                <a:ea typeface="+mn-ea"/>
                <a:cs typeface="+mn-cs"/>
              </a:defRPr>
            </a:lvl4pPr>
            <a:lvl5pPr marL="1430338" indent="-176213" algn="l" defTabSz="914323" rtl="0" eaLnBrk="1" latinLnBrk="0" hangingPunct="1">
              <a:spcBef>
                <a:spcPct val="20000"/>
              </a:spcBef>
              <a:buClr>
                <a:schemeClr val="tx2"/>
              </a:buClr>
              <a:buFont typeface="Arial" panose="020B0604020202020204" pitchFamily="34" charset="0"/>
              <a:buChar char="»"/>
              <a:defRPr sz="1200" kern="1200">
                <a:solidFill>
                  <a:schemeClr val="tx1"/>
                </a:solidFill>
                <a:latin typeface="Palatino Linotype" panose="02040502050505030304" pitchFamily="18" charset="0"/>
                <a:ea typeface="+mn-ea"/>
                <a:cs typeface="+mn-cs"/>
              </a:defRPr>
            </a:lvl5pPr>
            <a:lvl6pPr marL="2514389"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551"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713"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874"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US" dirty="0"/>
              <a:t>Most modern deep NNs use </a:t>
            </a:r>
            <a:r>
              <a:rPr lang="en-US" dirty="0" err="1"/>
              <a:t>ReLU</a:t>
            </a:r>
            <a:r>
              <a:rPr lang="en-US" dirty="0"/>
              <a:t> activations </a:t>
            </a:r>
          </a:p>
          <a:p>
            <a:pPr lvl="1"/>
            <a:r>
              <a:rPr lang="en-US" dirty="0" err="1"/>
              <a:t>ReLU</a:t>
            </a:r>
            <a:r>
              <a:rPr lang="en-US" dirty="0"/>
              <a:t> is fast to compute </a:t>
            </a:r>
          </a:p>
          <a:p>
            <a:pPr lvl="2"/>
            <a:r>
              <a:rPr lang="en-US" dirty="0"/>
              <a:t>Compared to sigmoid, tanh </a:t>
            </a:r>
          </a:p>
          <a:p>
            <a:pPr lvl="2"/>
            <a:r>
              <a:rPr lang="en-US" dirty="0"/>
              <a:t>Simply threshold a matrix at zero</a:t>
            </a:r>
          </a:p>
          <a:p>
            <a:pPr lvl="1"/>
            <a:r>
              <a:rPr lang="en-US" dirty="0"/>
              <a:t>Accelerates the convergence of gradient descent</a:t>
            </a:r>
          </a:p>
          <a:p>
            <a:pPr lvl="2"/>
            <a:r>
              <a:rPr lang="en-US" dirty="0"/>
              <a:t>Due to linear, non-saturating form </a:t>
            </a:r>
          </a:p>
          <a:p>
            <a:pPr lvl="1"/>
            <a:r>
              <a:rPr lang="en-US" dirty="0"/>
              <a:t>Prevents the gradient vanishing problem</a:t>
            </a:r>
          </a:p>
          <a:p>
            <a:endParaRPr lang="en-US" dirty="0"/>
          </a:p>
        </p:txBody>
      </p:sp>
      <p:pic>
        <p:nvPicPr>
          <p:cNvPr id="8" name="Εικόνα 5"/>
          <p:cNvPicPr>
            <a:picLocks noChangeAspect="1"/>
          </p:cNvPicPr>
          <p:nvPr/>
        </p:nvPicPr>
        <p:blipFill>
          <a:blip r:embed="rId4"/>
          <a:stretch>
            <a:fillRect/>
          </a:stretch>
        </p:blipFill>
        <p:spPr>
          <a:xfrm>
            <a:off x="5965304" y="2909561"/>
            <a:ext cx="3925303" cy="2807389"/>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7621488" y="2660394"/>
                <a:ext cx="107907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l-GR" sz="2000" i="1" smtClean="0">
                              <a:latin typeface="Cambria Math" panose="02040503050406030204" pitchFamily="18" charset="0"/>
                            </a:rPr>
                          </m:ctrlPr>
                        </m:sSupPr>
                        <m:e>
                          <m:r>
                            <a:rPr lang="el-GR" sz="2000" i="1">
                              <a:latin typeface="Cambria Math" panose="02040503050406030204" pitchFamily="18" charset="0"/>
                              <a:ea typeface="Cambria Math" panose="02040503050406030204" pitchFamily="18" charset="0"/>
                            </a:rPr>
                            <m:t>ℝ</m:t>
                          </m:r>
                        </m:e>
                        <m:sup>
                          <m:r>
                            <a:rPr lang="en-US" sz="2000" i="1">
                              <a:latin typeface="Cambria Math" charset="0"/>
                            </a:rPr>
                            <m:t>𝑛</m:t>
                          </m:r>
                        </m:sup>
                      </m:sSup>
                      <m:r>
                        <a:rPr lang="is-IS" sz="2000" i="1">
                          <a:latin typeface="Cambria Math" charset="0"/>
                        </a:rPr>
                        <m:t>→</m:t>
                      </m:r>
                      <m:sSubSup>
                        <m:sSubSupPr>
                          <m:ctrlPr>
                            <a:rPr lang="en-US" sz="2000" i="1" smtClean="0">
                              <a:latin typeface="Cambria Math" panose="02040503050406030204" pitchFamily="18" charset="0"/>
                            </a:rPr>
                          </m:ctrlPr>
                        </m:sSubSupPr>
                        <m:e>
                          <m:r>
                            <a:rPr lang="el-GR" sz="2000" i="1">
                              <a:latin typeface="Cambria Math" panose="02040503050406030204" pitchFamily="18" charset="0"/>
                              <a:ea typeface="Cambria Math" panose="02040503050406030204" pitchFamily="18" charset="0"/>
                            </a:rPr>
                            <m:t>ℝ</m:t>
                          </m:r>
                        </m:e>
                        <m:sub>
                          <m:r>
                            <a:rPr lang="en-US" sz="2000" b="0" i="1" smtClean="0">
                              <a:latin typeface="Cambria Math" charset="0"/>
                            </a:rPr>
                            <m:t>+</m:t>
                          </m:r>
                        </m:sub>
                        <m:sup>
                          <m:r>
                            <a:rPr lang="en-US" sz="2000" b="0" i="1" smtClean="0">
                              <a:latin typeface="Cambria Math" charset="0"/>
                            </a:rPr>
                            <m:t>𝑛</m:t>
                          </m:r>
                        </m:sup>
                      </m:sSubSup>
                    </m:oMath>
                  </m:oMathPara>
                </a14:m>
                <a:endParaRPr lang="el-GR" sz="2000" i="1" dirty="0"/>
              </a:p>
            </p:txBody>
          </p:sp>
        </mc:Choice>
        <mc:Fallback xmlns="">
          <p:sp>
            <p:nvSpPr>
              <p:cNvPr id="10" name="TextBox 9"/>
              <p:cNvSpPr txBox="1">
                <a:spLocks noRot="1" noChangeAspect="1" noMove="1" noResize="1" noEditPoints="1" noAdjustHandles="1" noChangeArrowheads="1" noChangeShapeType="1" noTextEdit="1"/>
              </p:cNvSpPr>
              <p:nvPr/>
            </p:nvSpPr>
            <p:spPr>
              <a:xfrm>
                <a:off x="7621488" y="2660394"/>
                <a:ext cx="1079077" cy="307777"/>
              </a:xfrm>
              <a:prstGeom prst="rect">
                <a:avLst/>
              </a:prstGeom>
              <a:blipFill>
                <a:blip r:embed="rId5"/>
                <a:stretch>
                  <a:fillRect l="-5085" r="-2260" b="-137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7765504" y="5717441"/>
                <a:ext cx="504056" cy="4010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7765504" y="5717441"/>
                <a:ext cx="504056" cy="40100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5403431" y="3814192"/>
                <a:ext cx="561873" cy="4010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i="1">
                              <a:latin typeface="Cambria Math" panose="02040503050406030204" pitchFamily="18" charset="0"/>
                            </a:rPr>
                            <m:t>𝑥</m:t>
                          </m:r>
                        </m:e>
                      </m:d>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5403431" y="3814192"/>
                <a:ext cx="561873" cy="401007"/>
              </a:xfrm>
              <a:prstGeom prst="rect">
                <a:avLst/>
              </a:prstGeom>
              <a:blipFill>
                <a:blip r:embed="rId7"/>
                <a:stretch>
                  <a:fillRect l="-4301" r="-1075" b="-15385"/>
                </a:stretch>
              </a:blipFill>
            </p:spPr>
            <p:txBody>
              <a:bodyPr/>
              <a:lstStyle/>
              <a:p>
                <a:r>
                  <a:rPr lang="en-US">
                    <a:noFill/>
                  </a:rPr>
                  <a:t> </a:t>
                </a:r>
              </a:p>
            </p:txBody>
          </p:sp>
        </mc:Fallback>
      </mc:AlternateContent>
    </p:spTree>
    <p:extLst>
      <p:ext uri="{BB962C8B-B14F-4D97-AF65-F5344CB8AC3E}">
        <p14:creationId xmlns:p14="http://schemas.microsoft.com/office/powerpoint/2010/main" val="20925417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6866" name="Picture 2" descr="Explain Step / Threshold and Leaky ReLU Activation Functions | i2tutoria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264" y="4390256"/>
            <a:ext cx="4327681" cy="27379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Activation: Leaky </a:t>
            </a:r>
            <a:r>
              <a:rPr lang="en-US" dirty="0" err="1"/>
              <a:t>ReLU</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problem of </a:t>
                </a:r>
                <a:r>
                  <a:rPr lang="en-US" dirty="0" err="1"/>
                  <a:t>ReLU</a:t>
                </a:r>
                <a:r>
                  <a:rPr lang="en-US" dirty="0"/>
                  <a:t> activations: they can “die”</a:t>
                </a:r>
              </a:p>
              <a:p>
                <a:pPr lvl="1"/>
                <a:r>
                  <a:rPr lang="en-US" dirty="0" err="1"/>
                  <a:t>ReLU</a:t>
                </a:r>
                <a:r>
                  <a:rPr lang="en-US" dirty="0"/>
                  <a:t> could cause weights to update  in a way that the gradients can become zero and the neuron will not activate again on any data </a:t>
                </a:r>
              </a:p>
              <a:p>
                <a:pPr lvl="1"/>
                <a:r>
                  <a:rPr lang="en-US" dirty="0"/>
                  <a:t>E.g., when a large learning rate is used</a:t>
                </a:r>
              </a:p>
              <a:p>
                <a:pPr lvl="1"/>
                <a:endParaRPr lang="en-US" sz="1000" dirty="0"/>
              </a:p>
              <a:p>
                <a:r>
                  <a:rPr lang="en-US" b="1" i="1" dirty="0">
                    <a:solidFill>
                      <a:srgbClr val="0070C0"/>
                    </a:solidFill>
                  </a:rPr>
                  <a:t>Leaky </a:t>
                </a:r>
                <a:r>
                  <a:rPr lang="en-US" b="1" i="1" dirty="0" err="1">
                    <a:solidFill>
                      <a:srgbClr val="0070C0"/>
                    </a:solidFill>
                  </a:rPr>
                  <a:t>ReLU</a:t>
                </a:r>
                <a:r>
                  <a:rPr lang="en-US" b="1" i="1" dirty="0">
                    <a:solidFill>
                      <a:srgbClr val="0070C0"/>
                    </a:solidFill>
                  </a:rPr>
                  <a:t> </a:t>
                </a:r>
                <a:r>
                  <a:rPr lang="en-US" sz="2200" dirty="0"/>
                  <a:t>activation function is a variant of </a:t>
                </a:r>
                <a:r>
                  <a:rPr lang="en-US" sz="2200" dirty="0" err="1"/>
                  <a:t>ReLU</a:t>
                </a:r>
                <a:endParaRPr lang="en-US" sz="2200" dirty="0"/>
              </a:p>
              <a:p>
                <a:pPr lvl="1"/>
                <a:r>
                  <a:rPr lang="en-US" dirty="0"/>
                  <a:t>Instead of the function being 0 when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&lt;0</m:t>
                    </m:r>
                  </m:oMath>
                </a14:m>
                <a:r>
                  <a:rPr lang="en-US" dirty="0"/>
                  <a:t>, a leaky </a:t>
                </a:r>
                <a:r>
                  <a:rPr lang="en-US" dirty="0" err="1"/>
                  <a:t>ReLU</a:t>
                </a:r>
                <a:r>
                  <a:rPr lang="en-US" dirty="0"/>
                  <a:t> has a small negative slope (e.g., </a:t>
                </a:r>
                <a:r>
                  <a:rPr lang="el-GR" dirty="0"/>
                  <a:t>α</a:t>
                </a:r>
                <a:r>
                  <a:rPr lang="en-US" dirty="0"/>
                  <a:t> = 0.01, or similar)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699" t="-795" r="-318"/>
                </a:stretch>
              </a:blipFill>
            </p:spPr>
            <p:txBody>
              <a:bodyPr/>
              <a:lstStyle/>
              <a:p>
                <a:r>
                  <a:rPr lang="en-US">
                    <a:noFill/>
                  </a:rPr>
                  <a:t> </a:t>
                </a:r>
              </a:p>
            </p:txBody>
          </p:sp>
        </mc:Fallback>
      </mc:AlternateContent>
      <p:sp>
        <p:nvSpPr>
          <p:cNvPr id="6" name="Content Placeholder 5">
            <a:extLst>
              <a:ext uri="{FF2B5EF4-FFF2-40B4-BE49-F238E27FC236}">
                <a16:creationId xmlns:a16="http://schemas.microsoft.com/office/drawing/2014/main" id="{C81FB213-BE4A-4EF9-A7CD-A1692DE17AEE}"/>
              </a:ext>
            </a:extLst>
          </p:cNvPr>
          <p:cNvSpPr>
            <a:spLocks noGrp="1"/>
          </p:cNvSpPr>
          <p:nvPr>
            <p:ph idx="10"/>
          </p:nvPr>
        </p:nvSpPr>
        <p:spPr/>
        <p:txBody>
          <a:bodyPr>
            <a:normAutofit/>
          </a:bodyPr>
          <a:lstStyle/>
          <a:p>
            <a:r>
              <a:rPr lang="en-US" dirty="0"/>
              <a:t>Introduction to Neural Networks</a:t>
            </a:r>
          </a:p>
          <a:p>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6228854" y="4751912"/>
                <a:ext cx="2592288" cy="7101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𝑓</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m>
                            <m:mPr>
                              <m:mcs>
                                <m:mc>
                                  <m:mcPr>
                                    <m:count m:val="1"/>
                                    <m:mcJc m:val="center"/>
                                  </m:mcPr>
                                </m:mc>
                              </m:mcs>
                              <m:ctrlPr>
                                <a:rPr lang="en-US" sz="1800" b="0" i="1" smtClean="0">
                                  <a:latin typeface="Cambria Math" panose="02040503050406030204" pitchFamily="18" charset="0"/>
                                </a:rPr>
                              </m:ctrlPr>
                            </m:mPr>
                            <m:mr>
                              <m:e>
                                <m:m>
                                  <m:mPr>
                                    <m:mcs>
                                      <m:mc>
                                        <m:mcPr>
                                          <m:count m:val="2"/>
                                          <m:mcJc m:val="center"/>
                                        </m:mcPr>
                                      </m:mc>
                                    </m:mcs>
                                    <m:ctrlPr>
                                      <a:rPr lang="en-US" sz="1800" b="0" i="1" smtClean="0">
                                        <a:latin typeface="Cambria Math" panose="02040503050406030204" pitchFamily="18" charset="0"/>
                                      </a:rPr>
                                    </m:ctrlPr>
                                  </m:mPr>
                                  <m:mr>
                                    <m:e>
                                      <m:r>
                                        <m:rPr>
                                          <m:brk m:alnAt="7"/>
                                        </m:rPr>
                                        <a:rPr lang="en-US" sz="1800" b="0" i="1" smtClean="0">
                                          <a:latin typeface="Cambria Math" panose="02040503050406030204" pitchFamily="18" charset="0"/>
                                          <a:ea typeface="Cambria Math" panose="02040503050406030204" pitchFamily="18" charset="0"/>
                                        </a:rPr>
                                        <m:t>𝛼</m:t>
                                      </m:r>
                                      <m:r>
                                        <a:rPr lang="en-US" sz="1800" b="0" i="1" smtClean="0">
                                          <a:latin typeface="Cambria Math" panose="02040503050406030204" pitchFamily="18" charset="0"/>
                                          <a:ea typeface="Cambria Math" panose="02040503050406030204" pitchFamily="18" charset="0"/>
                                        </a:rPr>
                                        <m:t>𝑥</m:t>
                                      </m:r>
                                    </m:e>
                                    <m:e>
                                      <m:r>
                                        <m:rPr>
                                          <m:sty m:val="p"/>
                                        </m:rPr>
                                        <a:rPr lang="en-US" sz="1800" b="0" i="0" smtClean="0">
                                          <a:latin typeface="Cambria Math" panose="02040503050406030204" pitchFamily="18" charset="0"/>
                                        </a:rPr>
                                        <m:t>for</m:t>
                                      </m:r>
                                      <m:r>
                                        <a:rPr lang="en-US" sz="1800" b="0" i="1" smtClean="0">
                                          <a:latin typeface="Cambria Math" panose="02040503050406030204" pitchFamily="18" charset="0"/>
                                        </a:rPr>
                                        <m:t> </m:t>
                                      </m:r>
                                      <m:r>
                                        <a:rPr lang="en-US" sz="1800" b="0" i="1" smtClean="0">
                                          <a:latin typeface="Cambria Math" panose="02040503050406030204" pitchFamily="18" charset="0"/>
                                        </a:rPr>
                                        <m:t>𝑥</m:t>
                                      </m:r>
                                      <m:r>
                                        <a:rPr lang="en-US" sz="1800" b="0" i="1" smtClean="0">
                                          <a:latin typeface="Cambria Math" panose="02040503050406030204" pitchFamily="18" charset="0"/>
                                        </a:rPr>
                                        <m:t>&lt;0   </m:t>
                                      </m:r>
                                    </m:e>
                                  </m:mr>
                                </m:m>
                              </m:e>
                            </m:mr>
                            <m:mr>
                              <m:e>
                                <m:m>
                                  <m:mPr>
                                    <m:mcs>
                                      <m:mc>
                                        <m:mcPr>
                                          <m:count m:val="2"/>
                                          <m:mcJc m:val="center"/>
                                        </m:mcPr>
                                      </m:mc>
                                    </m:mcs>
                                    <m:ctrlPr>
                                      <a:rPr lang="en-US" sz="1800" b="0" i="1" smtClean="0">
                                        <a:latin typeface="Cambria Math" panose="02040503050406030204" pitchFamily="18" charset="0"/>
                                      </a:rPr>
                                    </m:ctrlPr>
                                  </m:mPr>
                                  <m:mr>
                                    <m:e>
                                      <m:r>
                                        <m:rPr>
                                          <m:brk m:alnAt="7"/>
                                        </m:rPr>
                                        <a:rPr lang="en-US" sz="1800" b="0" i="1" smtClean="0">
                                          <a:latin typeface="Cambria Math" panose="02040503050406030204" pitchFamily="18" charset="0"/>
                                        </a:rPr>
                                        <m:t>𝑥</m:t>
                                      </m:r>
                                    </m:e>
                                    <m:e>
                                      <m:r>
                                        <m:rPr>
                                          <m:sty m:val="p"/>
                                        </m:rPr>
                                        <a:rPr lang="en-US" sz="1800" b="0" i="0" smtClean="0">
                                          <a:latin typeface="Cambria Math" panose="02040503050406030204" pitchFamily="18" charset="0"/>
                                        </a:rPr>
                                        <m:t>for</m:t>
                                      </m:r>
                                      <m:r>
                                        <a:rPr lang="en-US" sz="1800" b="0" i="1" smtClean="0">
                                          <a:latin typeface="Cambria Math" panose="02040503050406030204" pitchFamily="18" charset="0"/>
                                        </a:rPr>
                                        <m:t> </m:t>
                                      </m:r>
                                      <m:r>
                                        <a:rPr lang="en-US" sz="1800" b="0" i="1" smtClean="0">
                                          <a:latin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0</m:t>
                                      </m:r>
                                    </m:e>
                                  </m:mr>
                                </m:m>
                              </m:e>
                            </m:mr>
                          </m:m>
                        </m:e>
                      </m:d>
                    </m:oMath>
                  </m:oMathPara>
                </a14:m>
                <a:endParaRPr lang="en-US" sz="1800" dirty="0"/>
              </a:p>
            </p:txBody>
          </p:sp>
        </mc:Choice>
        <mc:Fallback xmlns="">
          <p:sp>
            <p:nvSpPr>
              <p:cNvPr id="4" name="TextBox 3"/>
              <p:cNvSpPr txBox="1">
                <a:spLocks noRot="1" noChangeAspect="1" noMove="1" noResize="1" noEditPoints="1" noAdjustHandles="1" noChangeArrowheads="1" noChangeShapeType="1" noTextEdit="1"/>
              </p:cNvSpPr>
              <p:nvPr/>
            </p:nvSpPr>
            <p:spPr>
              <a:xfrm>
                <a:off x="6228854" y="4751912"/>
                <a:ext cx="2592288" cy="710194"/>
              </a:xfrm>
              <a:prstGeom prst="rect">
                <a:avLst/>
              </a:prstGeom>
              <a:blipFill>
                <a:blip r:embed="rId5"/>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0D8490CA-99DD-4EBA-8EA2-7A6DA7D49AC2}"/>
              </a:ext>
            </a:extLst>
          </p:cNvPr>
          <p:cNvSpPr txBox="1">
            <a:spLocks/>
          </p:cNvSpPr>
          <p:nvPr/>
        </p:nvSpPr>
        <p:spPr>
          <a:xfrm>
            <a:off x="195681" y="4606280"/>
            <a:ext cx="5121552" cy="1800200"/>
          </a:xfrm>
          <a:prstGeom prst="rect">
            <a:avLst/>
          </a:prstGeom>
        </p:spPr>
        <p:txBody>
          <a:bodyPr vert="horz" lIns="91440" tIns="45720" rIns="91440" bIns="45720" rtlCol="0">
            <a:normAutofit/>
          </a:bodyPr>
          <a:lstStyle>
            <a:lvl1pPr marL="288925" indent="-288925" algn="l" defTabSz="914323" rtl="0" eaLnBrk="1" latinLnBrk="0" hangingPunct="1">
              <a:spcBef>
                <a:spcPct val="20000"/>
              </a:spcBef>
              <a:buClr>
                <a:schemeClr val="tx2"/>
              </a:buClr>
              <a:buSzPct val="90000"/>
              <a:buFont typeface="Palatino Linotype" panose="02040502050505030304" pitchFamily="18" charset="0"/>
              <a:buChar char="•"/>
              <a:defRPr sz="2000" kern="1200">
                <a:solidFill>
                  <a:schemeClr val="tx1"/>
                </a:solidFill>
                <a:latin typeface="Palatino Linotype" panose="02040502050505030304" pitchFamily="18" charset="0"/>
                <a:ea typeface="+mn-ea"/>
                <a:cs typeface="+mn-cs"/>
              </a:defRPr>
            </a:lvl1pPr>
            <a:lvl2pPr marL="631825" indent="-227013" algn="l" defTabSz="914323" rtl="0" eaLnBrk="1" latinLnBrk="0" hangingPunct="1">
              <a:spcBef>
                <a:spcPct val="20000"/>
              </a:spcBef>
              <a:buClr>
                <a:schemeClr val="tx2"/>
              </a:buClr>
              <a:buSzPct val="90000"/>
              <a:buFont typeface="Wingdings" panose="05000000000000000000" pitchFamily="2" charset="2"/>
              <a:buChar char="§"/>
              <a:defRPr sz="1800" kern="1200">
                <a:solidFill>
                  <a:schemeClr val="tx1"/>
                </a:solidFill>
                <a:latin typeface="Palatino Linotype" panose="02040502050505030304" pitchFamily="18" charset="0"/>
                <a:ea typeface="+mn-ea"/>
                <a:cs typeface="+mn-cs"/>
              </a:defRPr>
            </a:lvl2pPr>
            <a:lvl3pPr marL="973138" indent="-231775" algn="l" defTabSz="914323" rtl="0" eaLnBrk="1" latinLnBrk="0" hangingPunct="1">
              <a:spcBef>
                <a:spcPct val="20000"/>
              </a:spcBef>
              <a:buClr>
                <a:schemeClr val="tx2"/>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3pPr>
            <a:lvl4pPr marL="1254125" indent="-222250" algn="l" defTabSz="914323" rtl="0" eaLnBrk="1" latinLnBrk="0" hangingPunct="1">
              <a:spcBef>
                <a:spcPct val="20000"/>
              </a:spcBef>
              <a:buClr>
                <a:schemeClr val="tx2"/>
              </a:buClr>
              <a:buFont typeface="Arial" panose="020B0604020202020204" pitchFamily="34" charset="0"/>
              <a:buChar char="–"/>
              <a:defRPr sz="1400" kern="1200">
                <a:solidFill>
                  <a:schemeClr val="tx1"/>
                </a:solidFill>
                <a:latin typeface="Palatino Linotype" panose="02040502050505030304" pitchFamily="18" charset="0"/>
                <a:ea typeface="+mn-ea"/>
                <a:cs typeface="+mn-cs"/>
              </a:defRPr>
            </a:lvl4pPr>
            <a:lvl5pPr marL="1430338" indent="-176213" algn="l" defTabSz="914323" rtl="0" eaLnBrk="1" latinLnBrk="0" hangingPunct="1">
              <a:spcBef>
                <a:spcPct val="20000"/>
              </a:spcBef>
              <a:buClr>
                <a:schemeClr val="tx2"/>
              </a:buClr>
              <a:buFont typeface="Arial" panose="020B0604020202020204" pitchFamily="34" charset="0"/>
              <a:buChar char="»"/>
              <a:defRPr sz="1200" kern="1200">
                <a:solidFill>
                  <a:schemeClr val="tx1"/>
                </a:solidFill>
                <a:latin typeface="Palatino Linotype" panose="02040502050505030304" pitchFamily="18" charset="0"/>
                <a:ea typeface="+mn-ea"/>
                <a:cs typeface="+mn-cs"/>
              </a:defRPr>
            </a:lvl5pPr>
            <a:lvl6pPr marL="2514389"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551"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713"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874"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US" dirty="0"/>
              <a:t>This resolves the dying </a:t>
            </a:r>
            <a:r>
              <a:rPr lang="en-US" dirty="0" err="1"/>
              <a:t>ReLU</a:t>
            </a:r>
            <a:r>
              <a:rPr lang="en-US" dirty="0"/>
              <a:t> problem</a:t>
            </a:r>
          </a:p>
          <a:p>
            <a:pPr lvl="1"/>
            <a:r>
              <a:rPr lang="en-US" dirty="0"/>
              <a:t>Most current works still use </a:t>
            </a:r>
            <a:r>
              <a:rPr lang="en-US" dirty="0" err="1"/>
              <a:t>ReLU</a:t>
            </a:r>
            <a:endParaRPr lang="en-US" dirty="0"/>
          </a:p>
          <a:p>
            <a:pPr lvl="2"/>
            <a:r>
              <a:rPr lang="en-US" dirty="0"/>
              <a:t>With a proper setting of the learning rate, the problem of dying </a:t>
            </a:r>
            <a:r>
              <a:rPr lang="en-US" dirty="0" err="1"/>
              <a:t>ReLU</a:t>
            </a:r>
            <a:r>
              <a:rPr lang="en-US" dirty="0"/>
              <a:t> can be avoided</a:t>
            </a:r>
          </a:p>
          <a:p>
            <a:endParaRPr lang="en-US" dirty="0"/>
          </a:p>
        </p:txBody>
      </p:sp>
    </p:spTree>
    <p:extLst>
      <p:ext uri="{BB962C8B-B14F-4D97-AF65-F5344CB8AC3E}">
        <p14:creationId xmlns:p14="http://schemas.microsoft.com/office/powerpoint/2010/main" val="3962503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Linear Function</a:t>
            </a:r>
          </a:p>
        </p:txBody>
      </p:sp>
      <p:sp>
        <p:nvSpPr>
          <p:cNvPr id="3" name="Content Placeholder 2"/>
          <p:cNvSpPr>
            <a:spLocks noGrp="1"/>
          </p:cNvSpPr>
          <p:nvPr>
            <p:ph idx="1"/>
          </p:nvPr>
        </p:nvSpPr>
        <p:spPr/>
        <p:txBody>
          <a:bodyPr/>
          <a:lstStyle/>
          <a:p>
            <a:r>
              <a:rPr lang="en-US" b="1" i="1" dirty="0">
                <a:solidFill>
                  <a:srgbClr val="0070C0"/>
                </a:solidFill>
              </a:rPr>
              <a:t>Linear function </a:t>
            </a:r>
            <a:r>
              <a:rPr lang="en-US" dirty="0"/>
              <a:t>means that the output signal is proportional to the input signal to the neuron</a:t>
            </a:r>
          </a:p>
        </p:txBody>
      </p:sp>
      <p:sp>
        <p:nvSpPr>
          <p:cNvPr id="4" name="Content Placeholder 3">
            <a:extLst>
              <a:ext uri="{FF2B5EF4-FFF2-40B4-BE49-F238E27FC236}">
                <a16:creationId xmlns:a16="http://schemas.microsoft.com/office/drawing/2014/main" id="{B185E73A-2B26-43C8-973B-AF8FF1BF4378}"/>
              </a:ext>
            </a:extLst>
          </p:cNvPr>
          <p:cNvSpPr>
            <a:spLocks noGrp="1"/>
          </p:cNvSpPr>
          <p:nvPr>
            <p:ph idx="10"/>
          </p:nvPr>
        </p:nvSpPr>
        <p:spPr/>
        <p:txBody>
          <a:bodyPr>
            <a:normAutofit/>
          </a:bodyPr>
          <a:lstStyle/>
          <a:p>
            <a:r>
              <a:rPr lang="en-US" dirty="0"/>
              <a:t>Introduction to Neural Networks</a:t>
            </a:r>
          </a:p>
          <a:p>
            <a:endParaRPr lang="en-US" dirty="0"/>
          </a:p>
        </p:txBody>
      </p:sp>
      <p:pic>
        <p:nvPicPr>
          <p:cNvPr id="37890" name="Picture 2" descr="Activation Functions in Neural Networks | by SAGAR SHARMA | Towards Data  Science"/>
          <p:cNvPicPr>
            <a:picLocks noChangeAspect="1" noChangeArrowheads="1"/>
          </p:cNvPicPr>
          <p:nvPr/>
        </p:nvPicPr>
        <p:blipFill rotWithShape="1">
          <a:blip r:embed="rId2">
            <a:extLst>
              <a:ext uri="{28A0092B-C50C-407E-A947-70E740481C1C}">
                <a14:useLocalDpi xmlns:a14="http://schemas.microsoft.com/office/drawing/2010/main" val="0"/>
              </a:ext>
            </a:extLst>
          </a:blip>
          <a:srcRect l="5084"/>
          <a:stretch/>
        </p:blipFill>
        <p:spPr bwMode="auto">
          <a:xfrm>
            <a:off x="5749280" y="2917697"/>
            <a:ext cx="4032622" cy="27638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p:cNvSpPr txBox="1"/>
              <p:nvPr/>
            </p:nvSpPr>
            <p:spPr>
              <a:xfrm>
                <a:off x="6040913" y="3161242"/>
                <a:ext cx="151216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r>
                        <a:rPr lang="en-US" sz="2000" b="0" i="1" smtClean="0">
                          <a:latin typeface="Cambria Math" panose="02040503050406030204" pitchFamily="18" charset="0"/>
                        </a:rPr>
                        <m:t>𝑐𝑥</m:t>
                      </m:r>
                    </m:oMath>
                  </m:oMathPara>
                </a14:m>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6040913" y="3161242"/>
                <a:ext cx="1512168" cy="400110"/>
              </a:xfrm>
              <a:prstGeom prst="rect">
                <a:avLst/>
              </a:prstGeom>
              <a:blipFill>
                <a:blip r:embed="rId3"/>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7273712" y="2518048"/>
                <a:ext cx="106785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l-GR" sz="2000" i="1" smtClean="0">
                              <a:latin typeface="Cambria Math" panose="02040503050406030204" pitchFamily="18" charset="0"/>
                            </a:rPr>
                          </m:ctrlPr>
                        </m:sSupPr>
                        <m:e>
                          <m:r>
                            <a:rPr lang="el-GR" sz="2000" i="1">
                              <a:latin typeface="Cambria Math" panose="02040503050406030204" pitchFamily="18" charset="0"/>
                              <a:ea typeface="Cambria Math" panose="02040503050406030204" pitchFamily="18" charset="0"/>
                            </a:rPr>
                            <m:t>ℝ</m:t>
                          </m:r>
                        </m:e>
                        <m:sup>
                          <m:r>
                            <a:rPr lang="en-US" sz="2000" i="1">
                              <a:latin typeface="Cambria Math" charset="0"/>
                            </a:rPr>
                            <m:t>𝑛</m:t>
                          </m:r>
                        </m:sup>
                      </m:sSup>
                      <m:r>
                        <a:rPr lang="is-IS" sz="2000" i="1">
                          <a:latin typeface="Cambria Math" charset="0"/>
                        </a:rPr>
                        <m:t>→</m:t>
                      </m:r>
                      <m:sSup>
                        <m:sSupPr>
                          <m:ctrlPr>
                            <a:rPr lang="el-GR" sz="2000" i="1">
                              <a:latin typeface="Cambria Math" panose="02040503050406030204" pitchFamily="18" charset="0"/>
                            </a:rPr>
                          </m:ctrlPr>
                        </m:sSupPr>
                        <m:e>
                          <m:r>
                            <a:rPr lang="el-GR" sz="2000" i="1">
                              <a:latin typeface="Cambria Math" panose="02040503050406030204" pitchFamily="18" charset="0"/>
                              <a:ea typeface="Cambria Math" panose="02040503050406030204" pitchFamily="18" charset="0"/>
                            </a:rPr>
                            <m:t>ℝ</m:t>
                          </m:r>
                        </m:e>
                        <m:sup>
                          <m:r>
                            <a:rPr lang="en-US" sz="2000" i="1">
                              <a:latin typeface="Cambria Math" charset="0"/>
                            </a:rPr>
                            <m:t>𝑛</m:t>
                          </m:r>
                        </m:sup>
                      </m:sSup>
                    </m:oMath>
                  </m:oMathPara>
                </a14:m>
                <a:endParaRPr lang="el-GR" sz="2000" i="1" dirty="0"/>
              </a:p>
            </p:txBody>
          </p:sp>
        </mc:Choice>
        <mc:Fallback xmlns="">
          <p:sp>
            <p:nvSpPr>
              <p:cNvPr id="9" name="TextBox 8"/>
              <p:cNvSpPr txBox="1">
                <a:spLocks noRot="1" noChangeAspect="1" noMove="1" noResize="1" noEditPoints="1" noAdjustHandles="1" noChangeArrowheads="1" noChangeShapeType="1" noTextEdit="1"/>
              </p:cNvSpPr>
              <p:nvPr/>
            </p:nvSpPr>
            <p:spPr>
              <a:xfrm>
                <a:off x="7273712" y="2518048"/>
                <a:ext cx="1067856" cy="307777"/>
              </a:xfrm>
              <a:prstGeom prst="rect">
                <a:avLst/>
              </a:prstGeom>
              <a:blipFill>
                <a:blip r:embed="rId4"/>
                <a:stretch>
                  <a:fillRect l="-5143" r="-571" b="-5882"/>
                </a:stretch>
              </a:blipFill>
            </p:spPr>
            <p:txBody>
              <a:bodyPr/>
              <a:lstStyle/>
              <a:p>
                <a:r>
                  <a:rPr lang="en-US">
                    <a:noFill/>
                  </a:rPr>
                  <a:t> </a:t>
                </a:r>
              </a:p>
            </p:txBody>
          </p:sp>
        </mc:Fallback>
      </mc:AlternateContent>
      <p:sp>
        <p:nvSpPr>
          <p:cNvPr id="10" name="Content Placeholder 2">
            <a:extLst>
              <a:ext uri="{FF2B5EF4-FFF2-40B4-BE49-F238E27FC236}">
                <a16:creationId xmlns:a16="http://schemas.microsoft.com/office/drawing/2014/main" id="{3F65456C-029A-4C94-8B69-DF9AAC345745}"/>
              </a:ext>
            </a:extLst>
          </p:cNvPr>
          <p:cNvSpPr txBox="1">
            <a:spLocks/>
          </p:cNvSpPr>
          <p:nvPr/>
        </p:nvSpPr>
        <p:spPr>
          <a:xfrm>
            <a:off x="276673" y="2806080"/>
            <a:ext cx="5121552" cy="2852190"/>
          </a:xfrm>
          <a:prstGeom prst="rect">
            <a:avLst/>
          </a:prstGeom>
        </p:spPr>
        <p:txBody>
          <a:bodyPr vert="horz" lIns="91440" tIns="45720" rIns="91440" bIns="45720" rtlCol="0">
            <a:normAutofit/>
          </a:bodyPr>
          <a:lstStyle>
            <a:lvl1pPr marL="288925" indent="-288925" algn="l" defTabSz="914323" rtl="0" eaLnBrk="1" latinLnBrk="0" hangingPunct="1">
              <a:spcBef>
                <a:spcPct val="20000"/>
              </a:spcBef>
              <a:buClr>
                <a:schemeClr val="tx2"/>
              </a:buClr>
              <a:buSzPct val="90000"/>
              <a:buFont typeface="Palatino Linotype" panose="02040502050505030304" pitchFamily="18" charset="0"/>
              <a:buChar char="•"/>
              <a:defRPr sz="2000" kern="1200">
                <a:solidFill>
                  <a:schemeClr val="tx1"/>
                </a:solidFill>
                <a:latin typeface="Palatino Linotype" panose="02040502050505030304" pitchFamily="18" charset="0"/>
                <a:ea typeface="+mn-ea"/>
                <a:cs typeface="+mn-cs"/>
              </a:defRPr>
            </a:lvl1pPr>
            <a:lvl2pPr marL="631825" indent="-227013" algn="l" defTabSz="914323" rtl="0" eaLnBrk="1" latinLnBrk="0" hangingPunct="1">
              <a:spcBef>
                <a:spcPct val="20000"/>
              </a:spcBef>
              <a:buClr>
                <a:schemeClr val="tx2"/>
              </a:buClr>
              <a:buSzPct val="90000"/>
              <a:buFont typeface="Wingdings" panose="05000000000000000000" pitchFamily="2" charset="2"/>
              <a:buChar char="§"/>
              <a:defRPr sz="1800" kern="1200">
                <a:solidFill>
                  <a:schemeClr val="tx1"/>
                </a:solidFill>
                <a:latin typeface="Palatino Linotype" panose="02040502050505030304" pitchFamily="18" charset="0"/>
                <a:ea typeface="+mn-ea"/>
                <a:cs typeface="+mn-cs"/>
              </a:defRPr>
            </a:lvl2pPr>
            <a:lvl3pPr marL="973138" indent="-231775" algn="l" defTabSz="914323" rtl="0" eaLnBrk="1" latinLnBrk="0" hangingPunct="1">
              <a:spcBef>
                <a:spcPct val="20000"/>
              </a:spcBef>
              <a:buClr>
                <a:schemeClr val="tx2"/>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3pPr>
            <a:lvl4pPr marL="1254125" indent="-222250" algn="l" defTabSz="914323" rtl="0" eaLnBrk="1" latinLnBrk="0" hangingPunct="1">
              <a:spcBef>
                <a:spcPct val="20000"/>
              </a:spcBef>
              <a:buClr>
                <a:schemeClr val="tx2"/>
              </a:buClr>
              <a:buFont typeface="Arial" panose="020B0604020202020204" pitchFamily="34" charset="0"/>
              <a:buChar char="–"/>
              <a:defRPr sz="1400" kern="1200">
                <a:solidFill>
                  <a:schemeClr val="tx1"/>
                </a:solidFill>
                <a:latin typeface="Palatino Linotype" panose="02040502050505030304" pitchFamily="18" charset="0"/>
                <a:ea typeface="+mn-ea"/>
                <a:cs typeface="+mn-cs"/>
              </a:defRPr>
            </a:lvl4pPr>
            <a:lvl5pPr marL="1430338" indent="-176213" algn="l" defTabSz="914323" rtl="0" eaLnBrk="1" latinLnBrk="0" hangingPunct="1">
              <a:spcBef>
                <a:spcPct val="20000"/>
              </a:spcBef>
              <a:buClr>
                <a:schemeClr val="tx2"/>
              </a:buClr>
              <a:buFont typeface="Arial" panose="020B0604020202020204" pitchFamily="34" charset="0"/>
              <a:buChar char="»"/>
              <a:defRPr sz="1200" kern="1200">
                <a:solidFill>
                  <a:schemeClr val="tx1"/>
                </a:solidFill>
                <a:latin typeface="Palatino Linotype" panose="02040502050505030304" pitchFamily="18" charset="0"/>
                <a:ea typeface="+mn-ea"/>
                <a:cs typeface="+mn-cs"/>
              </a:defRPr>
            </a:lvl5pPr>
            <a:lvl6pPr marL="2514389"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551"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713"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874"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US" dirty="0"/>
              <a:t>If the value of the constant </a:t>
            </a:r>
            <a:r>
              <a:rPr lang="en-US" i="1" dirty="0"/>
              <a:t>c</a:t>
            </a:r>
            <a:r>
              <a:rPr lang="en-US" dirty="0"/>
              <a:t> is 1, it is also called </a:t>
            </a:r>
            <a:r>
              <a:rPr lang="en-US" dirty="0">
                <a:solidFill>
                  <a:srgbClr val="FF0000"/>
                </a:solidFill>
              </a:rPr>
              <a:t>identity activation function</a:t>
            </a:r>
          </a:p>
          <a:p>
            <a:pPr lvl="1"/>
            <a:r>
              <a:rPr lang="en-US" dirty="0"/>
              <a:t>This activation type is used in regression problems</a:t>
            </a:r>
          </a:p>
          <a:p>
            <a:pPr lvl="2"/>
            <a:r>
              <a:rPr lang="en-US" dirty="0"/>
              <a:t>E.g., the last layer can have linear activation function, in order to output a real number (and not a class membership)</a:t>
            </a:r>
          </a:p>
          <a:p>
            <a:endParaRPr lang="en-US" dirty="0"/>
          </a:p>
        </p:txBody>
      </p:sp>
    </p:spTree>
    <p:extLst>
      <p:ext uri="{BB962C8B-B14F-4D97-AF65-F5344CB8AC3E}">
        <p14:creationId xmlns:p14="http://schemas.microsoft.com/office/powerpoint/2010/main" val="2182988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NNs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network </a:t>
                </a:r>
                <a:r>
                  <a:rPr lang="en-US" b="1" i="1" dirty="0">
                    <a:solidFill>
                      <a:srgbClr val="0070C0"/>
                    </a:solidFill>
                  </a:rPr>
                  <a:t>parameters</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include the </a:t>
                </a:r>
                <a:r>
                  <a:rPr lang="en-US" dirty="0">
                    <a:solidFill>
                      <a:srgbClr val="FF0000"/>
                    </a:solidFill>
                  </a:rPr>
                  <a:t>weight matrices </a:t>
                </a:r>
                <a:r>
                  <a:rPr lang="en-US" dirty="0"/>
                  <a:t>and </a:t>
                </a:r>
                <a:r>
                  <a:rPr lang="en-US" dirty="0">
                    <a:solidFill>
                      <a:srgbClr val="FF0000"/>
                    </a:solidFill>
                  </a:rPr>
                  <a:t>bias vectors </a:t>
                </a:r>
                <a:r>
                  <a:rPr lang="en-US" dirty="0"/>
                  <a:t>from all layers</a:t>
                </a:r>
              </a:p>
              <a:p>
                <a:endParaRPr lang="en-US" sz="1000" dirty="0"/>
              </a:p>
              <a:p>
                <a:endParaRPr lang="en-US" dirty="0"/>
              </a:p>
              <a:p>
                <a:pPr lvl="1"/>
                <a:r>
                  <a:rPr lang="en-US" dirty="0"/>
                  <a:t>Often, the model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are referred to as </a:t>
                </a:r>
                <a:r>
                  <a:rPr lang="en-US" dirty="0">
                    <a:solidFill>
                      <a:srgbClr val="FF0000"/>
                    </a:solidFill>
                  </a:rPr>
                  <a:t>weights</a:t>
                </a:r>
              </a:p>
              <a:p>
                <a:r>
                  <a:rPr lang="en-US" dirty="0"/>
                  <a:t>Training a model to learn a set of parameters</a:t>
                </a:r>
                <a14:m>
                  <m:oMath xmlns:m="http://schemas.openxmlformats.org/officeDocument/2006/math">
                    <m:r>
                      <a:rPr lang="en-US" altLang="zh-TW" b="0" i="0" smtClean="0">
                        <a:latin typeface="Cambria Math" panose="02040503050406030204" pitchFamily="18" charset="0"/>
                      </a:rPr>
                      <m:t> </m:t>
                    </m:r>
                    <m:r>
                      <a:rPr lang="zh-TW" altLang="en-US" i="1">
                        <a:latin typeface="Cambria Math" panose="02040503050406030204" pitchFamily="18" charset="0"/>
                      </a:rPr>
                      <m:t>𝜃</m:t>
                    </m:r>
                  </m:oMath>
                </a14:m>
                <a:r>
                  <a:rPr lang="en-US" dirty="0"/>
                  <a:t> that are optimal (according to a criterion) is one of the greatest challenges in ML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795"/>
                </a:stretch>
              </a:blipFill>
            </p:spPr>
            <p:txBody>
              <a:bodyPr/>
              <a:lstStyle/>
              <a:p>
                <a:r>
                  <a:rPr lang="en-US">
                    <a:noFill/>
                  </a:rPr>
                  <a:t> </a:t>
                </a:r>
              </a:p>
            </p:txBody>
          </p:sp>
        </mc:Fallback>
      </mc:AlternateContent>
      <p:sp>
        <p:nvSpPr>
          <p:cNvPr id="44" name="Content Placeholder 43">
            <a:extLst>
              <a:ext uri="{FF2B5EF4-FFF2-40B4-BE49-F238E27FC236}">
                <a16:creationId xmlns:a16="http://schemas.microsoft.com/office/drawing/2014/main" id="{96A9EFEA-418A-4B1F-A08B-1F71ECE6811D}"/>
              </a:ext>
            </a:extLst>
          </p:cNvPr>
          <p:cNvSpPr>
            <a:spLocks noGrp="1"/>
          </p:cNvSpPr>
          <p:nvPr>
            <p:ph idx="10"/>
          </p:nvPr>
        </p:nvSpPr>
        <p:spPr/>
        <p:txBody>
          <a:bodyPr>
            <a:normAutofit/>
          </a:bodyPr>
          <a:lstStyle/>
          <a:p>
            <a:r>
              <a:rPr lang="en-US" dirty="0"/>
              <a:t>Training Neural Networks</a:t>
            </a:r>
          </a:p>
          <a:p>
            <a:endParaRPr lang="en-US" dirty="0"/>
          </a:p>
        </p:txBody>
      </p:sp>
      <mc:AlternateContent xmlns:mc="http://schemas.openxmlformats.org/markup-compatibility/2006" xmlns:a14="http://schemas.microsoft.com/office/drawing/2010/main">
        <mc:Choice Requires="a14">
          <p:sp>
            <p:nvSpPr>
              <p:cNvPr id="4" name="文字方塊 2"/>
              <p:cNvSpPr txBox="1"/>
              <p:nvPr/>
            </p:nvSpPr>
            <p:spPr>
              <a:xfrm>
                <a:off x="2471013" y="2734072"/>
                <a:ext cx="407707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𝜃</m:t>
                      </m:r>
                      <m:r>
                        <a:rPr lang="en-US" altLang="zh-TW" sz="2400" b="0" i="1" smtClean="0">
                          <a:latin typeface="Cambria Math" panose="02040503050406030204" pitchFamily="18" charset="0"/>
                        </a:rPr>
                        <m:t>=</m:t>
                      </m:r>
                      <m:d>
                        <m:dPr>
                          <m:begChr m:val="{"/>
                          <m:endChr m:val="}"/>
                          <m:ctrlPr>
                            <a:rPr lang="en-US" altLang="zh-TW" sz="2400" b="0" i="1" smtClean="0">
                              <a:latin typeface="Cambria Math" panose="02040503050406030204" pitchFamily="18" charset="0"/>
                            </a:rPr>
                          </m:ctrlPr>
                        </m:dPr>
                        <m:e>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𝑊</m:t>
                              </m:r>
                            </m:e>
                            <m:sup>
                              <m:r>
                                <a:rPr lang="en-US" altLang="zh-TW" sz="2400" b="0" i="1" smtClean="0">
                                  <a:latin typeface="Cambria Math" panose="02040503050406030204" pitchFamily="18" charset="0"/>
                                </a:rPr>
                                <m:t>1</m:t>
                              </m:r>
                            </m:sup>
                          </m:sSup>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𝑏</m:t>
                              </m:r>
                            </m:e>
                            <m:sup>
                              <m:r>
                                <a:rPr lang="en-US" altLang="zh-TW" sz="2400" b="0" i="1" smtClean="0">
                                  <a:latin typeface="Cambria Math" panose="02040503050406030204" pitchFamily="18" charset="0"/>
                                </a:rPr>
                                <m:t>1</m:t>
                              </m:r>
                            </m:sup>
                          </m:sSup>
                          <m:r>
                            <a:rPr lang="en-US" altLang="zh-TW" sz="2400" b="0" i="1" smtClean="0">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b="0" i="1" smtClean="0">
                                  <a:latin typeface="Cambria Math" panose="02040503050406030204" pitchFamily="18" charset="0"/>
                                </a:rPr>
                                <m:t>2</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b="0" i="1" smtClean="0">
                                  <a:latin typeface="Cambria Math" panose="02040503050406030204" pitchFamily="18" charset="0"/>
                                </a:rPr>
                                <m:t>2</m:t>
                              </m:r>
                            </m:sup>
                          </m:sSup>
                          <m:r>
                            <a:rPr lang="en-US" altLang="zh-TW" sz="2400" b="0" i="1" smtClean="0">
                              <a:latin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b="0" i="1" smtClean="0">
                                  <a:latin typeface="Cambria Math" panose="02040503050406030204" pitchFamily="18" charset="0"/>
                                </a:rPr>
                                <m:t>𝐿</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b="0" i="1" smtClean="0">
                                  <a:latin typeface="Cambria Math" panose="02040503050406030204" pitchFamily="18" charset="0"/>
                                </a:rPr>
                                <m:t>𝐿</m:t>
                              </m:r>
                            </m:sup>
                          </m:sSup>
                        </m:e>
                      </m:d>
                    </m:oMath>
                  </m:oMathPara>
                </a14:m>
                <a:endParaRPr lang="zh-TW" altLang="en-US" sz="2400" dirty="0"/>
              </a:p>
            </p:txBody>
          </p:sp>
        </mc:Choice>
        <mc:Fallback xmlns="">
          <p:sp>
            <p:nvSpPr>
              <p:cNvPr id="4" name="文字方塊 2"/>
              <p:cNvSpPr txBox="1">
                <a:spLocks noRot="1" noChangeAspect="1" noMove="1" noResize="1" noEditPoints="1" noAdjustHandles="1" noChangeArrowheads="1" noChangeShapeType="1" noTextEdit="1"/>
              </p:cNvSpPr>
              <p:nvPr/>
            </p:nvSpPr>
            <p:spPr>
              <a:xfrm>
                <a:off x="2471013" y="2734072"/>
                <a:ext cx="4077077" cy="369332"/>
              </a:xfrm>
              <a:prstGeom prst="rect">
                <a:avLst/>
              </a:prstGeom>
              <a:blipFill>
                <a:blip r:embed="rId4"/>
                <a:stretch>
                  <a:fillRect l="-1196" t="-1667" b="-8333"/>
                </a:stretch>
              </a:blipFill>
            </p:spPr>
            <p:txBody>
              <a:bodyPr/>
              <a:lstStyle/>
              <a:p>
                <a:r>
                  <a:rPr lang="en-US">
                    <a:noFill/>
                  </a:rPr>
                  <a:t> </a:t>
                </a:r>
              </a:p>
            </p:txBody>
          </p:sp>
        </mc:Fallback>
      </mc:AlternateContent>
      <p:pic>
        <p:nvPicPr>
          <p:cNvPr id="5" name="圖片 32"/>
          <p:cNvPicPr>
            <a:picLocks noChangeAspect="1"/>
          </p:cNvPicPr>
          <p:nvPr/>
        </p:nvPicPr>
        <p:blipFill>
          <a:blip r:embed="rId5"/>
          <a:stretch>
            <a:fillRect/>
          </a:stretch>
        </p:blipFill>
        <p:spPr>
          <a:xfrm>
            <a:off x="850332" y="4912575"/>
            <a:ext cx="2130022" cy="2116455"/>
          </a:xfrm>
          <a:prstGeom prst="rect">
            <a:avLst/>
          </a:prstGeom>
        </p:spPr>
      </p:pic>
      <p:sp>
        <p:nvSpPr>
          <p:cNvPr id="6" name="文字方塊 7"/>
          <p:cNvSpPr txBox="1"/>
          <p:nvPr/>
        </p:nvSpPr>
        <p:spPr>
          <a:xfrm>
            <a:off x="1097691" y="7016057"/>
            <a:ext cx="1693722" cy="401007"/>
          </a:xfrm>
          <a:prstGeom prst="rect">
            <a:avLst/>
          </a:prstGeom>
          <a:noFill/>
        </p:spPr>
        <p:txBody>
          <a:bodyPr wrap="square" rtlCol="0">
            <a:spAutoFit/>
          </a:bodyPr>
          <a:lstStyle/>
          <a:p>
            <a:r>
              <a:rPr lang="en-US" altLang="zh-TW" dirty="0"/>
              <a:t>16 x 16 = 256</a:t>
            </a:r>
            <a:endParaRPr lang="zh-TW" altLang="en-US" dirty="0"/>
          </a:p>
        </p:txBody>
      </p:sp>
      <p:sp>
        <p:nvSpPr>
          <p:cNvPr id="7" name="矩形 34"/>
          <p:cNvSpPr/>
          <p:nvPr/>
        </p:nvSpPr>
        <p:spPr>
          <a:xfrm>
            <a:off x="4393140" y="4581854"/>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8" name="矩形 39"/>
          <p:cNvSpPr/>
          <p:nvPr/>
        </p:nvSpPr>
        <p:spPr>
          <a:xfrm>
            <a:off x="3210037" y="4609495"/>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9" name="矩形 45"/>
          <p:cNvSpPr/>
          <p:nvPr/>
        </p:nvSpPr>
        <p:spPr>
          <a:xfrm>
            <a:off x="3278425" y="532718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0" name="矩形 46"/>
          <p:cNvSpPr/>
          <p:nvPr/>
        </p:nvSpPr>
        <p:spPr>
          <a:xfrm>
            <a:off x="3284243" y="475685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1" name="Object 12"/>
          <p:cNvGraphicFramePr>
            <a:graphicFrameLocks noChangeAspect="1"/>
          </p:cNvGraphicFramePr>
          <p:nvPr>
            <p:extLst>
              <p:ext uri="{D42A27DB-BD31-4B8C-83A1-F6EECF244321}">
                <p14:modId xmlns:p14="http://schemas.microsoft.com/office/powerpoint/2010/main" val="3413417465"/>
              </p:ext>
            </p:extLst>
          </p:nvPr>
        </p:nvGraphicFramePr>
        <p:xfrm>
          <a:off x="3296942" y="4661609"/>
          <a:ext cx="325438" cy="461962"/>
        </p:xfrm>
        <a:graphic>
          <a:graphicData uri="http://schemas.openxmlformats.org/presentationml/2006/ole">
            <mc:AlternateContent xmlns:mc="http://schemas.openxmlformats.org/markup-compatibility/2006">
              <mc:Choice xmlns:v="urn:schemas-microsoft-com:vml" Requires="v">
                <p:oleObj name="方程式" r:id="rId6" imgW="152280" imgH="215640" progId="Equation.3">
                  <p:embed/>
                </p:oleObj>
              </mc:Choice>
              <mc:Fallback>
                <p:oleObj name="方程式" r:id="rId6" imgW="152280" imgH="215640" progId="Equation.3">
                  <p:embed/>
                  <p:pic>
                    <p:nvPicPr>
                      <p:cNvPr id="49" name="Object 12"/>
                      <p:cNvPicPr>
                        <a:picLocks noChangeAspect="1" noChangeArrowheads="1"/>
                      </p:cNvPicPr>
                      <p:nvPr/>
                    </p:nvPicPr>
                    <p:blipFill>
                      <a:blip r:embed="rId7"/>
                      <a:srcRect/>
                      <a:stretch>
                        <a:fillRect/>
                      </a:stretch>
                    </p:blipFill>
                    <p:spPr bwMode="auto">
                      <a:xfrm>
                        <a:off x="3296942" y="466160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2"/>
          <p:cNvGraphicFramePr>
            <a:graphicFrameLocks noChangeAspect="1"/>
          </p:cNvGraphicFramePr>
          <p:nvPr>
            <p:extLst>
              <p:ext uri="{D42A27DB-BD31-4B8C-83A1-F6EECF244321}">
                <p14:modId xmlns:p14="http://schemas.microsoft.com/office/powerpoint/2010/main" val="3555547750"/>
              </p:ext>
            </p:extLst>
          </p:nvPr>
        </p:nvGraphicFramePr>
        <p:xfrm>
          <a:off x="3302238" y="5244338"/>
          <a:ext cx="352425" cy="461963"/>
        </p:xfrm>
        <a:graphic>
          <a:graphicData uri="http://schemas.openxmlformats.org/presentationml/2006/ole">
            <mc:AlternateContent xmlns:mc="http://schemas.openxmlformats.org/markup-compatibility/2006">
              <mc:Choice xmlns:v="urn:schemas-microsoft-com:vml" Requires="v">
                <p:oleObj name="方程式" r:id="rId8" imgW="164880" imgH="215640" progId="Equation.3">
                  <p:embed/>
                </p:oleObj>
              </mc:Choice>
              <mc:Fallback>
                <p:oleObj name="方程式" r:id="rId8" imgW="164880" imgH="215640" progId="Equation.3">
                  <p:embed/>
                  <p:pic>
                    <p:nvPicPr>
                      <p:cNvPr id="52" name="Object 12"/>
                      <p:cNvPicPr>
                        <a:picLocks noChangeAspect="1" noChangeArrowheads="1"/>
                      </p:cNvPicPr>
                      <p:nvPr/>
                    </p:nvPicPr>
                    <p:blipFill>
                      <a:blip r:embed="rId9"/>
                      <a:srcRect/>
                      <a:stretch>
                        <a:fillRect/>
                      </a:stretch>
                    </p:blipFill>
                    <p:spPr bwMode="auto">
                      <a:xfrm>
                        <a:off x="3302238" y="5244338"/>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橢圓 52"/>
          <p:cNvSpPr/>
          <p:nvPr/>
        </p:nvSpPr>
        <p:spPr>
          <a:xfrm>
            <a:off x="4490250" y="459285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4" name="橢圓 53"/>
          <p:cNvSpPr/>
          <p:nvPr/>
        </p:nvSpPr>
        <p:spPr>
          <a:xfrm>
            <a:off x="4492592" y="537142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5" name="橢圓 54"/>
          <p:cNvSpPr/>
          <p:nvPr/>
        </p:nvSpPr>
        <p:spPr>
          <a:xfrm>
            <a:off x="4480959" y="659943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6" name="文字方塊 55"/>
          <p:cNvSpPr txBox="1"/>
          <p:nvPr/>
        </p:nvSpPr>
        <p:spPr>
          <a:xfrm rot="5400000">
            <a:off x="4478212" y="602173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7" name="矩形 58"/>
          <p:cNvSpPr/>
          <p:nvPr/>
        </p:nvSpPr>
        <p:spPr>
          <a:xfrm>
            <a:off x="3287950" y="6724945"/>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8" name="Object 12"/>
          <p:cNvGraphicFramePr>
            <a:graphicFrameLocks noChangeAspect="1"/>
          </p:cNvGraphicFramePr>
          <p:nvPr>
            <p:extLst>
              <p:ext uri="{D42A27DB-BD31-4B8C-83A1-F6EECF244321}">
                <p14:modId xmlns:p14="http://schemas.microsoft.com/office/powerpoint/2010/main" val="4038464341"/>
              </p:ext>
            </p:extLst>
          </p:nvPr>
        </p:nvGraphicFramePr>
        <p:xfrm>
          <a:off x="3216027" y="6628178"/>
          <a:ext cx="544512" cy="488950"/>
        </p:xfrm>
        <a:graphic>
          <a:graphicData uri="http://schemas.openxmlformats.org/presentationml/2006/ole">
            <mc:AlternateContent xmlns:mc="http://schemas.openxmlformats.org/markup-compatibility/2006">
              <mc:Choice xmlns:v="urn:schemas-microsoft-com:vml" Requires="v">
                <p:oleObj name="方程式" r:id="rId10" imgW="253800" imgH="228600" progId="Equation.3">
                  <p:embed/>
                </p:oleObj>
              </mc:Choice>
              <mc:Fallback>
                <p:oleObj name="方程式" r:id="rId10" imgW="253800" imgH="228600" progId="Equation.3">
                  <p:embed/>
                  <p:pic>
                    <p:nvPicPr>
                      <p:cNvPr id="62" name="Object 12"/>
                      <p:cNvPicPr>
                        <a:picLocks noChangeAspect="1" noChangeArrowheads="1"/>
                      </p:cNvPicPr>
                      <p:nvPr/>
                    </p:nvPicPr>
                    <p:blipFill>
                      <a:blip r:embed="rId11"/>
                      <a:srcRect/>
                      <a:stretch>
                        <a:fillRect/>
                      </a:stretch>
                    </p:blipFill>
                    <p:spPr bwMode="auto">
                      <a:xfrm>
                        <a:off x="3216027" y="6628178"/>
                        <a:ext cx="544512"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文字方塊 62"/>
          <p:cNvSpPr txBox="1"/>
          <p:nvPr/>
        </p:nvSpPr>
        <p:spPr>
          <a:xfrm rot="5400000">
            <a:off x="3163882" y="600988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0" name="文字方塊 71"/>
          <p:cNvSpPr txBox="1"/>
          <p:nvPr/>
        </p:nvSpPr>
        <p:spPr>
          <a:xfrm>
            <a:off x="5717457" y="453427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1" name="文字方塊 72"/>
          <p:cNvSpPr txBox="1"/>
          <p:nvPr/>
        </p:nvSpPr>
        <p:spPr>
          <a:xfrm>
            <a:off x="5735080" y="531977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2" name="文字方塊 73"/>
          <p:cNvSpPr txBox="1"/>
          <p:nvPr/>
        </p:nvSpPr>
        <p:spPr>
          <a:xfrm>
            <a:off x="5747260" y="6576063"/>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23" name="直線單箭頭接點 74"/>
          <p:cNvCxnSpPr>
            <a:stCxn id="13" idx="6"/>
          </p:cNvCxnSpPr>
          <p:nvPr/>
        </p:nvCxnSpPr>
        <p:spPr>
          <a:xfrm>
            <a:off x="5064408" y="487993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75"/>
          <p:cNvCxnSpPr/>
          <p:nvPr/>
        </p:nvCxnSpPr>
        <p:spPr>
          <a:xfrm>
            <a:off x="5064408" y="5671687"/>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76"/>
          <p:cNvCxnSpPr/>
          <p:nvPr/>
        </p:nvCxnSpPr>
        <p:spPr>
          <a:xfrm>
            <a:off x="5055117" y="689365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77"/>
          <p:cNvCxnSpPr>
            <a:stCxn id="14" idx="6"/>
          </p:cNvCxnSpPr>
          <p:nvPr/>
        </p:nvCxnSpPr>
        <p:spPr>
          <a:xfrm flipV="1">
            <a:off x="5066750" y="4879935"/>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78"/>
          <p:cNvCxnSpPr>
            <a:stCxn id="13" idx="6"/>
          </p:cNvCxnSpPr>
          <p:nvPr/>
        </p:nvCxnSpPr>
        <p:spPr>
          <a:xfrm>
            <a:off x="5064408" y="4879935"/>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79"/>
          <p:cNvCxnSpPr>
            <a:stCxn id="13" idx="6"/>
          </p:cNvCxnSpPr>
          <p:nvPr/>
        </p:nvCxnSpPr>
        <p:spPr>
          <a:xfrm>
            <a:off x="5064408" y="4879935"/>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80"/>
          <p:cNvCxnSpPr>
            <a:stCxn id="14" idx="6"/>
          </p:cNvCxnSpPr>
          <p:nvPr/>
        </p:nvCxnSpPr>
        <p:spPr>
          <a:xfrm>
            <a:off x="5066750" y="5658505"/>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81"/>
          <p:cNvCxnSpPr>
            <a:stCxn id="15" idx="6"/>
          </p:cNvCxnSpPr>
          <p:nvPr/>
        </p:nvCxnSpPr>
        <p:spPr>
          <a:xfrm flipV="1">
            <a:off x="5055117" y="4879935"/>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82"/>
          <p:cNvCxnSpPr>
            <a:stCxn id="15" idx="6"/>
          </p:cNvCxnSpPr>
          <p:nvPr/>
        </p:nvCxnSpPr>
        <p:spPr>
          <a:xfrm flipV="1">
            <a:off x="5055117" y="5658505"/>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83"/>
          <p:cNvCxnSpPr>
            <a:endCxn id="13" idx="2"/>
          </p:cNvCxnSpPr>
          <p:nvPr/>
        </p:nvCxnSpPr>
        <p:spPr>
          <a:xfrm flipV="1">
            <a:off x="3630850" y="4879935"/>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84"/>
          <p:cNvCxnSpPr>
            <a:stCxn id="10" idx="3"/>
            <a:endCxn id="14" idx="2"/>
          </p:cNvCxnSpPr>
          <p:nvPr/>
        </p:nvCxnSpPr>
        <p:spPr>
          <a:xfrm>
            <a:off x="3627143" y="4928309"/>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85"/>
          <p:cNvCxnSpPr>
            <a:stCxn id="10" idx="3"/>
            <a:endCxn id="15" idx="2"/>
          </p:cNvCxnSpPr>
          <p:nvPr/>
        </p:nvCxnSpPr>
        <p:spPr>
          <a:xfrm>
            <a:off x="3627143" y="4928309"/>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86"/>
          <p:cNvCxnSpPr>
            <a:stCxn id="12" idx="3"/>
            <a:endCxn id="13" idx="2"/>
          </p:cNvCxnSpPr>
          <p:nvPr/>
        </p:nvCxnSpPr>
        <p:spPr>
          <a:xfrm flipV="1">
            <a:off x="3654663" y="4879935"/>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87"/>
          <p:cNvCxnSpPr>
            <a:stCxn id="9" idx="3"/>
            <a:endCxn id="14" idx="2"/>
          </p:cNvCxnSpPr>
          <p:nvPr/>
        </p:nvCxnSpPr>
        <p:spPr>
          <a:xfrm>
            <a:off x="3621325" y="5498638"/>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88"/>
          <p:cNvCxnSpPr>
            <a:stCxn id="9" idx="3"/>
            <a:endCxn id="15" idx="2"/>
          </p:cNvCxnSpPr>
          <p:nvPr/>
        </p:nvCxnSpPr>
        <p:spPr>
          <a:xfrm>
            <a:off x="3621325" y="5498638"/>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89"/>
          <p:cNvCxnSpPr>
            <a:stCxn id="18" idx="3"/>
            <a:endCxn id="13" idx="2"/>
          </p:cNvCxnSpPr>
          <p:nvPr/>
        </p:nvCxnSpPr>
        <p:spPr>
          <a:xfrm flipV="1">
            <a:off x="3692822" y="4879935"/>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90"/>
          <p:cNvCxnSpPr>
            <a:stCxn id="18" idx="3"/>
            <a:endCxn id="14" idx="2"/>
          </p:cNvCxnSpPr>
          <p:nvPr/>
        </p:nvCxnSpPr>
        <p:spPr>
          <a:xfrm flipV="1">
            <a:off x="3666453" y="5658505"/>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91"/>
          <p:cNvCxnSpPr>
            <a:stCxn id="18" idx="3"/>
            <a:endCxn id="15" idx="2"/>
          </p:cNvCxnSpPr>
          <p:nvPr/>
        </p:nvCxnSpPr>
        <p:spPr>
          <a:xfrm>
            <a:off x="3666453" y="6873111"/>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手繪多邊形 11"/>
          <p:cNvSpPr/>
          <p:nvPr/>
        </p:nvSpPr>
        <p:spPr>
          <a:xfrm>
            <a:off x="976064" y="4670890"/>
            <a:ext cx="2305050" cy="363941"/>
          </a:xfrm>
          <a:custGeom>
            <a:avLst/>
            <a:gdLst>
              <a:gd name="connsiteX0" fmla="*/ 0 w 2305050"/>
              <a:gd name="connsiteY0" fmla="*/ 374550 h 374550"/>
              <a:gd name="connsiteX1" fmla="*/ 876300 w 2305050"/>
              <a:gd name="connsiteY1" fmla="*/ 6250 h 374550"/>
              <a:gd name="connsiteX2" fmla="*/ 2305050 w 2305050"/>
              <a:gd name="connsiteY2" fmla="*/ 177700 h 374550"/>
            </a:gdLst>
            <a:ahLst/>
            <a:cxnLst>
              <a:cxn ang="0">
                <a:pos x="connsiteX0" y="connsiteY0"/>
              </a:cxn>
              <a:cxn ang="0">
                <a:pos x="connsiteX1" y="connsiteY1"/>
              </a:cxn>
              <a:cxn ang="0">
                <a:pos x="connsiteX2" y="connsiteY2"/>
              </a:cxn>
            </a:cxnLst>
            <a:rect l="l" t="t" r="r" b="b"/>
            <a:pathLst>
              <a:path w="2305050" h="374550">
                <a:moveTo>
                  <a:pt x="0" y="374550"/>
                </a:moveTo>
                <a:cubicBezTo>
                  <a:pt x="246062" y="206804"/>
                  <a:pt x="492125" y="39058"/>
                  <a:pt x="876300" y="6250"/>
                </a:cubicBezTo>
                <a:cubicBezTo>
                  <a:pt x="1260475" y="-26558"/>
                  <a:pt x="1782762" y="75571"/>
                  <a:pt x="2305050" y="17770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手繪多邊形 13"/>
          <p:cNvSpPr/>
          <p:nvPr/>
        </p:nvSpPr>
        <p:spPr>
          <a:xfrm>
            <a:off x="1109414" y="4843831"/>
            <a:ext cx="2171700" cy="646109"/>
          </a:xfrm>
          <a:custGeom>
            <a:avLst/>
            <a:gdLst>
              <a:gd name="connsiteX0" fmla="*/ 0 w 2171700"/>
              <a:gd name="connsiteY0" fmla="*/ 188909 h 646109"/>
              <a:gd name="connsiteX1" fmla="*/ 1073150 w 2171700"/>
              <a:gd name="connsiteY1" fmla="*/ 23809 h 646109"/>
              <a:gd name="connsiteX2" fmla="*/ 2171700 w 2171700"/>
              <a:gd name="connsiteY2" fmla="*/ 646109 h 646109"/>
            </a:gdLst>
            <a:ahLst/>
            <a:cxnLst>
              <a:cxn ang="0">
                <a:pos x="connsiteX0" y="connsiteY0"/>
              </a:cxn>
              <a:cxn ang="0">
                <a:pos x="connsiteX1" y="connsiteY1"/>
              </a:cxn>
              <a:cxn ang="0">
                <a:pos x="connsiteX2" y="connsiteY2"/>
              </a:cxn>
            </a:cxnLst>
            <a:rect l="l" t="t" r="r" b="b"/>
            <a:pathLst>
              <a:path w="2171700" h="646109">
                <a:moveTo>
                  <a:pt x="0" y="188909"/>
                </a:moveTo>
                <a:cubicBezTo>
                  <a:pt x="355600" y="68259"/>
                  <a:pt x="711200" y="-52391"/>
                  <a:pt x="1073150" y="23809"/>
                </a:cubicBezTo>
                <a:cubicBezTo>
                  <a:pt x="1435100" y="100009"/>
                  <a:pt x="1803400" y="373059"/>
                  <a:pt x="2171700" y="646109"/>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手繪多邊形 21"/>
          <p:cNvSpPr/>
          <p:nvPr/>
        </p:nvSpPr>
        <p:spPr>
          <a:xfrm>
            <a:off x="2842964" y="6886940"/>
            <a:ext cx="463550" cy="243308"/>
          </a:xfrm>
          <a:custGeom>
            <a:avLst/>
            <a:gdLst>
              <a:gd name="connsiteX0" fmla="*/ 0 w 463550"/>
              <a:gd name="connsiteY0" fmla="*/ 0 h 243308"/>
              <a:gd name="connsiteX1" fmla="*/ 101600 w 463550"/>
              <a:gd name="connsiteY1" fmla="*/ 241300 h 243308"/>
              <a:gd name="connsiteX2" fmla="*/ 463550 w 463550"/>
              <a:gd name="connsiteY2" fmla="*/ 95250 h 243308"/>
            </a:gdLst>
            <a:ahLst/>
            <a:cxnLst>
              <a:cxn ang="0">
                <a:pos x="connsiteX0" y="connsiteY0"/>
              </a:cxn>
              <a:cxn ang="0">
                <a:pos x="connsiteX1" y="connsiteY1"/>
              </a:cxn>
              <a:cxn ang="0">
                <a:pos x="connsiteX2" y="connsiteY2"/>
              </a:cxn>
            </a:cxnLst>
            <a:rect l="l" t="t" r="r" b="b"/>
            <a:pathLst>
              <a:path w="463550" h="243308">
                <a:moveTo>
                  <a:pt x="0" y="0"/>
                </a:moveTo>
                <a:cubicBezTo>
                  <a:pt x="12171" y="112712"/>
                  <a:pt x="24342" y="225425"/>
                  <a:pt x="101600" y="241300"/>
                </a:cubicBezTo>
                <a:cubicBezTo>
                  <a:pt x="178858" y="257175"/>
                  <a:pt x="321204" y="176212"/>
                  <a:pt x="463550" y="9525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120"/>
          <p:cNvSpPr/>
          <p:nvPr/>
        </p:nvSpPr>
        <p:spPr>
          <a:xfrm>
            <a:off x="7550412" y="4594115"/>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46" name="直線單箭頭接點 122"/>
          <p:cNvCxnSpPr/>
          <p:nvPr/>
        </p:nvCxnSpPr>
        <p:spPr>
          <a:xfrm>
            <a:off x="6856692" y="5630274"/>
            <a:ext cx="6344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123"/>
          <p:cNvCxnSpPr/>
          <p:nvPr/>
        </p:nvCxnSpPr>
        <p:spPr>
          <a:xfrm>
            <a:off x="6966008" y="6876164"/>
            <a:ext cx="52515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124"/>
          <p:cNvCxnSpPr/>
          <p:nvPr/>
        </p:nvCxnSpPr>
        <p:spPr>
          <a:xfrm>
            <a:off x="6832808" y="4851471"/>
            <a:ext cx="65835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文字方塊 129"/>
          <p:cNvSpPr txBox="1"/>
          <p:nvPr/>
        </p:nvSpPr>
        <p:spPr>
          <a:xfrm rot="5400000">
            <a:off x="7492602" y="609511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50" name="文字方塊 130"/>
          <p:cNvSpPr txBox="1"/>
          <p:nvPr/>
        </p:nvSpPr>
        <p:spPr>
          <a:xfrm>
            <a:off x="7561695" y="4576290"/>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51" name="文字方塊 131"/>
          <p:cNvSpPr txBox="1"/>
          <p:nvPr/>
        </p:nvSpPr>
        <p:spPr>
          <a:xfrm>
            <a:off x="7582793" y="5384599"/>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52" name="文字方塊 132"/>
          <p:cNvSpPr txBox="1"/>
          <p:nvPr/>
        </p:nvSpPr>
        <p:spPr>
          <a:xfrm>
            <a:off x="7550412" y="6640742"/>
            <a:ext cx="631069" cy="523220"/>
          </a:xfrm>
          <a:prstGeom prst="rect">
            <a:avLst/>
          </a:prstGeom>
          <a:noFill/>
        </p:spPr>
        <p:txBody>
          <a:bodyPr wrap="square" rtlCol="0">
            <a:spAutoFit/>
          </a:bodyPr>
          <a:lstStyle/>
          <a:p>
            <a:r>
              <a:rPr lang="en-US" altLang="zh-TW" sz="2800" dirty="0"/>
              <a:t>y</a:t>
            </a:r>
            <a:r>
              <a:rPr lang="en-US" altLang="zh-TW" sz="2800" baseline="-25000" dirty="0"/>
              <a:t>10</a:t>
            </a:r>
            <a:endParaRPr lang="zh-TW" altLang="en-US" sz="2800" baseline="-25000" dirty="0"/>
          </a:p>
        </p:txBody>
      </p:sp>
      <p:sp>
        <p:nvSpPr>
          <p:cNvPr id="53" name="矩形 136"/>
          <p:cNvSpPr/>
          <p:nvPr/>
        </p:nvSpPr>
        <p:spPr>
          <a:xfrm>
            <a:off x="7510012" y="4683960"/>
            <a:ext cx="619787"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0.1</a:t>
            </a:r>
            <a:endParaRPr lang="zh-TW" altLang="en-US" sz="2400" dirty="0"/>
          </a:p>
        </p:txBody>
      </p:sp>
      <p:sp>
        <p:nvSpPr>
          <p:cNvPr id="54" name="矩形 137"/>
          <p:cNvSpPr/>
          <p:nvPr/>
        </p:nvSpPr>
        <p:spPr>
          <a:xfrm>
            <a:off x="7510012" y="5408365"/>
            <a:ext cx="619787"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0.7</a:t>
            </a:r>
            <a:endParaRPr lang="zh-TW" altLang="en-US" sz="2400" dirty="0"/>
          </a:p>
        </p:txBody>
      </p:sp>
      <p:sp>
        <p:nvSpPr>
          <p:cNvPr id="55" name="矩形 138"/>
          <p:cNvSpPr/>
          <p:nvPr/>
        </p:nvSpPr>
        <p:spPr>
          <a:xfrm>
            <a:off x="7491165" y="6677627"/>
            <a:ext cx="656740"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0.2</a:t>
            </a:r>
            <a:endParaRPr lang="zh-TW" altLang="en-US" sz="2400" dirty="0"/>
          </a:p>
        </p:txBody>
      </p:sp>
      <p:sp>
        <p:nvSpPr>
          <p:cNvPr id="61" name="文字方塊 148"/>
          <p:cNvSpPr txBox="1"/>
          <p:nvPr/>
        </p:nvSpPr>
        <p:spPr>
          <a:xfrm>
            <a:off x="8344031" y="4604286"/>
            <a:ext cx="861633"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1</a:t>
            </a:r>
            <a:endParaRPr lang="zh-TW" altLang="en-US" sz="2400" dirty="0"/>
          </a:p>
        </p:txBody>
      </p:sp>
      <p:sp>
        <p:nvSpPr>
          <p:cNvPr id="62" name="文字方塊 149"/>
          <p:cNvSpPr txBox="1"/>
          <p:nvPr/>
        </p:nvSpPr>
        <p:spPr>
          <a:xfrm>
            <a:off x="8358651" y="5424009"/>
            <a:ext cx="847013"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2</a:t>
            </a:r>
            <a:endParaRPr lang="zh-TW" altLang="en-US" sz="2400" dirty="0"/>
          </a:p>
        </p:txBody>
      </p:sp>
      <p:sp>
        <p:nvSpPr>
          <p:cNvPr id="63" name="文字方塊 150"/>
          <p:cNvSpPr txBox="1"/>
          <p:nvPr/>
        </p:nvSpPr>
        <p:spPr>
          <a:xfrm>
            <a:off x="8370898" y="6650879"/>
            <a:ext cx="834766"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0</a:t>
            </a:r>
            <a:endParaRPr lang="zh-TW" altLang="en-US" sz="2400" dirty="0"/>
          </a:p>
        </p:txBody>
      </p:sp>
      <p:sp>
        <p:nvSpPr>
          <p:cNvPr id="64" name="矩形 153"/>
          <p:cNvSpPr/>
          <p:nvPr/>
        </p:nvSpPr>
        <p:spPr>
          <a:xfrm rot="5400000">
            <a:off x="5421844" y="5644352"/>
            <a:ext cx="2582833" cy="5232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err="1"/>
              <a:t>Softmax</a:t>
            </a:r>
            <a:endParaRPr lang="zh-TW" altLang="en-US" sz="2800" dirty="0"/>
          </a:p>
        </p:txBody>
      </p:sp>
      <p:sp>
        <p:nvSpPr>
          <p:cNvPr id="59" name="TextBox 58">
            <a:extLst>
              <a:ext uri="{FF2B5EF4-FFF2-40B4-BE49-F238E27FC236}">
                <a16:creationId xmlns:a16="http://schemas.microsoft.com/office/drawing/2014/main" id="{77476BDD-794E-4609-9AA9-E960018309EE}"/>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p:spTree>
    <p:extLst>
      <p:ext uri="{BB962C8B-B14F-4D97-AF65-F5344CB8AC3E}">
        <p14:creationId xmlns:p14="http://schemas.microsoft.com/office/powerpoint/2010/main" val="22645022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NNs</a:t>
            </a:r>
          </a:p>
        </p:txBody>
      </p:sp>
      <p:sp>
        <p:nvSpPr>
          <p:cNvPr id="3" name="Content Placeholder 2"/>
          <p:cNvSpPr>
            <a:spLocks noGrp="1"/>
          </p:cNvSpPr>
          <p:nvPr>
            <p:ph idx="1"/>
          </p:nvPr>
        </p:nvSpPr>
        <p:spPr/>
        <p:txBody>
          <a:bodyPr/>
          <a:lstStyle/>
          <a:p>
            <a:r>
              <a:rPr lang="en-US" b="1" i="1" dirty="0">
                <a:solidFill>
                  <a:srgbClr val="0070C0"/>
                </a:solidFill>
              </a:rPr>
              <a:t>Data preprocessing </a:t>
            </a:r>
            <a:r>
              <a:rPr lang="en-US" dirty="0"/>
              <a:t>- helps convergence during training</a:t>
            </a:r>
            <a:endParaRPr lang="en-US" b="1" i="1" dirty="0">
              <a:solidFill>
                <a:srgbClr val="0070C0"/>
              </a:solidFill>
            </a:endParaRPr>
          </a:p>
          <a:p>
            <a:pPr lvl="1"/>
            <a:r>
              <a:rPr lang="en-US" dirty="0">
                <a:solidFill>
                  <a:srgbClr val="FF0000"/>
                </a:solidFill>
              </a:rPr>
              <a:t>Mean subtraction</a:t>
            </a:r>
            <a:r>
              <a:rPr lang="en-US" dirty="0"/>
              <a:t>, to obtain zero-centered data</a:t>
            </a:r>
          </a:p>
          <a:p>
            <a:pPr lvl="2"/>
            <a:r>
              <a:rPr lang="en-US" dirty="0"/>
              <a:t>Subtract the mean for each individual data dimension (feature)</a:t>
            </a:r>
          </a:p>
          <a:p>
            <a:pPr lvl="1"/>
            <a:r>
              <a:rPr lang="en-US" dirty="0">
                <a:solidFill>
                  <a:srgbClr val="FF0000"/>
                </a:solidFill>
              </a:rPr>
              <a:t>Normalization</a:t>
            </a:r>
          </a:p>
          <a:p>
            <a:pPr lvl="2"/>
            <a:r>
              <a:rPr lang="en-US" dirty="0"/>
              <a:t>Divide each feature by its standard deviation</a:t>
            </a:r>
          </a:p>
          <a:p>
            <a:pPr lvl="3"/>
            <a:r>
              <a:rPr lang="en-US" dirty="0"/>
              <a:t>To obtain standard deviation of 1 for each data dimension (feature)</a:t>
            </a:r>
          </a:p>
          <a:p>
            <a:pPr lvl="2"/>
            <a:r>
              <a:rPr lang="en-US" dirty="0"/>
              <a:t>Or, scale the data within the range [0,1] or [-1, 1]</a:t>
            </a:r>
          </a:p>
          <a:p>
            <a:pPr lvl="3"/>
            <a:r>
              <a:rPr lang="en-US" dirty="0"/>
              <a:t>E.g., image pixel intensities are divided by 255 to be scaled in the [0,1] range</a:t>
            </a:r>
            <a:br>
              <a:rPr lang="en-US" dirty="0"/>
            </a:br>
            <a:endParaRPr lang="en-US" dirty="0"/>
          </a:p>
        </p:txBody>
      </p:sp>
      <p:sp>
        <p:nvSpPr>
          <p:cNvPr id="4" name="Content Placeholder 3">
            <a:extLst>
              <a:ext uri="{FF2B5EF4-FFF2-40B4-BE49-F238E27FC236}">
                <a16:creationId xmlns:a16="http://schemas.microsoft.com/office/drawing/2014/main" id="{017DD90B-918F-4CBF-9562-DA2EE5B639F8}"/>
              </a:ext>
            </a:extLst>
          </p:cNvPr>
          <p:cNvSpPr>
            <a:spLocks noGrp="1"/>
          </p:cNvSpPr>
          <p:nvPr>
            <p:ph idx="10"/>
          </p:nvPr>
        </p:nvSpPr>
        <p:spPr/>
        <p:txBody>
          <a:bodyPr>
            <a:normAutofit/>
          </a:bodyPr>
          <a:lstStyle/>
          <a:p>
            <a:r>
              <a:rPr lang="en-US" dirty="0"/>
              <a:t>Training Neural Networks</a:t>
            </a:r>
          </a:p>
          <a:p>
            <a:endParaRPr lang="en-US" dirty="0"/>
          </a:p>
        </p:txBody>
      </p:sp>
      <p:pic>
        <p:nvPicPr>
          <p:cNvPr id="5" name="Picture 4"/>
          <p:cNvPicPr>
            <a:picLocks noChangeAspect="1"/>
          </p:cNvPicPr>
          <p:nvPr/>
        </p:nvPicPr>
        <p:blipFill>
          <a:blip r:embed="rId3"/>
          <a:stretch>
            <a:fillRect/>
          </a:stretch>
        </p:blipFill>
        <p:spPr>
          <a:xfrm>
            <a:off x="1716832" y="4743852"/>
            <a:ext cx="6794893" cy="2382708"/>
          </a:xfrm>
          <a:prstGeom prst="rect">
            <a:avLst/>
          </a:prstGeom>
        </p:spPr>
      </p:pic>
      <p:sp>
        <p:nvSpPr>
          <p:cNvPr id="6" name="TextBox 5"/>
          <p:cNvSpPr txBox="1"/>
          <p:nvPr/>
        </p:nvSpPr>
        <p:spPr>
          <a:xfrm>
            <a:off x="2076872" y="7528411"/>
            <a:ext cx="6264696" cy="246221"/>
          </a:xfrm>
          <a:prstGeom prst="rect">
            <a:avLst/>
          </a:prstGeom>
          <a:noFill/>
        </p:spPr>
        <p:txBody>
          <a:bodyPr wrap="square" rtlCol="0">
            <a:spAutoFit/>
          </a:bodyPr>
          <a:lstStyle/>
          <a:p>
            <a:pPr algn="ctr"/>
            <a:r>
              <a:rPr lang="en-US" sz="1000" dirty="0"/>
              <a:t>Picture from: </a:t>
            </a:r>
            <a:r>
              <a:rPr lang="en-US" sz="1000" dirty="0">
                <a:hlinkClick r:id="rId4"/>
              </a:rPr>
              <a:t>https://cs231n.github.io/neural-networks-2/</a:t>
            </a:r>
            <a:endParaRPr lang="en-US" sz="1000" dirty="0"/>
          </a:p>
        </p:txBody>
      </p:sp>
    </p:spTree>
    <p:extLst>
      <p:ext uri="{BB962C8B-B14F-4D97-AF65-F5344CB8AC3E}">
        <p14:creationId xmlns:p14="http://schemas.microsoft.com/office/powerpoint/2010/main" val="23221219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NNs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TW" dirty="0"/>
                  <a:t>To train a NN, set the parameters </a:t>
                </a:r>
                <a14:m>
                  <m:oMath xmlns:m="http://schemas.openxmlformats.org/officeDocument/2006/math">
                    <m:r>
                      <a:rPr lang="zh-TW" altLang="en-US" i="1">
                        <a:latin typeface="Cambria Math" panose="02040503050406030204" pitchFamily="18" charset="0"/>
                      </a:rPr>
                      <m:t>𝜃</m:t>
                    </m:r>
                  </m:oMath>
                </a14:m>
                <a:r>
                  <a:rPr lang="en-US" altLang="zh-TW" dirty="0"/>
                  <a:t> such that for a training subset of images, the corresponding elements in the predicted output have maximum values</a:t>
                </a:r>
              </a:p>
              <a:p>
                <a:endParaRPr lang="en-US" dirty="0"/>
              </a:p>
              <a:p>
                <a:endParaRPr lang="en-US" dirty="0"/>
              </a:p>
              <a:p>
                <a:endParaRPr lang="en-US"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99" t="-795"/>
                </a:stretch>
              </a:blipFill>
            </p:spPr>
            <p:txBody>
              <a:bodyPr/>
              <a:lstStyle/>
              <a:p>
                <a:r>
                  <a:rPr lang="en-US">
                    <a:noFill/>
                  </a:rPr>
                  <a:t> </a:t>
                </a:r>
              </a:p>
            </p:txBody>
          </p:sp>
        </mc:Fallback>
      </mc:AlternateContent>
      <p:sp>
        <p:nvSpPr>
          <p:cNvPr id="5" name="Content Placeholder 4">
            <a:extLst>
              <a:ext uri="{FF2B5EF4-FFF2-40B4-BE49-F238E27FC236}">
                <a16:creationId xmlns:a16="http://schemas.microsoft.com/office/drawing/2014/main" id="{4FFCC53A-9857-4A4C-B0D1-6CC7AF0581F7}"/>
              </a:ext>
            </a:extLst>
          </p:cNvPr>
          <p:cNvSpPr>
            <a:spLocks noGrp="1"/>
          </p:cNvSpPr>
          <p:nvPr>
            <p:ph idx="10"/>
          </p:nvPr>
        </p:nvSpPr>
        <p:spPr/>
        <p:txBody>
          <a:bodyPr>
            <a:normAutofit/>
          </a:bodyPr>
          <a:lstStyle/>
          <a:p>
            <a:r>
              <a:rPr lang="en-US" dirty="0"/>
              <a:t>Training Neural Networks</a:t>
            </a:r>
          </a:p>
          <a:p>
            <a:endParaRPr lang="en-US" dirty="0"/>
          </a:p>
        </p:txBody>
      </p:sp>
      <p:sp>
        <p:nvSpPr>
          <p:cNvPr id="4" name="文字方塊 139"/>
          <p:cNvSpPr txBox="1"/>
          <p:nvPr/>
        </p:nvSpPr>
        <p:spPr>
          <a:xfrm>
            <a:off x="4411755" y="3308973"/>
            <a:ext cx="3466655" cy="461665"/>
          </a:xfrm>
          <a:prstGeom prst="rect">
            <a:avLst/>
          </a:prstGeom>
          <a:noFill/>
        </p:spPr>
        <p:txBody>
          <a:bodyPr wrap="none" rtlCol="0">
            <a:spAutoFit/>
          </a:bodyPr>
          <a:lstStyle/>
          <a:p>
            <a:r>
              <a:rPr lang="en-US" altLang="zh-TW" sz="2400" dirty="0"/>
              <a:t>y</a:t>
            </a:r>
            <a:r>
              <a:rPr lang="en-US" altLang="zh-TW" sz="2400" baseline="-25000" dirty="0"/>
              <a:t>1</a:t>
            </a:r>
            <a:r>
              <a:rPr lang="en-US" altLang="zh-TW" sz="2400" dirty="0"/>
              <a:t> has the maximum value</a:t>
            </a:r>
            <a:endParaRPr lang="zh-TW" altLang="en-US" sz="2400" dirty="0"/>
          </a:p>
        </p:txBody>
      </p:sp>
      <p:pic>
        <p:nvPicPr>
          <p:cNvPr id="6" name="圖片 141"/>
          <p:cNvPicPr>
            <a:picLocks noChangeAspect="1"/>
          </p:cNvPicPr>
          <p:nvPr/>
        </p:nvPicPr>
        <p:blipFill>
          <a:blip r:embed="rId3"/>
          <a:stretch>
            <a:fillRect/>
          </a:stretch>
        </p:blipFill>
        <p:spPr>
          <a:xfrm>
            <a:off x="3157225" y="3260957"/>
            <a:ext cx="574872" cy="581143"/>
          </a:xfrm>
          <a:prstGeom prst="rect">
            <a:avLst/>
          </a:prstGeom>
          <a:ln w="38100">
            <a:solidFill>
              <a:schemeClr val="tx1"/>
            </a:solidFill>
          </a:ln>
        </p:spPr>
      </p:pic>
      <p:sp>
        <p:nvSpPr>
          <p:cNvPr id="7" name="文字方塊 142"/>
          <p:cNvSpPr txBox="1"/>
          <p:nvPr/>
        </p:nvSpPr>
        <p:spPr>
          <a:xfrm>
            <a:off x="2173169" y="3285341"/>
            <a:ext cx="925253" cy="461665"/>
          </a:xfrm>
          <a:prstGeom prst="rect">
            <a:avLst/>
          </a:prstGeom>
          <a:noFill/>
        </p:spPr>
        <p:txBody>
          <a:bodyPr wrap="none" rtlCol="0">
            <a:spAutoFit/>
          </a:bodyPr>
          <a:lstStyle/>
          <a:p>
            <a:r>
              <a:rPr lang="en-US" altLang="zh-TW" sz="2400" dirty="0"/>
              <a:t>Input:</a:t>
            </a:r>
            <a:endParaRPr lang="zh-TW" altLang="en-US" sz="2400" dirty="0"/>
          </a:p>
        </p:txBody>
      </p:sp>
      <p:sp>
        <p:nvSpPr>
          <p:cNvPr id="8" name="向右箭號 143"/>
          <p:cNvSpPr/>
          <p:nvPr/>
        </p:nvSpPr>
        <p:spPr>
          <a:xfrm>
            <a:off x="3876057" y="3405752"/>
            <a:ext cx="491685" cy="341254"/>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9" name="文字方塊 144"/>
          <p:cNvSpPr txBox="1"/>
          <p:nvPr/>
        </p:nvSpPr>
        <p:spPr>
          <a:xfrm>
            <a:off x="4411755" y="4041449"/>
            <a:ext cx="3466655" cy="461665"/>
          </a:xfrm>
          <a:prstGeom prst="rect">
            <a:avLst/>
          </a:prstGeom>
          <a:noFill/>
        </p:spPr>
        <p:txBody>
          <a:bodyPr wrap="none" rtlCol="0">
            <a:spAutoFit/>
          </a:bodyPr>
          <a:lstStyle/>
          <a:p>
            <a:r>
              <a:rPr lang="en-US" altLang="zh-TW" sz="2400" dirty="0"/>
              <a:t>y</a:t>
            </a:r>
            <a:r>
              <a:rPr lang="en-US" altLang="zh-TW" sz="2400" baseline="-25000" dirty="0"/>
              <a:t>2</a:t>
            </a:r>
            <a:r>
              <a:rPr lang="en-US" altLang="zh-TW" sz="2400" dirty="0"/>
              <a:t> has the maximum value</a:t>
            </a:r>
            <a:endParaRPr lang="zh-TW" altLang="en-US" sz="2400" dirty="0"/>
          </a:p>
        </p:txBody>
      </p:sp>
      <p:sp>
        <p:nvSpPr>
          <p:cNvPr id="10" name="文字方塊 145"/>
          <p:cNvSpPr txBox="1"/>
          <p:nvPr/>
        </p:nvSpPr>
        <p:spPr>
          <a:xfrm>
            <a:off x="2173169" y="4017817"/>
            <a:ext cx="925253" cy="461665"/>
          </a:xfrm>
          <a:prstGeom prst="rect">
            <a:avLst/>
          </a:prstGeom>
          <a:noFill/>
        </p:spPr>
        <p:txBody>
          <a:bodyPr wrap="none" rtlCol="0">
            <a:spAutoFit/>
          </a:bodyPr>
          <a:lstStyle/>
          <a:p>
            <a:r>
              <a:rPr lang="en-US" altLang="zh-TW" sz="2400" dirty="0"/>
              <a:t>Input:</a:t>
            </a:r>
            <a:endParaRPr lang="zh-TW" altLang="en-US" sz="2400" dirty="0"/>
          </a:p>
        </p:txBody>
      </p:sp>
      <p:sp>
        <p:nvSpPr>
          <p:cNvPr id="11" name="向右箭號 146"/>
          <p:cNvSpPr/>
          <p:nvPr/>
        </p:nvSpPr>
        <p:spPr>
          <a:xfrm>
            <a:off x="3876057" y="4138228"/>
            <a:ext cx="491685" cy="341254"/>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pic>
        <p:nvPicPr>
          <p:cNvPr id="12" name="圖片 147"/>
          <p:cNvPicPr>
            <a:picLocks noChangeAspect="1"/>
          </p:cNvPicPr>
          <p:nvPr/>
        </p:nvPicPr>
        <p:blipFill>
          <a:blip r:embed="rId4"/>
          <a:stretch>
            <a:fillRect/>
          </a:stretch>
        </p:blipFill>
        <p:spPr>
          <a:xfrm>
            <a:off x="3133754" y="3994045"/>
            <a:ext cx="605932" cy="601556"/>
          </a:xfrm>
          <a:prstGeom prst="rect">
            <a:avLst/>
          </a:prstGeom>
          <a:ln w="38100">
            <a:solidFill>
              <a:schemeClr val="tx1"/>
            </a:solidFill>
          </a:ln>
        </p:spPr>
      </p:pic>
      <p:sp>
        <p:nvSpPr>
          <p:cNvPr id="14" name="矩形 152"/>
          <p:cNvSpPr/>
          <p:nvPr/>
        </p:nvSpPr>
        <p:spPr>
          <a:xfrm>
            <a:off x="2102500" y="2950096"/>
            <a:ext cx="5951036" cy="42160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TextBox 14"/>
          <p:cNvSpPr txBox="1"/>
          <p:nvPr/>
        </p:nvSpPr>
        <p:spPr>
          <a:xfrm flipH="1">
            <a:off x="3906925" y="4352247"/>
            <a:ext cx="648072" cy="1018356"/>
          </a:xfrm>
          <a:prstGeom prst="rect">
            <a:avLst/>
          </a:prstGeom>
          <a:noFill/>
        </p:spPr>
        <p:txBody>
          <a:bodyPr wrap="square" rtlCol="0">
            <a:spAutoFit/>
          </a:bodyPr>
          <a:lstStyle/>
          <a:p>
            <a:r>
              <a:rPr lang="en-US" dirty="0"/>
              <a:t>.</a:t>
            </a:r>
          </a:p>
          <a:p>
            <a:r>
              <a:rPr lang="en-US" dirty="0"/>
              <a:t>.</a:t>
            </a:r>
          </a:p>
          <a:p>
            <a:r>
              <a:rPr lang="en-US" dirty="0"/>
              <a:t>.</a:t>
            </a:r>
          </a:p>
        </p:txBody>
      </p:sp>
      <p:sp>
        <p:nvSpPr>
          <p:cNvPr id="16" name="文字方塊 145"/>
          <p:cNvSpPr txBox="1"/>
          <p:nvPr/>
        </p:nvSpPr>
        <p:spPr>
          <a:xfrm>
            <a:off x="2221346" y="5527536"/>
            <a:ext cx="925253" cy="461665"/>
          </a:xfrm>
          <a:prstGeom prst="rect">
            <a:avLst/>
          </a:prstGeom>
          <a:noFill/>
        </p:spPr>
        <p:txBody>
          <a:bodyPr wrap="none" rtlCol="0">
            <a:spAutoFit/>
          </a:bodyPr>
          <a:lstStyle/>
          <a:p>
            <a:r>
              <a:rPr lang="en-US" altLang="zh-TW" sz="2400" dirty="0"/>
              <a:t>Input:</a:t>
            </a:r>
            <a:endParaRPr lang="zh-TW" altLang="en-US" sz="2400" dirty="0"/>
          </a:p>
        </p:txBody>
      </p:sp>
      <p:sp>
        <p:nvSpPr>
          <p:cNvPr id="17" name="文字方塊 144"/>
          <p:cNvSpPr txBox="1"/>
          <p:nvPr/>
        </p:nvSpPr>
        <p:spPr>
          <a:xfrm>
            <a:off x="4413622" y="5593471"/>
            <a:ext cx="3570849" cy="461665"/>
          </a:xfrm>
          <a:prstGeom prst="rect">
            <a:avLst/>
          </a:prstGeom>
          <a:noFill/>
        </p:spPr>
        <p:txBody>
          <a:bodyPr wrap="none" rtlCol="0">
            <a:spAutoFit/>
          </a:bodyPr>
          <a:lstStyle/>
          <a:p>
            <a:r>
              <a:rPr lang="en-US" altLang="zh-TW" sz="2400" dirty="0"/>
              <a:t>y</a:t>
            </a:r>
            <a:r>
              <a:rPr lang="en-US" altLang="zh-TW" sz="2400" baseline="-25000" dirty="0"/>
              <a:t>9</a:t>
            </a:r>
            <a:r>
              <a:rPr lang="en-US" altLang="zh-TW" sz="2400" dirty="0"/>
              <a:t> has the maximum value</a:t>
            </a:r>
            <a:endParaRPr lang="zh-TW" altLang="en-US" sz="2400" dirty="0"/>
          </a:p>
        </p:txBody>
      </p:sp>
      <p:sp>
        <p:nvSpPr>
          <p:cNvPr id="18" name="向右箭號 146"/>
          <p:cNvSpPr/>
          <p:nvPr/>
        </p:nvSpPr>
        <p:spPr>
          <a:xfrm>
            <a:off x="3904445" y="5690250"/>
            <a:ext cx="491685" cy="341254"/>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pic>
        <p:nvPicPr>
          <p:cNvPr id="19" name="圖片 8"/>
          <p:cNvPicPr preferRelativeResize="0">
            <a:picLocks/>
          </p:cNvPicPr>
          <p:nvPr/>
        </p:nvPicPr>
        <p:blipFill>
          <a:blip r:embed="rId5"/>
          <a:stretch>
            <a:fillRect/>
          </a:stretch>
        </p:blipFill>
        <p:spPr>
          <a:xfrm>
            <a:off x="3105731" y="5398368"/>
            <a:ext cx="720000" cy="720000"/>
          </a:xfrm>
          <a:prstGeom prst="rect">
            <a:avLst/>
          </a:prstGeom>
          <a:ln w="38100">
            <a:solidFill>
              <a:schemeClr val="tx1"/>
            </a:solidFill>
          </a:ln>
        </p:spPr>
      </p:pic>
      <p:sp>
        <p:nvSpPr>
          <p:cNvPr id="20" name="文字方塊 145"/>
          <p:cNvSpPr txBox="1"/>
          <p:nvPr/>
        </p:nvSpPr>
        <p:spPr>
          <a:xfrm>
            <a:off x="2219479" y="6419540"/>
            <a:ext cx="925253" cy="461665"/>
          </a:xfrm>
          <a:prstGeom prst="rect">
            <a:avLst/>
          </a:prstGeom>
          <a:noFill/>
        </p:spPr>
        <p:txBody>
          <a:bodyPr wrap="none" rtlCol="0">
            <a:spAutoFit/>
          </a:bodyPr>
          <a:lstStyle/>
          <a:p>
            <a:r>
              <a:rPr lang="en-US" altLang="zh-TW" sz="2400" dirty="0"/>
              <a:t>Input:</a:t>
            </a:r>
            <a:endParaRPr lang="zh-TW" altLang="en-US" sz="2400" dirty="0"/>
          </a:p>
        </p:txBody>
      </p:sp>
      <p:sp>
        <p:nvSpPr>
          <p:cNvPr id="21" name="文字方塊 144"/>
          <p:cNvSpPr txBox="1"/>
          <p:nvPr/>
        </p:nvSpPr>
        <p:spPr>
          <a:xfrm>
            <a:off x="4411755" y="6485475"/>
            <a:ext cx="3570849" cy="461665"/>
          </a:xfrm>
          <a:prstGeom prst="rect">
            <a:avLst/>
          </a:prstGeom>
          <a:noFill/>
        </p:spPr>
        <p:txBody>
          <a:bodyPr wrap="none" rtlCol="0">
            <a:spAutoFit/>
          </a:bodyPr>
          <a:lstStyle/>
          <a:p>
            <a:r>
              <a:rPr lang="en-US" altLang="zh-TW" sz="2400" dirty="0"/>
              <a:t>y</a:t>
            </a:r>
            <a:r>
              <a:rPr lang="en-US" altLang="zh-TW" sz="2400" baseline="-25000" dirty="0"/>
              <a:t>10</a:t>
            </a:r>
            <a:r>
              <a:rPr lang="en-US" altLang="zh-TW" sz="2400" dirty="0"/>
              <a:t> has the maximum value</a:t>
            </a:r>
            <a:endParaRPr lang="zh-TW" altLang="en-US" sz="2400" dirty="0"/>
          </a:p>
        </p:txBody>
      </p:sp>
      <p:sp>
        <p:nvSpPr>
          <p:cNvPr id="22" name="向右箭號 146"/>
          <p:cNvSpPr/>
          <p:nvPr/>
        </p:nvSpPr>
        <p:spPr>
          <a:xfrm>
            <a:off x="3902578" y="6582254"/>
            <a:ext cx="491685" cy="341254"/>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pic>
        <p:nvPicPr>
          <p:cNvPr id="24" name="圖片 5"/>
          <p:cNvPicPr preferRelativeResize="0">
            <a:picLocks/>
          </p:cNvPicPr>
          <p:nvPr/>
        </p:nvPicPr>
        <p:blipFill>
          <a:blip r:embed="rId6"/>
          <a:stretch>
            <a:fillRect/>
          </a:stretch>
        </p:blipFill>
        <p:spPr>
          <a:xfrm>
            <a:off x="3127896" y="6356307"/>
            <a:ext cx="720000" cy="720000"/>
          </a:xfrm>
          <a:prstGeom prst="rect">
            <a:avLst/>
          </a:prstGeom>
          <a:ln w="38100">
            <a:solidFill>
              <a:schemeClr val="tx1"/>
            </a:solidFill>
          </a:ln>
        </p:spPr>
      </p:pic>
      <p:sp>
        <p:nvSpPr>
          <p:cNvPr id="23" name="TextBox 22">
            <a:extLst>
              <a:ext uri="{FF2B5EF4-FFF2-40B4-BE49-F238E27FC236}">
                <a16:creationId xmlns:a16="http://schemas.microsoft.com/office/drawing/2014/main" id="{F7D67DB8-A8A4-487E-9989-261789B2A123}"/>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p:spTree>
    <p:extLst>
      <p:ext uri="{BB962C8B-B14F-4D97-AF65-F5344CB8AC3E}">
        <p14:creationId xmlns:p14="http://schemas.microsoft.com/office/powerpoint/2010/main" val="1717770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NNs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Define a </a:t>
                </a:r>
                <a:r>
                  <a:rPr lang="en-US" b="1" i="1" dirty="0">
                    <a:solidFill>
                      <a:srgbClr val="0070C0"/>
                    </a:solidFill>
                  </a:rPr>
                  <a:t>loss function/</a:t>
                </a:r>
                <a:r>
                  <a:rPr lang="en-US" dirty="0">
                    <a:solidFill>
                      <a:srgbClr val="FF0000"/>
                    </a:solidFill>
                  </a:rPr>
                  <a:t>objective function</a:t>
                </a:r>
                <a:r>
                  <a:rPr lang="en-US" dirty="0"/>
                  <a:t>/</a:t>
                </a:r>
                <a:r>
                  <a:rPr lang="en-US" dirty="0">
                    <a:solidFill>
                      <a:srgbClr val="FF0000"/>
                    </a:solidFill>
                  </a:rPr>
                  <a:t>cost function</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ℒ</m:t>
                    </m:r>
                    <m:d>
                      <m:dPr>
                        <m:ctrlPr>
                          <a:rPr lang="en-US" i="1" smtClean="0">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𝜃</m:t>
                        </m:r>
                      </m:e>
                    </m:d>
                  </m:oMath>
                </a14:m>
                <a:r>
                  <a:rPr lang="en-US" dirty="0"/>
                  <a:t> that calculates the difference (error) between the model prediction and the true label</a:t>
                </a:r>
              </a:p>
              <a:p>
                <a:pPr lvl="1"/>
                <a:r>
                  <a:rPr lang="en-US" dirty="0"/>
                  <a:t>E.g., </a:t>
                </a:r>
                <a14:m>
                  <m:oMath xmlns:m="http://schemas.openxmlformats.org/officeDocument/2006/math">
                    <m:r>
                      <a:rPr lang="en-US" i="1">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oMath>
                </a14:m>
                <a:r>
                  <a:rPr lang="en-US" dirty="0"/>
                  <a:t> can be mean-squared error, cross-entropy, etc.</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795"/>
                </a:stretch>
              </a:blipFill>
            </p:spPr>
            <p:txBody>
              <a:bodyPr/>
              <a:lstStyle/>
              <a:p>
                <a:r>
                  <a:rPr lang="en-US">
                    <a:noFill/>
                  </a:rPr>
                  <a:t> </a:t>
                </a:r>
              </a:p>
            </p:txBody>
          </p:sp>
        </mc:Fallback>
      </mc:AlternateContent>
      <p:sp>
        <p:nvSpPr>
          <p:cNvPr id="51" name="Content Placeholder 50">
            <a:extLst>
              <a:ext uri="{FF2B5EF4-FFF2-40B4-BE49-F238E27FC236}">
                <a16:creationId xmlns:a16="http://schemas.microsoft.com/office/drawing/2014/main" id="{C7872C7C-5319-433C-992A-064455ACD520}"/>
              </a:ext>
            </a:extLst>
          </p:cNvPr>
          <p:cNvSpPr>
            <a:spLocks noGrp="1"/>
          </p:cNvSpPr>
          <p:nvPr>
            <p:ph idx="10"/>
          </p:nvPr>
        </p:nvSpPr>
        <p:spPr/>
        <p:txBody>
          <a:bodyPr>
            <a:normAutofit/>
          </a:bodyPr>
          <a:lstStyle/>
          <a:p>
            <a:r>
              <a:rPr lang="en-US" dirty="0"/>
              <a:t>Training Neural Networks</a:t>
            </a:r>
          </a:p>
          <a:p>
            <a:endParaRPr lang="en-US" dirty="0"/>
          </a:p>
        </p:txBody>
      </p:sp>
      <p:sp>
        <p:nvSpPr>
          <p:cNvPr id="4" name="矩形 33"/>
          <p:cNvSpPr/>
          <p:nvPr/>
        </p:nvSpPr>
        <p:spPr>
          <a:xfrm>
            <a:off x="5622012" y="3658011"/>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5" name="矩形 34"/>
          <p:cNvSpPr/>
          <p:nvPr/>
        </p:nvSpPr>
        <p:spPr>
          <a:xfrm>
            <a:off x="2464740" y="3645750"/>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 name="矩形 39"/>
          <p:cNvSpPr/>
          <p:nvPr/>
        </p:nvSpPr>
        <p:spPr>
          <a:xfrm>
            <a:off x="1281637" y="3673391"/>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7" name="直線單箭頭接點 42"/>
          <p:cNvCxnSpPr/>
          <p:nvPr/>
        </p:nvCxnSpPr>
        <p:spPr>
          <a:xfrm>
            <a:off x="4928292" y="4694170"/>
            <a:ext cx="6344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43"/>
          <p:cNvCxnSpPr/>
          <p:nvPr/>
        </p:nvCxnSpPr>
        <p:spPr>
          <a:xfrm>
            <a:off x="5037608" y="5940060"/>
            <a:ext cx="52515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44"/>
          <p:cNvCxnSpPr/>
          <p:nvPr/>
        </p:nvCxnSpPr>
        <p:spPr>
          <a:xfrm>
            <a:off x="4904408" y="3915367"/>
            <a:ext cx="65835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45"/>
          <p:cNvSpPr/>
          <p:nvPr/>
        </p:nvSpPr>
        <p:spPr>
          <a:xfrm>
            <a:off x="1350025" y="4391084"/>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1" name="矩形 46"/>
          <p:cNvSpPr/>
          <p:nvPr/>
        </p:nvSpPr>
        <p:spPr>
          <a:xfrm>
            <a:off x="1355843" y="3820755"/>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2" name="Object 12"/>
          <p:cNvGraphicFramePr>
            <a:graphicFrameLocks noChangeAspect="1"/>
          </p:cNvGraphicFramePr>
          <p:nvPr>
            <p:extLst>
              <p:ext uri="{D42A27DB-BD31-4B8C-83A1-F6EECF244321}">
                <p14:modId xmlns:p14="http://schemas.microsoft.com/office/powerpoint/2010/main" val="3883157654"/>
              </p:ext>
            </p:extLst>
          </p:nvPr>
        </p:nvGraphicFramePr>
        <p:xfrm>
          <a:off x="1368542" y="3725505"/>
          <a:ext cx="325438" cy="461962"/>
        </p:xfrm>
        <a:graphic>
          <a:graphicData uri="http://schemas.openxmlformats.org/presentationml/2006/ole">
            <mc:AlternateContent xmlns:mc="http://schemas.openxmlformats.org/markup-compatibility/2006">
              <mc:Choice xmlns:v="urn:schemas-microsoft-com:vml" Requires="v">
                <p:oleObj name="方程式" r:id="rId4" imgW="152280" imgH="215640" progId="Equation.3">
                  <p:embed/>
                </p:oleObj>
              </mc:Choice>
              <mc:Fallback>
                <p:oleObj name="方程式" r:id="rId4" imgW="152280" imgH="215640" progId="Equation.3">
                  <p:embed/>
                  <p:pic>
                    <p:nvPicPr>
                      <p:cNvPr id="49" name="Object 12"/>
                      <p:cNvPicPr>
                        <a:picLocks noChangeAspect="1" noChangeArrowheads="1"/>
                      </p:cNvPicPr>
                      <p:nvPr/>
                    </p:nvPicPr>
                    <p:blipFill>
                      <a:blip r:embed="rId5"/>
                      <a:srcRect/>
                      <a:stretch>
                        <a:fillRect/>
                      </a:stretch>
                    </p:blipFill>
                    <p:spPr bwMode="auto">
                      <a:xfrm>
                        <a:off x="1368542" y="3725505"/>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1056053546"/>
              </p:ext>
            </p:extLst>
          </p:nvPr>
        </p:nvGraphicFramePr>
        <p:xfrm>
          <a:off x="1373838" y="4308234"/>
          <a:ext cx="352425" cy="461963"/>
        </p:xfrm>
        <a:graphic>
          <a:graphicData uri="http://schemas.openxmlformats.org/presentationml/2006/ole">
            <mc:AlternateContent xmlns:mc="http://schemas.openxmlformats.org/markup-compatibility/2006">
              <mc:Choice xmlns:v="urn:schemas-microsoft-com:vml" Requires="v">
                <p:oleObj name="方程式" r:id="rId6" imgW="164880" imgH="215640" progId="Equation.3">
                  <p:embed/>
                </p:oleObj>
              </mc:Choice>
              <mc:Fallback>
                <p:oleObj name="方程式" r:id="rId6" imgW="164880" imgH="215640" progId="Equation.3">
                  <p:embed/>
                  <p:pic>
                    <p:nvPicPr>
                      <p:cNvPr id="52" name="Object 12"/>
                      <p:cNvPicPr>
                        <a:picLocks noChangeAspect="1" noChangeArrowheads="1"/>
                      </p:cNvPicPr>
                      <p:nvPr/>
                    </p:nvPicPr>
                    <p:blipFill>
                      <a:blip r:embed="rId7"/>
                      <a:srcRect/>
                      <a:stretch>
                        <a:fillRect/>
                      </a:stretch>
                    </p:blipFill>
                    <p:spPr bwMode="auto">
                      <a:xfrm>
                        <a:off x="1373838" y="4308234"/>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橢圓 52"/>
          <p:cNvSpPr/>
          <p:nvPr/>
        </p:nvSpPr>
        <p:spPr>
          <a:xfrm>
            <a:off x="2561850" y="3656752"/>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5" name="橢圓 53"/>
          <p:cNvSpPr/>
          <p:nvPr/>
        </p:nvSpPr>
        <p:spPr>
          <a:xfrm>
            <a:off x="2564192" y="4435322"/>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6" name="橢圓 54"/>
          <p:cNvSpPr/>
          <p:nvPr/>
        </p:nvSpPr>
        <p:spPr>
          <a:xfrm>
            <a:off x="2552559" y="566333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7" name="文字方塊 55"/>
          <p:cNvSpPr txBox="1"/>
          <p:nvPr/>
        </p:nvSpPr>
        <p:spPr>
          <a:xfrm rot="5400000">
            <a:off x="2549812" y="508562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8" name="矩形 58"/>
          <p:cNvSpPr/>
          <p:nvPr/>
        </p:nvSpPr>
        <p:spPr>
          <a:xfrm>
            <a:off x="1359550" y="5788841"/>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9" name="Object 12"/>
          <p:cNvGraphicFramePr>
            <a:graphicFrameLocks noChangeAspect="1"/>
          </p:cNvGraphicFramePr>
          <p:nvPr>
            <p:extLst>
              <p:ext uri="{D42A27DB-BD31-4B8C-83A1-F6EECF244321}">
                <p14:modId xmlns:p14="http://schemas.microsoft.com/office/powerpoint/2010/main" val="3293319812"/>
              </p:ext>
            </p:extLst>
          </p:nvPr>
        </p:nvGraphicFramePr>
        <p:xfrm>
          <a:off x="1287627" y="5692074"/>
          <a:ext cx="544512" cy="488950"/>
        </p:xfrm>
        <a:graphic>
          <a:graphicData uri="http://schemas.openxmlformats.org/presentationml/2006/ole">
            <mc:AlternateContent xmlns:mc="http://schemas.openxmlformats.org/markup-compatibility/2006">
              <mc:Choice xmlns:v="urn:schemas-microsoft-com:vml" Requires="v">
                <p:oleObj name="方程式" r:id="rId8" imgW="253800" imgH="228600" progId="Equation.3">
                  <p:embed/>
                </p:oleObj>
              </mc:Choice>
              <mc:Fallback>
                <p:oleObj name="方程式" r:id="rId8" imgW="253800" imgH="228600" progId="Equation.3">
                  <p:embed/>
                  <p:pic>
                    <p:nvPicPr>
                      <p:cNvPr id="62" name="Object 12"/>
                      <p:cNvPicPr>
                        <a:picLocks noChangeAspect="1" noChangeArrowheads="1"/>
                      </p:cNvPicPr>
                      <p:nvPr/>
                    </p:nvPicPr>
                    <p:blipFill>
                      <a:blip r:embed="rId9"/>
                      <a:srcRect/>
                      <a:stretch>
                        <a:fillRect/>
                      </a:stretch>
                    </p:blipFill>
                    <p:spPr bwMode="auto">
                      <a:xfrm>
                        <a:off x="1287627" y="5692074"/>
                        <a:ext cx="544512"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文字方塊 62"/>
          <p:cNvSpPr txBox="1"/>
          <p:nvPr/>
        </p:nvSpPr>
        <p:spPr>
          <a:xfrm rot="5400000">
            <a:off x="1235482" y="5073783"/>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1" name="文字方塊 71"/>
          <p:cNvSpPr txBox="1"/>
          <p:nvPr/>
        </p:nvSpPr>
        <p:spPr>
          <a:xfrm>
            <a:off x="3789057" y="359816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2" name="文字方塊 72"/>
          <p:cNvSpPr txBox="1"/>
          <p:nvPr/>
        </p:nvSpPr>
        <p:spPr>
          <a:xfrm>
            <a:off x="3806680" y="438366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3" name="文字方塊 73"/>
          <p:cNvSpPr txBox="1"/>
          <p:nvPr/>
        </p:nvSpPr>
        <p:spPr>
          <a:xfrm>
            <a:off x="3818860" y="5639959"/>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24" name="直線單箭頭接點 74"/>
          <p:cNvCxnSpPr>
            <a:stCxn id="14" idx="6"/>
          </p:cNvCxnSpPr>
          <p:nvPr/>
        </p:nvCxnSpPr>
        <p:spPr>
          <a:xfrm>
            <a:off x="3136008" y="3943831"/>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75"/>
          <p:cNvCxnSpPr/>
          <p:nvPr/>
        </p:nvCxnSpPr>
        <p:spPr>
          <a:xfrm>
            <a:off x="3136008" y="4735583"/>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76"/>
          <p:cNvCxnSpPr/>
          <p:nvPr/>
        </p:nvCxnSpPr>
        <p:spPr>
          <a:xfrm>
            <a:off x="3126717" y="5957552"/>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77"/>
          <p:cNvCxnSpPr>
            <a:stCxn id="15" idx="6"/>
          </p:cNvCxnSpPr>
          <p:nvPr/>
        </p:nvCxnSpPr>
        <p:spPr>
          <a:xfrm flipV="1">
            <a:off x="3138350" y="3943831"/>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78"/>
          <p:cNvCxnSpPr>
            <a:stCxn id="14" idx="6"/>
          </p:cNvCxnSpPr>
          <p:nvPr/>
        </p:nvCxnSpPr>
        <p:spPr>
          <a:xfrm>
            <a:off x="3136008" y="3943831"/>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79"/>
          <p:cNvCxnSpPr>
            <a:stCxn id="14" idx="6"/>
          </p:cNvCxnSpPr>
          <p:nvPr/>
        </p:nvCxnSpPr>
        <p:spPr>
          <a:xfrm>
            <a:off x="3136008" y="3943831"/>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80"/>
          <p:cNvCxnSpPr>
            <a:stCxn id="15" idx="6"/>
          </p:cNvCxnSpPr>
          <p:nvPr/>
        </p:nvCxnSpPr>
        <p:spPr>
          <a:xfrm>
            <a:off x="3138350" y="4722401"/>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81"/>
          <p:cNvCxnSpPr>
            <a:stCxn id="16" idx="6"/>
          </p:cNvCxnSpPr>
          <p:nvPr/>
        </p:nvCxnSpPr>
        <p:spPr>
          <a:xfrm flipV="1">
            <a:off x="3126717" y="3943831"/>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82"/>
          <p:cNvCxnSpPr>
            <a:stCxn id="16" idx="6"/>
          </p:cNvCxnSpPr>
          <p:nvPr/>
        </p:nvCxnSpPr>
        <p:spPr>
          <a:xfrm flipV="1">
            <a:off x="3126717" y="4722401"/>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83"/>
          <p:cNvCxnSpPr>
            <a:endCxn id="14" idx="2"/>
          </p:cNvCxnSpPr>
          <p:nvPr/>
        </p:nvCxnSpPr>
        <p:spPr>
          <a:xfrm flipV="1">
            <a:off x="1702450" y="3943831"/>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84"/>
          <p:cNvCxnSpPr>
            <a:stCxn id="11" idx="3"/>
            <a:endCxn id="15" idx="2"/>
          </p:cNvCxnSpPr>
          <p:nvPr/>
        </p:nvCxnSpPr>
        <p:spPr>
          <a:xfrm>
            <a:off x="1698743" y="3992205"/>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85"/>
          <p:cNvCxnSpPr>
            <a:stCxn id="11" idx="3"/>
            <a:endCxn id="16" idx="2"/>
          </p:cNvCxnSpPr>
          <p:nvPr/>
        </p:nvCxnSpPr>
        <p:spPr>
          <a:xfrm>
            <a:off x="1698743" y="3992205"/>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86"/>
          <p:cNvCxnSpPr>
            <a:stCxn id="13" idx="3"/>
            <a:endCxn id="14" idx="2"/>
          </p:cNvCxnSpPr>
          <p:nvPr/>
        </p:nvCxnSpPr>
        <p:spPr>
          <a:xfrm flipV="1">
            <a:off x="1726263" y="3943831"/>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87"/>
          <p:cNvCxnSpPr>
            <a:stCxn id="10" idx="3"/>
            <a:endCxn id="15" idx="2"/>
          </p:cNvCxnSpPr>
          <p:nvPr/>
        </p:nvCxnSpPr>
        <p:spPr>
          <a:xfrm>
            <a:off x="1692925" y="4562534"/>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88"/>
          <p:cNvCxnSpPr>
            <a:stCxn id="10" idx="3"/>
            <a:endCxn id="16" idx="2"/>
          </p:cNvCxnSpPr>
          <p:nvPr/>
        </p:nvCxnSpPr>
        <p:spPr>
          <a:xfrm>
            <a:off x="1692925" y="4562534"/>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89"/>
          <p:cNvCxnSpPr>
            <a:stCxn id="19" idx="3"/>
            <a:endCxn id="14" idx="2"/>
          </p:cNvCxnSpPr>
          <p:nvPr/>
        </p:nvCxnSpPr>
        <p:spPr>
          <a:xfrm flipV="1">
            <a:off x="1764422" y="3943831"/>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90"/>
          <p:cNvCxnSpPr>
            <a:stCxn id="19" idx="3"/>
            <a:endCxn id="15" idx="2"/>
          </p:cNvCxnSpPr>
          <p:nvPr/>
        </p:nvCxnSpPr>
        <p:spPr>
          <a:xfrm flipV="1">
            <a:off x="1738053" y="4722401"/>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91"/>
          <p:cNvCxnSpPr>
            <a:stCxn id="19" idx="3"/>
            <a:endCxn id="16" idx="2"/>
          </p:cNvCxnSpPr>
          <p:nvPr/>
        </p:nvCxnSpPr>
        <p:spPr>
          <a:xfrm>
            <a:off x="1738053" y="5937007"/>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文字方塊 92"/>
          <p:cNvSpPr txBox="1"/>
          <p:nvPr/>
        </p:nvSpPr>
        <p:spPr>
          <a:xfrm rot="5400000">
            <a:off x="6212274" y="524789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43" name="文字方塊 93"/>
          <p:cNvSpPr txBox="1"/>
          <p:nvPr/>
        </p:nvSpPr>
        <p:spPr>
          <a:xfrm>
            <a:off x="5633295" y="3640186"/>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44" name="文字方塊 94"/>
          <p:cNvSpPr txBox="1"/>
          <p:nvPr/>
        </p:nvSpPr>
        <p:spPr>
          <a:xfrm>
            <a:off x="5654393" y="4448495"/>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45" name="文字方塊 95"/>
          <p:cNvSpPr txBox="1"/>
          <p:nvPr/>
        </p:nvSpPr>
        <p:spPr>
          <a:xfrm>
            <a:off x="5622012" y="5704638"/>
            <a:ext cx="631069" cy="523220"/>
          </a:xfrm>
          <a:prstGeom prst="rect">
            <a:avLst/>
          </a:prstGeom>
          <a:noFill/>
        </p:spPr>
        <p:txBody>
          <a:bodyPr wrap="square" rtlCol="0">
            <a:spAutoFit/>
          </a:bodyPr>
          <a:lstStyle/>
          <a:p>
            <a:r>
              <a:rPr lang="en-US" altLang="zh-TW" sz="2800" dirty="0"/>
              <a:t>y</a:t>
            </a:r>
            <a:r>
              <a:rPr lang="en-US" altLang="zh-TW" sz="2800" baseline="-25000" dirty="0"/>
              <a:t>10</a:t>
            </a:r>
            <a:endParaRPr lang="zh-TW" altLang="en-US" sz="2800" baseline="-25000" dirty="0"/>
          </a:p>
        </p:txBody>
      </p:sp>
      <p:sp>
        <p:nvSpPr>
          <p:cNvPr id="46" name="文字方塊 8"/>
          <p:cNvSpPr txBox="1"/>
          <p:nvPr/>
        </p:nvSpPr>
        <p:spPr>
          <a:xfrm>
            <a:off x="2884334" y="4720428"/>
            <a:ext cx="65" cy="276999"/>
          </a:xfrm>
          <a:prstGeom prst="rect">
            <a:avLst/>
          </a:prstGeom>
          <a:noFill/>
        </p:spPr>
        <p:txBody>
          <a:bodyPr wrap="none" lIns="0" tIns="0" rIns="0" bIns="0" rtlCol="0">
            <a:spAutoFit/>
          </a:bodyPr>
          <a:lstStyle/>
          <a:p>
            <a:endParaRPr lang="zh-TW" altLang="en-US" dirty="0"/>
          </a:p>
        </p:txBody>
      </p:sp>
      <p:sp>
        <p:nvSpPr>
          <p:cNvPr id="47" name="文字方塊 70"/>
          <p:cNvSpPr txBox="1"/>
          <p:nvPr/>
        </p:nvSpPr>
        <p:spPr>
          <a:xfrm>
            <a:off x="7352773" y="4974878"/>
            <a:ext cx="1014273" cy="523220"/>
          </a:xfrm>
          <a:prstGeom prst="rect">
            <a:avLst/>
          </a:prstGeom>
          <a:solidFill>
            <a:schemeClr val="accent6">
              <a:lumMod val="75000"/>
            </a:schemeClr>
          </a:solidFill>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Cost </a:t>
            </a:r>
          </a:p>
        </p:txBody>
      </p:sp>
      <p:sp>
        <p:nvSpPr>
          <p:cNvPr id="48" name="矩形 96"/>
          <p:cNvSpPr/>
          <p:nvPr/>
        </p:nvSpPr>
        <p:spPr>
          <a:xfrm>
            <a:off x="6274512" y="3804455"/>
            <a:ext cx="619787"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0.2</a:t>
            </a:r>
            <a:endParaRPr lang="zh-TW" altLang="en-US" sz="2400" dirty="0"/>
          </a:p>
        </p:txBody>
      </p:sp>
      <p:sp>
        <p:nvSpPr>
          <p:cNvPr id="49" name="矩形 99"/>
          <p:cNvSpPr/>
          <p:nvPr/>
        </p:nvSpPr>
        <p:spPr>
          <a:xfrm>
            <a:off x="6274513" y="4590039"/>
            <a:ext cx="619787"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0.3</a:t>
            </a:r>
            <a:endParaRPr lang="zh-TW" altLang="en-US" sz="2400" dirty="0"/>
          </a:p>
        </p:txBody>
      </p:sp>
      <p:sp>
        <p:nvSpPr>
          <p:cNvPr id="50" name="矩形 100"/>
          <p:cNvSpPr/>
          <p:nvPr/>
        </p:nvSpPr>
        <p:spPr>
          <a:xfrm>
            <a:off x="6270084" y="5830406"/>
            <a:ext cx="690317"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0.5</a:t>
            </a:r>
            <a:endParaRPr lang="zh-TW" altLang="en-US" sz="2400" dirty="0"/>
          </a:p>
        </p:txBody>
      </p:sp>
      <p:pic>
        <p:nvPicPr>
          <p:cNvPr id="53" name="圖片 107"/>
          <p:cNvPicPr preferRelativeResize="0">
            <a:picLocks/>
          </p:cNvPicPr>
          <p:nvPr/>
        </p:nvPicPr>
        <p:blipFill>
          <a:blip r:embed="rId10"/>
          <a:stretch>
            <a:fillRect/>
          </a:stretch>
        </p:blipFill>
        <p:spPr>
          <a:xfrm>
            <a:off x="263838" y="4649480"/>
            <a:ext cx="720000" cy="720000"/>
          </a:xfrm>
          <a:prstGeom prst="rect">
            <a:avLst/>
          </a:prstGeom>
          <a:ln w="38100">
            <a:solidFill>
              <a:schemeClr val="tx1"/>
            </a:solidFill>
          </a:ln>
        </p:spPr>
      </p:pic>
      <p:grpSp>
        <p:nvGrpSpPr>
          <p:cNvPr id="54" name="群組 10"/>
          <p:cNvGrpSpPr/>
          <p:nvPr/>
        </p:nvGrpSpPr>
        <p:grpSpPr>
          <a:xfrm>
            <a:off x="8507587" y="3673391"/>
            <a:ext cx="654489" cy="2625052"/>
            <a:chOff x="7996358" y="2461791"/>
            <a:chExt cx="654489" cy="2625052"/>
          </a:xfrm>
        </p:grpSpPr>
        <p:sp>
          <p:nvSpPr>
            <p:cNvPr id="55" name="矩形 109"/>
            <p:cNvSpPr/>
            <p:nvPr/>
          </p:nvSpPr>
          <p:spPr>
            <a:xfrm>
              <a:off x="8062418" y="2461791"/>
              <a:ext cx="498951" cy="2625052"/>
            </a:xfrm>
            <a:prstGeom prst="rect">
              <a:avLst/>
            </a:prstGeom>
            <a:solidFill>
              <a:schemeClr val="accent3">
                <a:lumMod val="20000"/>
                <a:lumOff val="80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6" name="文字方塊 110"/>
            <p:cNvSpPr txBox="1"/>
            <p:nvPr/>
          </p:nvSpPr>
          <p:spPr>
            <a:xfrm rot="5400000">
              <a:off x="8004608" y="394803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57" name="文字方塊 111"/>
            <p:cNvSpPr txBox="1"/>
            <p:nvPr/>
          </p:nvSpPr>
          <p:spPr>
            <a:xfrm>
              <a:off x="7996358" y="2508931"/>
              <a:ext cx="631069" cy="523220"/>
            </a:xfrm>
            <a:prstGeom prst="rect">
              <a:avLst/>
            </a:prstGeom>
            <a:noFill/>
          </p:spPr>
          <p:txBody>
            <a:bodyPr wrap="square" rtlCol="0">
              <a:spAutoFit/>
            </a:bodyPr>
            <a:lstStyle/>
            <a:p>
              <a:pPr algn="ctr"/>
              <a:r>
                <a:rPr lang="en-US" altLang="zh-TW" sz="2800" dirty="0"/>
                <a:t>1</a:t>
              </a:r>
              <a:endParaRPr lang="zh-TW" altLang="en-US" sz="2800" baseline="-25000" dirty="0"/>
            </a:p>
          </p:txBody>
        </p:sp>
        <p:sp>
          <p:nvSpPr>
            <p:cNvPr id="58" name="文字方塊 112"/>
            <p:cNvSpPr txBox="1"/>
            <p:nvPr/>
          </p:nvSpPr>
          <p:spPr>
            <a:xfrm>
              <a:off x="8005216" y="3269035"/>
              <a:ext cx="631069" cy="523220"/>
            </a:xfrm>
            <a:prstGeom prst="rect">
              <a:avLst/>
            </a:prstGeom>
            <a:noFill/>
          </p:spPr>
          <p:txBody>
            <a:bodyPr wrap="square" rtlCol="0">
              <a:spAutoFit/>
            </a:bodyPr>
            <a:lstStyle/>
            <a:p>
              <a:pPr algn="ctr"/>
              <a:r>
                <a:rPr lang="en-US" altLang="zh-TW" sz="2800" dirty="0"/>
                <a:t>0</a:t>
              </a:r>
              <a:endParaRPr lang="zh-TW" altLang="en-US" sz="2800" baseline="-25000" dirty="0"/>
            </a:p>
          </p:txBody>
        </p:sp>
        <p:sp>
          <p:nvSpPr>
            <p:cNvPr id="59" name="文字方塊 113"/>
            <p:cNvSpPr txBox="1"/>
            <p:nvPr/>
          </p:nvSpPr>
          <p:spPr>
            <a:xfrm>
              <a:off x="7996358" y="4489333"/>
              <a:ext cx="631069" cy="523220"/>
            </a:xfrm>
            <a:prstGeom prst="rect">
              <a:avLst/>
            </a:prstGeom>
            <a:noFill/>
          </p:spPr>
          <p:txBody>
            <a:bodyPr wrap="square" rtlCol="0">
              <a:spAutoFit/>
            </a:bodyPr>
            <a:lstStyle/>
            <a:p>
              <a:pPr algn="ctr"/>
              <a:r>
                <a:rPr lang="en-US" altLang="zh-TW" sz="2800" dirty="0"/>
                <a:t>0</a:t>
              </a:r>
              <a:endParaRPr lang="zh-TW" altLang="en-US" sz="2800" baseline="-25000" dirty="0"/>
            </a:p>
          </p:txBody>
        </p:sp>
      </p:grpSp>
      <p:sp>
        <p:nvSpPr>
          <p:cNvPr id="60" name="左-右雙向箭號 114"/>
          <p:cNvSpPr/>
          <p:nvPr/>
        </p:nvSpPr>
        <p:spPr>
          <a:xfrm>
            <a:off x="7248433" y="4557014"/>
            <a:ext cx="1187596" cy="33487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65" name="矩形 97"/>
          <p:cNvSpPr/>
          <p:nvPr/>
        </p:nvSpPr>
        <p:spPr>
          <a:xfrm>
            <a:off x="4463364" y="3656178"/>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6" name="橢圓 98"/>
          <p:cNvSpPr/>
          <p:nvPr/>
        </p:nvSpPr>
        <p:spPr>
          <a:xfrm>
            <a:off x="4539208" y="3648072"/>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7" name="橢圓 103"/>
          <p:cNvSpPr/>
          <p:nvPr/>
        </p:nvSpPr>
        <p:spPr>
          <a:xfrm>
            <a:off x="4541550" y="440798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8" name="橢圓 104"/>
          <p:cNvSpPr/>
          <p:nvPr/>
        </p:nvSpPr>
        <p:spPr>
          <a:xfrm>
            <a:off x="4548578" y="565465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9" name="文字方塊 105"/>
          <p:cNvSpPr txBox="1"/>
          <p:nvPr/>
        </p:nvSpPr>
        <p:spPr>
          <a:xfrm rot="5400000">
            <a:off x="4545831" y="5073784"/>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0" name="矩形 2"/>
          <p:cNvSpPr/>
          <p:nvPr/>
        </p:nvSpPr>
        <p:spPr>
          <a:xfrm>
            <a:off x="8026245" y="6485354"/>
            <a:ext cx="1611467" cy="400110"/>
          </a:xfrm>
          <a:prstGeom prst="rect">
            <a:avLst/>
          </a:prstGeom>
          <a:solidFill>
            <a:srgbClr val="00B050"/>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en-US" altLang="zh-TW" sz="2000" dirty="0"/>
              <a:t>True label “1”</a:t>
            </a:r>
            <a:endParaRPr lang="zh-TW" altLang="en-US" sz="2000" dirty="0"/>
          </a:p>
        </p:txBody>
      </p:sp>
      <mc:AlternateContent xmlns:mc="http://schemas.openxmlformats.org/markup-compatibility/2006" xmlns:a14="http://schemas.microsoft.com/office/drawing/2010/main">
        <mc:Choice Requires="a14">
          <p:sp>
            <p:nvSpPr>
              <p:cNvPr id="71" name="文字方塊 6"/>
              <p:cNvSpPr txBox="1"/>
              <p:nvPr/>
            </p:nvSpPr>
            <p:spPr>
              <a:xfrm>
                <a:off x="7448418" y="5599565"/>
                <a:ext cx="81541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ea typeface="Cambria Math" panose="02040503050406030204" pitchFamily="18" charset="0"/>
                        </a:rPr>
                        <m:t>ℒ</m:t>
                      </m:r>
                      <m:r>
                        <a:rPr lang="en-US" altLang="zh-TW" sz="2800" b="0" i="1" smtClean="0">
                          <a:latin typeface="Cambria Math" panose="02040503050406030204" pitchFamily="18" charset="0"/>
                        </a:rPr>
                        <m:t>(</m:t>
                      </m:r>
                      <m:r>
                        <a:rPr lang="zh-TW" altLang="en-US" sz="2800" b="0" i="1" smtClean="0">
                          <a:latin typeface="Cambria Math" panose="02040503050406030204" pitchFamily="18" charset="0"/>
                        </a:rPr>
                        <m:t>𝜃</m:t>
                      </m:r>
                      <m:r>
                        <a:rPr lang="en-US" altLang="zh-TW" sz="2800" b="0" i="1" smtClean="0">
                          <a:latin typeface="Cambria Math" panose="02040503050406030204" pitchFamily="18" charset="0"/>
                        </a:rPr>
                        <m:t>)</m:t>
                      </m:r>
                    </m:oMath>
                  </m:oMathPara>
                </a14:m>
                <a:endParaRPr lang="zh-TW" altLang="en-US" sz="2800" dirty="0"/>
              </a:p>
            </p:txBody>
          </p:sp>
        </mc:Choice>
        <mc:Fallback xmlns="">
          <p:sp>
            <p:nvSpPr>
              <p:cNvPr id="71" name="文字方塊 6"/>
              <p:cNvSpPr txBox="1">
                <a:spLocks noRot="1" noChangeAspect="1" noMove="1" noResize="1" noEditPoints="1" noAdjustHandles="1" noChangeArrowheads="1" noChangeShapeType="1" noTextEdit="1"/>
              </p:cNvSpPr>
              <p:nvPr/>
            </p:nvSpPr>
            <p:spPr>
              <a:xfrm>
                <a:off x="7448418" y="5599565"/>
                <a:ext cx="815415" cy="430887"/>
              </a:xfrm>
              <a:prstGeom prst="rect">
                <a:avLst/>
              </a:prstGeom>
              <a:blipFill>
                <a:blip r:embed="rId11"/>
                <a:stretch>
                  <a:fillRect/>
                </a:stretch>
              </a:blipFill>
            </p:spPr>
            <p:txBody>
              <a:bodyPr/>
              <a:lstStyle/>
              <a:p>
                <a:r>
                  <a:rPr lang="en-US">
                    <a:noFill/>
                  </a:rPr>
                  <a:t> </a:t>
                </a:r>
              </a:p>
            </p:txBody>
          </p:sp>
        </mc:Fallback>
      </mc:AlternateContent>
      <p:sp>
        <p:nvSpPr>
          <p:cNvPr id="72" name="文字方塊 92"/>
          <p:cNvSpPr txBox="1"/>
          <p:nvPr/>
        </p:nvSpPr>
        <p:spPr>
          <a:xfrm rot="5400000">
            <a:off x="5549285" y="517117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3" name="TextBox 72">
            <a:extLst>
              <a:ext uri="{FF2B5EF4-FFF2-40B4-BE49-F238E27FC236}">
                <a16:creationId xmlns:a16="http://schemas.microsoft.com/office/drawing/2014/main" id="{5FEB92E8-1A98-450B-9B2A-588096F6A0BA}"/>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p:spTree>
    <p:extLst>
      <p:ext uri="{BB962C8B-B14F-4D97-AF65-F5344CB8AC3E}">
        <p14:creationId xmlns:p14="http://schemas.microsoft.com/office/powerpoint/2010/main" val="27991630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 name="矩形 48"/>
          <p:cNvSpPr/>
          <p:nvPr/>
        </p:nvSpPr>
        <p:spPr>
          <a:xfrm>
            <a:off x="7324732" y="6706237"/>
            <a:ext cx="365038"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p:sp>
        <p:nvSpPr>
          <p:cNvPr id="54" name="矩形 72"/>
          <p:cNvSpPr/>
          <p:nvPr/>
        </p:nvSpPr>
        <p:spPr>
          <a:xfrm>
            <a:off x="7321580" y="5251867"/>
            <a:ext cx="319606"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p:sp>
        <p:nvSpPr>
          <p:cNvPr id="33" name="矩形 46"/>
          <p:cNvSpPr/>
          <p:nvPr/>
        </p:nvSpPr>
        <p:spPr>
          <a:xfrm>
            <a:off x="7324733" y="3397788"/>
            <a:ext cx="365037"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p:sp>
        <p:nvSpPr>
          <p:cNvPr id="34" name="矩形 47"/>
          <p:cNvSpPr/>
          <p:nvPr/>
        </p:nvSpPr>
        <p:spPr>
          <a:xfrm>
            <a:off x="7324732" y="4344893"/>
            <a:ext cx="386669"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p:sp>
        <p:nvSpPr>
          <p:cNvPr id="2" name="Title 1"/>
          <p:cNvSpPr>
            <a:spLocks noGrp="1"/>
          </p:cNvSpPr>
          <p:nvPr>
            <p:ph type="title"/>
          </p:nvPr>
        </p:nvSpPr>
        <p:spPr/>
        <p:txBody>
          <a:bodyPr/>
          <a:lstStyle/>
          <a:p>
            <a:r>
              <a:rPr lang="en-US" dirty="0"/>
              <a:t>Training NNs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For a training set of </a:t>
                </a:r>
                <a14:m>
                  <m:oMath xmlns:m="http://schemas.openxmlformats.org/officeDocument/2006/math">
                    <m:r>
                      <a:rPr lang="en-US" altLang="zh-TW" i="1">
                        <a:latin typeface="Cambria Math" panose="02040503050406030204" pitchFamily="18" charset="0"/>
                      </a:rPr>
                      <m:t>𝑁</m:t>
                    </m:r>
                  </m:oMath>
                </a14:m>
                <a:r>
                  <a:rPr lang="en-US" dirty="0"/>
                  <a:t> images, calculate the total loss overall all images: </a:t>
                </a:r>
                <a14:m>
                  <m:oMath xmlns:m="http://schemas.openxmlformats.org/officeDocument/2006/math">
                    <m:r>
                      <a:rPr lang="en-US" altLang="zh-TW" i="1" smtClean="0">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r>
                          <a:rPr lang="zh-TW" altLang="en-US" i="1">
                            <a:latin typeface="Cambria Math" panose="02040503050406030204" pitchFamily="18" charset="0"/>
                          </a:rPr>
                          <m:t>𝜃</m:t>
                        </m:r>
                      </m:e>
                    </m:d>
                    <m:r>
                      <a:rPr lang="en-US" altLang="zh-TW" i="1">
                        <a:latin typeface="Cambria Math" panose="02040503050406030204" pitchFamily="18" charset="0"/>
                      </a:rPr>
                      <m:t>=</m:t>
                    </m:r>
                    <m:nary>
                      <m:naryPr>
                        <m:chr m:val="∑"/>
                        <m:limLoc m:val="subSup"/>
                        <m:ctrlPr>
                          <a:rPr lang="en-US" altLang="zh-TW" i="1">
                            <a:latin typeface="Cambria Math" panose="02040503050406030204" pitchFamily="18" charset="0"/>
                          </a:rPr>
                        </m:ctrlPr>
                      </m:naryPr>
                      <m:sub>
                        <m:r>
                          <m:rPr>
                            <m:brk m:alnAt="25"/>
                          </m:rPr>
                          <a:rPr lang="en-US" altLang="zh-TW" i="1">
                            <a:latin typeface="Cambria Math" panose="02040503050406030204" pitchFamily="18" charset="0"/>
                          </a:rPr>
                          <m:t>𝑛</m:t>
                        </m:r>
                        <m:r>
                          <a:rPr lang="en-US" altLang="zh-TW" i="1">
                            <a:latin typeface="Cambria Math" panose="02040503050406030204" pitchFamily="18" charset="0"/>
                          </a:rPr>
                          <m:t>=1</m:t>
                        </m:r>
                      </m:sub>
                      <m:sup>
                        <m:r>
                          <a:rPr lang="en-US" altLang="zh-TW" i="1">
                            <a:latin typeface="Cambria Math" panose="02040503050406030204" pitchFamily="18" charset="0"/>
                          </a:rPr>
                          <m:t>𝑁</m:t>
                        </m:r>
                      </m:sup>
                      <m:e>
                        <m:sSub>
                          <m:sSubPr>
                            <m:ctrlPr>
                              <a:rPr lang="en-US" altLang="zh-TW" i="1">
                                <a:latin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ℒ</m:t>
                            </m:r>
                          </m:e>
                          <m:sub>
                            <m:r>
                              <a:rPr lang="en-US" altLang="zh-TW" i="1">
                                <a:latin typeface="Cambria Math" panose="02040503050406030204" pitchFamily="18" charset="0"/>
                              </a:rPr>
                              <m:t>𝑛</m:t>
                            </m:r>
                          </m:sub>
                        </m:sSub>
                        <m:d>
                          <m:dPr>
                            <m:ctrlPr>
                              <a:rPr lang="en-US" altLang="zh-TW" i="1">
                                <a:latin typeface="Cambria Math" panose="02040503050406030204" pitchFamily="18" charset="0"/>
                              </a:rPr>
                            </m:ctrlPr>
                          </m:dPr>
                          <m:e>
                            <m:r>
                              <a:rPr lang="zh-TW" altLang="en-US" i="1">
                                <a:latin typeface="Cambria Math" panose="02040503050406030204" pitchFamily="18" charset="0"/>
                              </a:rPr>
                              <m:t>𝜃</m:t>
                            </m:r>
                          </m:e>
                        </m:d>
                      </m:e>
                    </m:nary>
                  </m:oMath>
                </a14:m>
                <a:endParaRPr lang="en-US" dirty="0"/>
              </a:p>
              <a:p>
                <a:r>
                  <a:rPr lang="en-US" altLang="zh-TW" dirty="0"/>
                  <a:t>Find the optimal parameters </a:t>
                </a:r>
                <a14:m>
                  <m:oMath xmlns:m="http://schemas.openxmlformats.org/officeDocument/2006/math">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m:t>
                        </m:r>
                      </m:sup>
                    </m:sSup>
                  </m:oMath>
                </a14:m>
                <a:r>
                  <a:rPr lang="en-US" altLang="zh-TW" dirty="0"/>
                  <a:t> that minimize the total loss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r>
                          <a:rPr lang="zh-TW" altLang="en-US" i="1">
                            <a:latin typeface="Cambria Math" panose="02040503050406030204" pitchFamily="18" charset="0"/>
                          </a:rPr>
                          <m:t>𝜃</m:t>
                        </m:r>
                      </m:e>
                    </m:d>
                  </m:oMath>
                </a14:m>
                <a:endParaRPr lang="zh-TW" alt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90" t="-3405"/>
                </a:stretch>
              </a:blipFill>
            </p:spPr>
            <p:txBody>
              <a:bodyPr/>
              <a:lstStyle/>
              <a:p>
                <a:r>
                  <a:rPr lang="en-US">
                    <a:noFill/>
                  </a:rPr>
                  <a:t> </a:t>
                </a:r>
              </a:p>
            </p:txBody>
          </p:sp>
        </mc:Fallback>
      </mc:AlternateContent>
      <p:sp>
        <p:nvSpPr>
          <p:cNvPr id="32" name="Content Placeholder 31">
            <a:extLst>
              <a:ext uri="{FF2B5EF4-FFF2-40B4-BE49-F238E27FC236}">
                <a16:creationId xmlns:a16="http://schemas.microsoft.com/office/drawing/2014/main" id="{B06E0F1D-FD2E-4DA2-8F46-341AA8D53009}"/>
              </a:ext>
            </a:extLst>
          </p:cNvPr>
          <p:cNvSpPr>
            <a:spLocks noGrp="1"/>
          </p:cNvSpPr>
          <p:nvPr>
            <p:ph idx="10"/>
          </p:nvPr>
        </p:nvSpPr>
        <p:spPr/>
        <p:txBody>
          <a:bodyPr>
            <a:normAutofit/>
          </a:bodyPr>
          <a:lstStyle/>
          <a:p>
            <a:r>
              <a:rPr lang="en-US" dirty="0"/>
              <a:t>Training Neural Networks</a:t>
            </a:r>
          </a:p>
          <a:p>
            <a:endParaRPr lang="en-US" dirty="0"/>
          </a:p>
        </p:txBody>
      </p:sp>
      <p:grpSp>
        <p:nvGrpSpPr>
          <p:cNvPr id="4" name="群組 17"/>
          <p:cNvGrpSpPr/>
          <p:nvPr/>
        </p:nvGrpSpPr>
        <p:grpSpPr>
          <a:xfrm>
            <a:off x="3437187" y="3397788"/>
            <a:ext cx="421911" cy="671513"/>
            <a:chOff x="510563" y="3417283"/>
            <a:chExt cx="421911" cy="671513"/>
          </a:xfrm>
        </p:grpSpPr>
        <p:sp>
          <p:nvSpPr>
            <p:cNvPr id="5" name="矩形 18"/>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6" name="矩形 19"/>
            <p:cNvSpPr/>
            <p:nvPr/>
          </p:nvSpPr>
          <p:spPr>
            <a:xfrm>
              <a:off x="510563" y="3522206"/>
              <a:ext cx="421911" cy="461665"/>
            </a:xfrm>
            <a:prstGeom prst="rect">
              <a:avLst/>
            </a:prstGeom>
          </p:spPr>
          <p:txBody>
            <a:bodyPr wrap="none">
              <a:spAutoFit/>
            </a:bodyPr>
            <a:lstStyle/>
            <a:p>
              <a:pPr algn="ctr"/>
              <a:r>
                <a:rPr lang="en-US" altLang="zh-TW" sz="2400" dirty="0"/>
                <a:t>x</a:t>
              </a:r>
              <a:r>
                <a:rPr lang="en-US" altLang="zh-TW" sz="2400" baseline="30000" dirty="0"/>
                <a:t>1</a:t>
              </a:r>
              <a:endParaRPr lang="zh-TW" altLang="en-US" sz="2400" baseline="30000" dirty="0"/>
            </a:p>
          </p:txBody>
        </p:sp>
      </p:grpSp>
      <p:grpSp>
        <p:nvGrpSpPr>
          <p:cNvPr id="7" name="群組 20"/>
          <p:cNvGrpSpPr/>
          <p:nvPr/>
        </p:nvGrpSpPr>
        <p:grpSpPr>
          <a:xfrm>
            <a:off x="3437187" y="4344893"/>
            <a:ext cx="421910" cy="671513"/>
            <a:chOff x="510564" y="3417283"/>
            <a:chExt cx="421910" cy="671513"/>
          </a:xfrm>
        </p:grpSpPr>
        <p:sp>
          <p:nvSpPr>
            <p:cNvPr id="8" name="矩形 21"/>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9" name="矩形 22"/>
            <p:cNvSpPr/>
            <p:nvPr/>
          </p:nvSpPr>
          <p:spPr>
            <a:xfrm>
              <a:off x="510564" y="3522206"/>
              <a:ext cx="421910" cy="461665"/>
            </a:xfrm>
            <a:prstGeom prst="rect">
              <a:avLst/>
            </a:prstGeom>
          </p:spPr>
          <p:txBody>
            <a:bodyPr wrap="none">
              <a:spAutoFit/>
            </a:bodyPr>
            <a:lstStyle/>
            <a:p>
              <a:pPr algn="ctr"/>
              <a:r>
                <a:rPr lang="en-US" altLang="zh-TW" sz="2400" dirty="0"/>
                <a:t>x</a:t>
              </a:r>
              <a:r>
                <a:rPr lang="en-US" altLang="zh-TW" sz="2400" baseline="30000" dirty="0"/>
                <a:t>2</a:t>
              </a:r>
              <a:endParaRPr lang="zh-TW" altLang="en-US" sz="2400" baseline="30000" dirty="0"/>
            </a:p>
          </p:txBody>
        </p:sp>
      </p:grpSp>
      <p:grpSp>
        <p:nvGrpSpPr>
          <p:cNvPr id="10" name="群組 23"/>
          <p:cNvGrpSpPr/>
          <p:nvPr/>
        </p:nvGrpSpPr>
        <p:grpSpPr>
          <a:xfrm>
            <a:off x="3422759" y="6706237"/>
            <a:ext cx="450765" cy="671513"/>
            <a:chOff x="496136" y="3417283"/>
            <a:chExt cx="450765" cy="671513"/>
          </a:xfrm>
        </p:grpSpPr>
        <p:sp>
          <p:nvSpPr>
            <p:cNvPr id="11" name="矩形 24"/>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12" name="矩形 25"/>
            <p:cNvSpPr/>
            <p:nvPr/>
          </p:nvSpPr>
          <p:spPr>
            <a:xfrm>
              <a:off x="496136" y="3522206"/>
              <a:ext cx="450765" cy="461665"/>
            </a:xfrm>
            <a:prstGeom prst="rect">
              <a:avLst/>
            </a:prstGeom>
          </p:spPr>
          <p:txBody>
            <a:bodyPr wrap="none">
              <a:spAutoFit/>
            </a:bodyPr>
            <a:lstStyle/>
            <a:p>
              <a:pPr algn="ctr"/>
              <a:r>
                <a:rPr lang="en-US" altLang="zh-TW" sz="2400" dirty="0" err="1"/>
                <a:t>x</a:t>
              </a:r>
              <a:r>
                <a:rPr lang="en-US" altLang="zh-TW" sz="2400" baseline="30000" dirty="0" err="1"/>
                <a:t>N</a:t>
              </a:r>
              <a:endParaRPr lang="zh-TW" altLang="en-US" sz="2400" baseline="30000" dirty="0"/>
            </a:p>
          </p:txBody>
        </p:sp>
      </p:grpSp>
      <p:sp>
        <p:nvSpPr>
          <p:cNvPr id="13" name="矩形 26"/>
          <p:cNvSpPr/>
          <p:nvPr/>
        </p:nvSpPr>
        <p:spPr>
          <a:xfrm>
            <a:off x="4237112" y="3400359"/>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sp>
        <p:nvSpPr>
          <p:cNvPr id="14" name="矩形 27"/>
          <p:cNvSpPr/>
          <p:nvPr/>
        </p:nvSpPr>
        <p:spPr>
          <a:xfrm>
            <a:off x="4237112" y="4339069"/>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sp>
        <p:nvSpPr>
          <p:cNvPr id="15" name="矩形 28"/>
          <p:cNvSpPr/>
          <p:nvPr/>
        </p:nvSpPr>
        <p:spPr>
          <a:xfrm>
            <a:off x="4237112" y="6694592"/>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sp>
        <p:nvSpPr>
          <p:cNvPr id="16" name="文字方塊 29"/>
          <p:cNvSpPr txBox="1"/>
          <p:nvPr/>
        </p:nvSpPr>
        <p:spPr>
          <a:xfrm rot="5400000">
            <a:off x="3294738" y="6030288"/>
            <a:ext cx="828675"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7" name="文字方塊 30"/>
          <p:cNvSpPr txBox="1"/>
          <p:nvPr/>
        </p:nvSpPr>
        <p:spPr>
          <a:xfrm rot="5400000">
            <a:off x="4368003" y="6018645"/>
            <a:ext cx="828675"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18" name="直線單箭頭接點 31"/>
          <p:cNvCxnSpPr/>
          <p:nvPr/>
        </p:nvCxnSpPr>
        <p:spPr>
          <a:xfrm flipV="1">
            <a:off x="3805729" y="3733543"/>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32"/>
          <p:cNvCxnSpPr/>
          <p:nvPr/>
        </p:nvCxnSpPr>
        <p:spPr>
          <a:xfrm flipV="1">
            <a:off x="3802768" y="4680648"/>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33"/>
          <p:cNvCxnSpPr/>
          <p:nvPr/>
        </p:nvCxnSpPr>
        <p:spPr>
          <a:xfrm flipV="1">
            <a:off x="3802767" y="7036171"/>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34"/>
          <p:cNvCxnSpPr/>
          <p:nvPr/>
        </p:nvCxnSpPr>
        <p:spPr>
          <a:xfrm flipV="1">
            <a:off x="5205978" y="3728336"/>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35"/>
          <p:cNvCxnSpPr/>
          <p:nvPr/>
        </p:nvCxnSpPr>
        <p:spPr>
          <a:xfrm flipV="1">
            <a:off x="5203017" y="4675441"/>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36"/>
          <p:cNvCxnSpPr/>
          <p:nvPr/>
        </p:nvCxnSpPr>
        <p:spPr>
          <a:xfrm flipV="1">
            <a:off x="5203016" y="7030964"/>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4" name="群組 37"/>
          <p:cNvGrpSpPr/>
          <p:nvPr/>
        </p:nvGrpSpPr>
        <p:grpSpPr>
          <a:xfrm>
            <a:off x="5654347" y="3397788"/>
            <a:ext cx="2039149" cy="671513"/>
            <a:chOff x="557211" y="3417283"/>
            <a:chExt cx="2039149" cy="671513"/>
          </a:xfrm>
        </p:grpSpPr>
        <p:sp>
          <p:nvSpPr>
            <p:cNvPr id="25" name="矩形 38"/>
            <p:cNvSpPr/>
            <p:nvPr/>
          </p:nvSpPr>
          <p:spPr>
            <a:xfrm>
              <a:off x="557211" y="3417283"/>
              <a:ext cx="417025"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26" name="矩形 39"/>
            <p:cNvSpPr/>
            <p:nvPr/>
          </p:nvSpPr>
          <p:spPr>
            <a:xfrm>
              <a:off x="2168037" y="3522206"/>
              <a:ext cx="428323" cy="461665"/>
            </a:xfrm>
            <a:prstGeom prst="rect">
              <a:avLst/>
            </a:prstGeom>
          </p:spPr>
          <p:txBody>
            <a:bodyPr wrap="none">
              <a:spAutoFit/>
            </a:bodyPr>
            <a:lstStyle/>
            <a:p>
              <a:pPr algn="ctr"/>
              <a:r>
                <a:rPr lang="en-US" altLang="zh-TW" sz="2400" dirty="0"/>
                <a:t>y</a:t>
              </a:r>
              <a:r>
                <a:rPr lang="en-US" altLang="zh-TW" sz="2400" baseline="30000" dirty="0"/>
                <a:t>1</a:t>
              </a:r>
              <a:endParaRPr lang="zh-TW" altLang="en-US" sz="2400" baseline="30000" dirty="0"/>
            </a:p>
          </p:txBody>
        </p:sp>
      </p:grpSp>
      <p:grpSp>
        <p:nvGrpSpPr>
          <p:cNvPr id="27" name="群組 40"/>
          <p:cNvGrpSpPr/>
          <p:nvPr/>
        </p:nvGrpSpPr>
        <p:grpSpPr>
          <a:xfrm>
            <a:off x="5654347" y="4344893"/>
            <a:ext cx="2035424" cy="671513"/>
            <a:chOff x="557212" y="3417283"/>
            <a:chExt cx="2035424" cy="671513"/>
          </a:xfrm>
        </p:grpSpPr>
        <p:sp>
          <p:nvSpPr>
            <p:cNvPr id="28" name="矩形 41"/>
            <p:cNvSpPr/>
            <p:nvPr/>
          </p:nvSpPr>
          <p:spPr>
            <a:xfrm>
              <a:off x="557212" y="3417283"/>
              <a:ext cx="417025"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29" name="矩形 42"/>
            <p:cNvSpPr/>
            <p:nvPr/>
          </p:nvSpPr>
          <p:spPr>
            <a:xfrm>
              <a:off x="2164313" y="3505037"/>
              <a:ext cx="428323" cy="461665"/>
            </a:xfrm>
            <a:prstGeom prst="rect">
              <a:avLst/>
            </a:prstGeom>
          </p:spPr>
          <p:txBody>
            <a:bodyPr wrap="square">
              <a:spAutoFit/>
            </a:bodyPr>
            <a:lstStyle/>
            <a:p>
              <a:pPr algn="ctr"/>
              <a:r>
                <a:rPr lang="en-US" altLang="zh-TW" sz="2400" dirty="0"/>
                <a:t>y</a:t>
              </a:r>
              <a:r>
                <a:rPr lang="en-US" altLang="zh-TW" sz="2400" baseline="30000" dirty="0"/>
                <a:t>2</a:t>
              </a:r>
              <a:endParaRPr lang="zh-TW" altLang="en-US" sz="2400" baseline="30000" dirty="0"/>
            </a:p>
          </p:txBody>
        </p:sp>
      </p:grpSp>
      <p:grpSp>
        <p:nvGrpSpPr>
          <p:cNvPr id="30" name="群組 43"/>
          <p:cNvGrpSpPr/>
          <p:nvPr/>
        </p:nvGrpSpPr>
        <p:grpSpPr>
          <a:xfrm>
            <a:off x="5654347" y="6706237"/>
            <a:ext cx="2057054" cy="671513"/>
            <a:chOff x="557212" y="3417283"/>
            <a:chExt cx="2057054" cy="671513"/>
          </a:xfrm>
        </p:grpSpPr>
        <p:sp>
          <p:nvSpPr>
            <p:cNvPr id="31" name="矩形 44"/>
            <p:cNvSpPr/>
            <p:nvPr/>
          </p:nvSpPr>
          <p:spPr>
            <a:xfrm>
              <a:off x="557212" y="3417283"/>
              <a:ext cx="417025"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70" name="矩形 45"/>
            <p:cNvSpPr/>
            <p:nvPr/>
          </p:nvSpPr>
          <p:spPr>
            <a:xfrm>
              <a:off x="2157090" y="3477566"/>
              <a:ext cx="457176" cy="461665"/>
            </a:xfrm>
            <a:prstGeom prst="rect">
              <a:avLst/>
            </a:prstGeom>
          </p:spPr>
          <p:txBody>
            <a:bodyPr wrap="none">
              <a:spAutoFit/>
            </a:bodyPr>
            <a:lstStyle/>
            <a:p>
              <a:pPr algn="ctr"/>
              <a:r>
                <a:rPr lang="en-US" altLang="zh-TW" sz="2400" dirty="0" err="1"/>
                <a:t>y</a:t>
              </a:r>
              <a:r>
                <a:rPr lang="en-US" altLang="zh-TW" sz="2400" baseline="30000" dirty="0" err="1"/>
                <a:t>N</a:t>
              </a:r>
              <a:endParaRPr lang="zh-TW" altLang="en-US" sz="2400" baseline="30000" dirty="0"/>
            </a:p>
          </p:txBody>
        </p:sp>
      </p:grpSp>
      <mc:AlternateContent xmlns:mc="http://schemas.openxmlformats.org/markup-compatibility/2006" xmlns:a14="http://schemas.microsoft.com/office/drawing/2010/main">
        <mc:Choice Requires="a14">
          <p:sp>
            <p:nvSpPr>
              <p:cNvPr id="36" name="文字方塊 49"/>
              <p:cNvSpPr txBox="1"/>
              <p:nvPr/>
            </p:nvSpPr>
            <p:spPr>
              <a:xfrm>
                <a:off x="5679919" y="3571391"/>
                <a:ext cx="39145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36" name="文字方塊 49"/>
              <p:cNvSpPr txBox="1">
                <a:spLocks noRot="1" noChangeAspect="1" noMove="1" noResize="1" noEditPoints="1" noAdjustHandles="1" noChangeArrowheads="1" noChangeShapeType="1" noTextEdit="1"/>
              </p:cNvSpPr>
              <p:nvPr/>
            </p:nvSpPr>
            <p:spPr>
              <a:xfrm>
                <a:off x="5679919" y="3571391"/>
                <a:ext cx="391454" cy="369332"/>
              </a:xfrm>
              <a:prstGeom prst="rect">
                <a:avLst/>
              </a:prstGeom>
              <a:blipFill>
                <a:blip r:embed="rId3"/>
                <a:stretch>
                  <a:fillRect l="-18750" t="-18333" r="-48438"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文字方塊 50"/>
              <p:cNvSpPr txBox="1"/>
              <p:nvPr/>
            </p:nvSpPr>
            <p:spPr>
              <a:xfrm>
                <a:off x="5690359" y="4506901"/>
                <a:ext cx="3980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37" name="文字方塊 50"/>
              <p:cNvSpPr txBox="1">
                <a:spLocks noRot="1" noChangeAspect="1" noMove="1" noResize="1" noEditPoints="1" noAdjustHandles="1" noChangeArrowheads="1" noChangeShapeType="1" noTextEdit="1"/>
              </p:cNvSpPr>
              <p:nvPr/>
            </p:nvSpPr>
            <p:spPr>
              <a:xfrm>
                <a:off x="5690359" y="4506901"/>
                <a:ext cx="398058" cy="369332"/>
              </a:xfrm>
              <a:prstGeom prst="rect">
                <a:avLst/>
              </a:prstGeom>
              <a:blipFill>
                <a:blip r:embed="rId4"/>
                <a:stretch>
                  <a:fillRect l="-18182" t="-16393" r="-46970"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文字方塊 51"/>
              <p:cNvSpPr txBox="1"/>
              <p:nvPr/>
            </p:nvSpPr>
            <p:spPr>
              <a:xfrm>
                <a:off x="5665929" y="6903493"/>
                <a:ext cx="44339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𝑁</m:t>
                          </m:r>
                        </m:sup>
                      </m:sSup>
                    </m:oMath>
                  </m:oMathPara>
                </a14:m>
                <a:endParaRPr lang="zh-TW" altLang="en-US" sz="2400" dirty="0"/>
              </a:p>
            </p:txBody>
          </p:sp>
        </mc:Choice>
        <mc:Fallback xmlns="">
          <p:sp>
            <p:nvSpPr>
              <p:cNvPr id="38" name="文字方塊 51"/>
              <p:cNvSpPr txBox="1">
                <a:spLocks noRot="1" noChangeAspect="1" noMove="1" noResize="1" noEditPoints="1" noAdjustHandles="1" noChangeArrowheads="1" noChangeShapeType="1" noTextEdit="1"/>
              </p:cNvSpPr>
              <p:nvPr/>
            </p:nvSpPr>
            <p:spPr>
              <a:xfrm>
                <a:off x="5665929" y="6903493"/>
                <a:ext cx="443391" cy="369332"/>
              </a:xfrm>
              <a:prstGeom prst="rect">
                <a:avLst/>
              </a:prstGeom>
              <a:blipFill>
                <a:blip r:embed="rId5"/>
                <a:stretch>
                  <a:fillRect l="-16438" t="-16393" r="-43836" b="-24590"/>
                </a:stretch>
              </a:blipFill>
            </p:spPr>
            <p:txBody>
              <a:bodyPr/>
              <a:lstStyle/>
              <a:p>
                <a:r>
                  <a:rPr lang="en-US">
                    <a:noFill/>
                  </a:rPr>
                  <a:t> </a:t>
                </a:r>
              </a:p>
            </p:txBody>
          </p:sp>
        </mc:Fallback>
      </mc:AlternateContent>
      <p:sp>
        <p:nvSpPr>
          <p:cNvPr id="39" name="左-右雙向箭號 52"/>
          <p:cNvSpPr/>
          <p:nvPr/>
        </p:nvSpPr>
        <p:spPr>
          <a:xfrm>
            <a:off x="6370766" y="3689762"/>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0" name="左-右雙向箭號 53"/>
          <p:cNvSpPr/>
          <p:nvPr/>
        </p:nvSpPr>
        <p:spPr>
          <a:xfrm>
            <a:off x="6370766" y="4610462"/>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1" name="左-右雙向箭號 54"/>
          <p:cNvSpPr/>
          <p:nvPr/>
        </p:nvSpPr>
        <p:spPr>
          <a:xfrm>
            <a:off x="6442774" y="6951469"/>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42" name="文字方塊 55"/>
              <p:cNvSpPr txBox="1"/>
              <p:nvPr/>
            </p:nvSpPr>
            <p:spPr>
              <a:xfrm>
                <a:off x="6286347" y="3229547"/>
                <a:ext cx="83042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i="1" smtClean="0">
                              <a:latin typeface="Cambria Math" panose="02040503050406030204" pitchFamily="18" charset="0"/>
                              <a:ea typeface="Cambria Math" panose="02040503050406030204" pitchFamily="18" charset="0"/>
                            </a:rPr>
                            <m:t>ℒ</m:t>
                          </m:r>
                        </m:e>
                        <m:sub>
                          <m:r>
                            <a:rPr lang="en-US" altLang="zh-TW" sz="2400" b="0" i="1" smtClean="0">
                              <a:latin typeface="Cambria Math" panose="02040503050406030204" pitchFamily="18" charset="0"/>
                            </a:rPr>
                            <m:t>1</m:t>
                          </m:r>
                        </m:sub>
                      </m:sSub>
                      <m:d>
                        <m:dPr>
                          <m:ctrlPr>
                            <a:rPr lang="en-US" altLang="zh-TW" sz="2400" b="0" i="1" smtClean="0">
                              <a:latin typeface="Cambria Math" panose="02040503050406030204" pitchFamily="18" charset="0"/>
                            </a:rPr>
                          </m:ctrlPr>
                        </m:dPr>
                        <m:e>
                          <m:r>
                            <a:rPr lang="zh-TW" altLang="en-US" sz="2400" b="0" i="1" smtClean="0">
                              <a:latin typeface="Cambria Math" panose="02040503050406030204" pitchFamily="18" charset="0"/>
                            </a:rPr>
                            <m:t>𝜃</m:t>
                          </m:r>
                        </m:e>
                      </m:d>
                    </m:oMath>
                  </m:oMathPara>
                </a14:m>
                <a:endParaRPr lang="zh-TW" altLang="en-US" sz="2400" dirty="0"/>
              </a:p>
            </p:txBody>
          </p:sp>
        </mc:Choice>
        <mc:Fallback xmlns="">
          <p:sp>
            <p:nvSpPr>
              <p:cNvPr id="42" name="文字方塊 55"/>
              <p:cNvSpPr txBox="1">
                <a:spLocks noRot="1" noChangeAspect="1" noMove="1" noResize="1" noEditPoints="1" noAdjustHandles="1" noChangeArrowheads="1" noChangeShapeType="1" noTextEdit="1"/>
              </p:cNvSpPr>
              <p:nvPr/>
            </p:nvSpPr>
            <p:spPr>
              <a:xfrm>
                <a:off x="6286347" y="3229547"/>
                <a:ext cx="830420" cy="369332"/>
              </a:xfrm>
              <a:prstGeom prst="rect">
                <a:avLst/>
              </a:prstGeom>
              <a:blipFill>
                <a:blip r:embed="rId6"/>
                <a:stretch>
                  <a:fillRect l="-8088" b="-15000"/>
                </a:stretch>
              </a:blipFill>
            </p:spPr>
            <p:txBody>
              <a:bodyPr/>
              <a:lstStyle/>
              <a:p>
                <a:r>
                  <a:rPr lang="en-US">
                    <a:noFill/>
                  </a:rPr>
                  <a:t> </a:t>
                </a:r>
              </a:p>
            </p:txBody>
          </p:sp>
        </mc:Fallback>
      </mc:AlternateContent>
      <p:sp>
        <p:nvSpPr>
          <p:cNvPr id="43" name="文字方塊 58"/>
          <p:cNvSpPr txBox="1"/>
          <p:nvPr/>
        </p:nvSpPr>
        <p:spPr>
          <a:xfrm rot="5400000">
            <a:off x="5456272" y="6066809"/>
            <a:ext cx="828675"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44" name="文字方塊 59"/>
          <p:cNvSpPr txBox="1"/>
          <p:nvPr/>
        </p:nvSpPr>
        <p:spPr>
          <a:xfrm rot="5400000">
            <a:off x="7161564" y="6053901"/>
            <a:ext cx="828675"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45" name="群組 63"/>
          <p:cNvGrpSpPr/>
          <p:nvPr/>
        </p:nvGrpSpPr>
        <p:grpSpPr>
          <a:xfrm>
            <a:off x="3434035" y="5251867"/>
            <a:ext cx="421910" cy="671513"/>
            <a:chOff x="510564" y="3417283"/>
            <a:chExt cx="421910" cy="671513"/>
          </a:xfrm>
        </p:grpSpPr>
        <p:sp>
          <p:nvSpPr>
            <p:cNvPr id="46" name="矩形 64"/>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47" name="矩形 65"/>
            <p:cNvSpPr/>
            <p:nvPr/>
          </p:nvSpPr>
          <p:spPr>
            <a:xfrm>
              <a:off x="510564" y="3522206"/>
              <a:ext cx="421910" cy="461665"/>
            </a:xfrm>
            <a:prstGeom prst="rect">
              <a:avLst/>
            </a:prstGeom>
          </p:spPr>
          <p:txBody>
            <a:bodyPr wrap="none">
              <a:spAutoFit/>
            </a:bodyPr>
            <a:lstStyle/>
            <a:p>
              <a:pPr algn="ctr"/>
              <a:r>
                <a:rPr lang="en-US" altLang="zh-TW" sz="2400" dirty="0"/>
                <a:t>x</a:t>
              </a:r>
              <a:r>
                <a:rPr lang="en-US" altLang="zh-TW" sz="2400" baseline="30000" dirty="0"/>
                <a:t>3</a:t>
              </a:r>
              <a:endParaRPr lang="zh-TW" altLang="en-US" sz="2400" baseline="30000" dirty="0"/>
            </a:p>
          </p:txBody>
        </p:sp>
      </p:grpSp>
      <p:sp>
        <p:nvSpPr>
          <p:cNvPr id="48" name="矩形 66"/>
          <p:cNvSpPr/>
          <p:nvPr/>
        </p:nvSpPr>
        <p:spPr>
          <a:xfrm>
            <a:off x="4233960" y="5246043"/>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cxnSp>
        <p:nvCxnSpPr>
          <p:cNvPr id="49" name="直線單箭頭接點 67"/>
          <p:cNvCxnSpPr/>
          <p:nvPr/>
        </p:nvCxnSpPr>
        <p:spPr>
          <a:xfrm flipV="1">
            <a:off x="3799616" y="5587622"/>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68"/>
          <p:cNvCxnSpPr/>
          <p:nvPr/>
        </p:nvCxnSpPr>
        <p:spPr>
          <a:xfrm flipV="1">
            <a:off x="5199865" y="5582415"/>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1" name="群組 69"/>
          <p:cNvGrpSpPr/>
          <p:nvPr/>
        </p:nvGrpSpPr>
        <p:grpSpPr>
          <a:xfrm>
            <a:off x="5651195" y="5251867"/>
            <a:ext cx="2038575" cy="671513"/>
            <a:chOff x="557212" y="3417283"/>
            <a:chExt cx="2038575" cy="671513"/>
          </a:xfrm>
        </p:grpSpPr>
        <p:sp>
          <p:nvSpPr>
            <p:cNvPr id="52" name="矩形 70"/>
            <p:cNvSpPr/>
            <p:nvPr/>
          </p:nvSpPr>
          <p:spPr>
            <a:xfrm>
              <a:off x="557212" y="3417283"/>
              <a:ext cx="441206"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53" name="矩形 71"/>
            <p:cNvSpPr/>
            <p:nvPr/>
          </p:nvSpPr>
          <p:spPr>
            <a:xfrm>
              <a:off x="2167465" y="3534167"/>
              <a:ext cx="428322" cy="461665"/>
            </a:xfrm>
            <a:prstGeom prst="rect">
              <a:avLst/>
            </a:prstGeom>
          </p:spPr>
          <p:txBody>
            <a:bodyPr wrap="none">
              <a:spAutoFit/>
            </a:bodyPr>
            <a:lstStyle/>
            <a:p>
              <a:pPr algn="ctr"/>
              <a:r>
                <a:rPr lang="en-US" altLang="zh-TW" sz="2400" dirty="0"/>
                <a:t>y</a:t>
              </a:r>
              <a:r>
                <a:rPr lang="en-US" altLang="zh-TW" sz="2400" baseline="30000" dirty="0"/>
                <a:t>3</a:t>
              </a:r>
              <a:endParaRPr lang="zh-TW" altLang="en-US" sz="2400" baseline="30000" dirty="0"/>
            </a:p>
          </p:txBody>
        </p:sp>
      </p:grpSp>
      <mc:AlternateContent xmlns:mc="http://schemas.openxmlformats.org/markup-compatibility/2006" xmlns:a14="http://schemas.microsoft.com/office/drawing/2010/main">
        <mc:Choice Requires="a14">
          <p:sp>
            <p:nvSpPr>
              <p:cNvPr id="55" name="文字方塊 73"/>
              <p:cNvSpPr txBox="1"/>
              <p:nvPr/>
            </p:nvSpPr>
            <p:spPr>
              <a:xfrm>
                <a:off x="5687207" y="5413875"/>
                <a:ext cx="3980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3</m:t>
                          </m:r>
                        </m:sup>
                      </m:sSup>
                    </m:oMath>
                  </m:oMathPara>
                </a14:m>
                <a:endParaRPr lang="zh-TW" altLang="en-US" sz="2400" dirty="0"/>
              </a:p>
            </p:txBody>
          </p:sp>
        </mc:Choice>
        <mc:Fallback xmlns="">
          <p:sp>
            <p:nvSpPr>
              <p:cNvPr id="55" name="文字方塊 73"/>
              <p:cNvSpPr txBox="1">
                <a:spLocks noRot="1" noChangeAspect="1" noMove="1" noResize="1" noEditPoints="1" noAdjustHandles="1" noChangeArrowheads="1" noChangeShapeType="1" noTextEdit="1"/>
              </p:cNvSpPr>
              <p:nvPr/>
            </p:nvSpPr>
            <p:spPr>
              <a:xfrm>
                <a:off x="5687207" y="5413875"/>
                <a:ext cx="398058" cy="369332"/>
              </a:xfrm>
              <a:prstGeom prst="rect">
                <a:avLst/>
              </a:prstGeom>
              <a:blipFill>
                <a:blip r:embed="rId7"/>
                <a:stretch>
                  <a:fillRect l="-18462" t="-16393" r="-47692" b="-24590"/>
                </a:stretch>
              </a:blipFill>
            </p:spPr>
            <p:txBody>
              <a:bodyPr/>
              <a:lstStyle/>
              <a:p>
                <a:r>
                  <a:rPr lang="en-US">
                    <a:noFill/>
                  </a:rPr>
                  <a:t> </a:t>
                </a:r>
              </a:p>
            </p:txBody>
          </p:sp>
        </mc:Fallback>
      </mc:AlternateContent>
      <p:sp>
        <p:nvSpPr>
          <p:cNvPr id="56" name="左-右雙向箭號 74"/>
          <p:cNvSpPr/>
          <p:nvPr/>
        </p:nvSpPr>
        <p:spPr>
          <a:xfrm>
            <a:off x="6370766" y="5517436"/>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57" name="圖片 89"/>
          <p:cNvPicPr preferRelativeResize="0">
            <a:picLocks/>
          </p:cNvPicPr>
          <p:nvPr/>
        </p:nvPicPr>
        <p:blipFill>
          <a:blip r:embed="rId8"/>
          <a:stretch>
            <a:fillRect/>
          </a:stretch>
        </p:blipFill>
        <p:spPr>
          <a:xfrm>
            <a:off x="2624741" y="3414213"/>
            <a:ext cx="720000" cy="720000"/>
          </a:xfrm>
          <a:prstGeom prst="rect">
            <a:avLst/>
          </a:prstGeom>
          <a:ln w="38100">
            <a:solidFill>
              <a:schemeClr val="tx1"/>
            </a:solidFill>
          </a:ln>
        </p:spPr>
      </p:pic>
      <p:pic>
        <p:nvPicPr>
          <p:cNvPr id="58" name="圖片 91"/>
          <p:cNvPicPr preferRelativeResize="0">
            <a:picLocks/>
          </p:cNvPicPr>
          <p:nvPr/>
        </p:nvPicPr>
        <p:blipFill>
          <a:blip r:embed="rId9"/>
          <a:stretch>
            <a:fillRect/>
          </a:stretch>
        </p:blipFill>
        <p:spPr>
          <a:xfrm>
            <a:off x="2603991" y="4358608"/>
            <a:ext cx="720000" cy="720000"/>
          </a:xfrm>
          <a:prstGeom prst="rect">
            <a:avLst/>
          </a:prstGeom>
          <a:ln w="38100">
            <a:solidFill>
              <a:schemeClr val="tx1"/>
            </a:solidFill>
          </a:ln>
        </p:spPr>
      </p:pic>
      <p:pic>
        <p:nvPicPr>
          <p:cNvPr id="59" name="圖片 92"/>
          <p:cNvPicPr preferRelativeResize="0">
            <a:picLocks/>
          </p:cNvPicPr>
          <p:nvPr/>
        </p:nvPicPr>
        <p:blipFill>
          <a:blip r:embed="rId10"/>
          <a:stretch>
            <a:fillRect/>
          </a:stretch>
        </p:blipFill>
        <p:spPr>
          <a:xfrm>
            <a:off x="2603991" y="5239201"/>
            <a:ext cx="720000" cy="720000"/>
          </a:xfrm>
          <a:prstGeom prst="rect">
            <a:avLst/>
          </a:prstGeom>
          <a:ln w="38100">
            <a:solidFill>
              <a:schemeClr val="tx1"/>
            </a:solidFill>
          </a:ln>
        </p:spPr>
      </p:pic>
      <p:pic>
        <p:nvPicPr>
          <p:cNvPr id="60" name="圖片 93"/>
          <p:cNvPicPr preferRelativeResize="0">
            <a:picLocks/>
          </p:cNvPicPr>
          <p:nvPr/>
        </p:nvPicPr>
        <p:blipFill>
          <a:blip r:embed="rId11"/>
          <a:stretch>
            <a:fillRect/>
          </a:stretch>
        </p:blipFill>
        <p:spPr>
          <a:xfrm>
            <a:off x="2603991" y="6694592"/>
            <a:ext cx="720000" cy="720000"/>
          </a:xfrm>
          <a:prstGeom prst="rect">
            <a:avLst/>
          </a:prstGeom>
          <a:ln w="38100">
            <a:solidFill>
              <a:schemeClr val="tx1"/>
            </a:solidFill>
          </a:ln>
        </p:spPr>
      </p:pic>
      <mc:AlternateContent xmlns:mc="http://schemas.openxmlformats.org/markup-compatibility/2006" xmlns:a14="http://schemas.microsoft.com/office/drawing/2010/main">
        <mc:Choice Requires="a14">
          <p:sp>
            <p:nvSpPr>
              <p:cNvPr id="67" name="文字方塊 55"/>
              <p:cNvSpPr txBox="1"/>
              <p:nvPr/>
            </p:nvSpPr>
            <p:spPr>
              <a:xfrm>
                <a:off x="6251482" y="4185583"/>
                <a:ext cx="8375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i="1" smtClean="0">
                              <a:latin typeface="Cambria Math" panose="02040503050406030204" pitchFamily="18" charset="0"/>
                              <a:ea typeface="Cambria Math" panose="02040503050406030204" pitchFamily="18" charset="0"/>
                            </a:rPr>
                            <m:t>ℒ</m:t>
                          </m:r>
                        </m:e>
                        <m:sub>
                          <m:r>
                            <a:rPr lang="en-US" altLang="zh-TW" sz="2400" b="0" i="1" smtClean="0">
                              <a:latin typeface="Cambria Math" panose="02040503050406030204" pitchFamily="18" charset="0"/>
                            </a:rPr>
                            <m:t>2</m:t>
                          </m:r>
                        </m:sub>
                      </m:sSub>
                      <m:d>
                        <m:dPr>
                          <m:ctrlPr>
                            <a:rPr lang="en-US" altLang="zh-TW" sz="2400" b="0" i="1" smtClean="0">
                              <a:latin typeface="Cambria Math" panose="02040503050406030204" pitchFamily="18" charset="0"/>
                            </a:rPr>
                          </m:ctrlPr>
                        </m:dPr>
                        <m:e>
                          <m:r>
                            <a:rPr lang="zh-TW" altLang="en-US" sz="2400" b="0" i="1" smtClean="0">
                              <a:latin typeface="Cambria Math" panose="02040503050406030204" pitchFamily="18" charset="0"/>
                            </a:rPr>
                            <m:t>𝜃</m:t>
                          </m:r>
                        </m:e>
                      </m:d>
                    </m:oMath>
                  </m:oMathPara>
                </a14:m>
                <a:endParaRPr lang="zh-TW" altLang="en-US" sz="2400" dirty="0"/>
              </a:p>
            </p:txBody>
          </p:sp>
        </mc:Choice>
        <mc:Fallback xmlns="">
          <p:sp>
            <p:nvSpPr>
              <p:cNvPr id="67" name="文字方塊 55"/>
              <p:cNvSpPr txBox="1">
                <a:spLocks noRot="1" noChangeAspect="1" noMove="1" noResize="1" noEditPoints="1" noAdjustHandles="1" noChangeArrowheads="1" noChangeShapeType="1" noTextEdit="1"/>
              </p:cNvSpPr>
              <p:nvPr/>
            </p:nvSpPr>
            <p:spPr>
              <a:xfrm>
                <a:off x="6251482" y="4185583"/>
                <a:ext cx="837537" cy="369332"/>
              </a:xfrm>
              <a:prstGeom prst="rect">
                <a:avLst/>
              </a:prstGeom>
              <a:blipFill>
                <a:blip r:embed="rId12"/>
                <a:stretch>
                  <a:fillRect l="-8759"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文字方塊 55"/>
              <p:cNvSpPr txBox="1"/>
              <p:nvPr/>
            </p:nvSpPr>
            <p:spPr>
              <a:xfrm>
                <a:off x="6349381" y="5137244"/>
                <a:ext cx="8375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i="1" smtClean="0">
                              <a:latin typeface="Cambria Math" panose="02040503050406030204" pitchFamily="18" charset="0"/>
                              <a:ea typeface="Cambria Math" panose="02040503050406030204" pitchFamily="18" charset="0"/>
                            </a:rPr>
                            <m:t>ℒ</m:t>
                          </m:r>
                        </m:e>
                        <m:sub>
                          <m:r>
                            <a:rPr lang="en-US" altLang="zh-TW" sz="2400" b="0" i="1" smtClean="0">
                              <a:latin typeface="Cambria Math" panose="02040503050406030204" pitchFamily="18" charset="0"/>
                            </a:rPr>
                            <m:t>3</m:t>
                          </m:r>
                        </m:sub>
                      </m:sSub>
                      <m:d>
                        <m:dPr>
                          <m:ctrlPr>
                            <a:rPr lang="en-US" altLang="zh-TW" sz="2400" b="0" i="1" smtClean="0">
                              <a:latin typeface="Cambria Math" panose="02040503050406030204" pitchFamily="18" charset="0"/>
                            </a:rPr>
                          </m:ctrlPr>
                        </m:dPr>
                        <m:e>
                          <m:r>
                            <a:rPr lang="zh-TW" altLang="en-US" sz="2400" b="0" i="1" smtClean="0">
                              <a:latin typeface="Cambria Math" panose="02040503050406030204" pitchFamily="18" charset="0"/>
                            </a:rPr>
                            <m:t>𝜃</m:t>
                          </m:r>
                        </m:e>
                      </m:d>
                    </m:oMath>
                  </m:oMathPara>
                </a14:m>
                <a:endParaRPr lang="zh-TW" altLang="en-US" sz="2400" dirty="0"/>
              </a:p>
            </p:txBody>
          </p:sp>
        </mc:Choice>
        <mc:Fallback xmlns="">
          <p:sp>
            <p:nvSpPr>
              <p:cNvPr id="68" name="文字方塊 55"/>
              <p:cNvSpPr txBox="1">
                <a:spLocks noRot="1" noChangeAspect="1" noMove="1" noResize="1" noEditPoints="1" noAdjustHandles="1" noChangeArrowheads="1" noChangeShapeType="1" noTextEdit="1"/>
              </p:cNvSpPr>
              <p:nvPr/>
            </p:nvSpPr>
            <p:spPr>
              <a:xfrm>
                <a:off x="6349381" y="5137244"/>
                <a:ext cx="837537" cy="369332"/>
              </a:xfrm>
              <a:prstGeom prst="rect">
                <a:avLst/>
              </a:prstGeom>
              <a:blipFill>
                <a:blip r:embed="rId13"/>
                <a:stretch>
                  <a:fillRect l="-8759"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文字方塊 55"/>
              <p:cNvSpPr txBox="1"/>
              <p:nvPr/>
            </p:nvSpPr>
            <p:spPr>
              <a:xfrm>
                <a:off x="6370766" y="6582137"/>
                <a:ext cx="8574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i="1" smtClean="0">
                              <a:latin typeface="Cambria Math" panose="02040503050406030204" pitchFamily="18" charset="0"/>
                              <a:ea typeface="Cambria Math" panose="02040503050406030204" pitchFamily="18" charset="0"/>
                            </a:rPr>
                            <m:t>ℒ</m:t>
                          </m:r>
                        </m:e>
                        <m:sub>
                          <m:r>
                            <a:rPr lang="en-US" altLang="zh-TW" sz="2400" b="0" i="1" smtClean="0">
                              <a:latin typeface="Cambria Math" panose="02040503050406030204" pitchFamily="18" charset="0"/>
                            </a:rPr>
                            <m:t>𝑛</m:t>
                          </m:r>
                        </m:sub>
                      </m:sSub>
                      <m:d>
                        <m:dPr>
                          <m:ctrlPr>
                            <a:rPr lang="en-US" altLang="zh-TW" sz="2400" b="0" i="1" smtClean="0">
                              <a:latin typeface="Cambria Math" panose="02040503050406030204" pitchFamily="18" charset="0"/>
                            </a:rPr>
                          </m:ctrlPr>
                        </m:dPr>
                        <m:e>
                          <m:r>
                            <a:rPr lang="zh-TW" altLang="en-US" sz="2400" b="0" i="1" smtClean="0">
                              <a:latin typeface="Cambria Math" panose="02040503050406030204" pitchFamily="18" charset="0"/>
                            </a:rPr>
                            <m:t>𝜃</m:t>
                          </m:r>
                        </m:e>
                      </m:d>
                    </m:oMath>
                  </m:oMathPara>
                </a14:m>
                <a:endParaRPr lang="zh-TW" altLang="en-US" sz="2400" dirty="0"/>
              </a:p>
            </p:txBody>
          </p:sp>
        </mc:Choice>
        <mc:Fallback xmlns="">
          <p:sp>
            <p:nvSpPr>
              <p:cNvPr id="69" name="文字方塊 55"/>
              <p:cNvSpPr txBox="1">
                <a:spLocks noRot="1" noChangeAspect="1" noMove="1" noResize="1" noEditPoints="1" noAdjustHandles="1" noChangeArrowheads="1" noChangeShapeType="1" noTextEdit="1"/>
              </p:cNvSpPr>
              <p:nvPr/>
            </p:nvSpPr>
            <p:spPr>
              <a:xfrm>
                <a:off x="6370766" y="6582137"/>
                <a:ext cx="857414" cy="369332"/>
              </a:xfrm>
              <a:prstGeom prst="rect">
                <a:avLst/>
              </a:prstGeom>
              <a:blipFill>
                <a:blip r:embed="rId14"/>
                <a:stretch>
                  <a:fillRect l="-7801" b="-10000"/>
                </a:stretch>
              </a:blipFill>
            </p:spPr>
            <p:txBody>
              <a:bodyPr/>
              <a:lstStyle/>
              <a:p>
                <a:r>
                  <a:rPr lang="en-US">
                    <a:noFill/>
                  </a:rPr>
                  <a:t> </a:t>
                </a:r>
              </a:p>
            </p:txBody>
          </p:sp>
        </mc:Fallback>
      </mc:AlternateContent>
      <p:sp>
        <p:nvSpPr>
          <p:cNvPr id="64" name="TextBox 63">
            <a:extLst>
              <a:ext uri="{FF2B5EF4-FFF2-40B4-BE49-F238E27FC236}">
                <a16:creationId xmlns:a16="http://schemas.microsoft.com/office/drawing/2014/main" id="{9E3E2080-C6F7-48A1-997F-37A337BEC601}"/>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p:spTree>
    <p:extLst>
      <p:ext uri="{BB962C8B-B14F-4D97-AF65-F5344CB8AC3E}">
        <p14:creationId xmlns:p14="http://schemas.microsoft.com/office/powerpoint/2010/main" val="77204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 vs. Deep Learning</a:t>
            </a:r>
          </a:p>
        </p:txBody>
      </p:sp>
      <p:sp>
        <p:nvSpPr>
          <p:cNvPr id="3" name="Content Placeholder 2"/>
          <p:cNvSpPr>
            <a:spLocks noGrp="1"/>
          </p:cNvSpPr>
          <p:nvPr>
            <p:ph idx="1"/>
          </p:nvPr>
        </p:nvSpPr>
        <p:spPr/>
        <p:txBody>
          <a:bodyPr/>
          <a:lstStyle/>
          <a:p>
            <a:r>
              <a:rPr lang="en-US" b="1" i="1" dirty="0">
                <a:solidFill>
                  <a:srgbClr val="0070C0"/>
                </a:solidFill>
              </a:rPr>
              <a:t>Deep learning </a:t>
            </a:r>
            <a:r>
              <a:rPr lang="en-US" dirty="0"/>
              <a:t>(DL) is a machine learning subfield that uses multiple layers for learning data representations</a:t>
            </a:r>
          </a:p>
          <a:p>
            <a:pPr lvl="1"/>
            <a:r>
              <a:rPr lang="en-US" dirty="0"/>
              <a:t>DL is exceptionally effective at learning patterns</a:t>
            </a:r>
          </a:p>
        </p:txBody>
      </p:sp>
      <p:sp>
        <p:nvSpPr>
          <p:cNvPr id="6" name="Content Placeholder 5">
            <a:extLst>
              <a:ext uri="{FF2B5EF4-FFF2-40B4-BE49-F238E27FC236}">
                <a16:creationId xmlns:a16="http://schemas.microsoft.com/office/drawing/2014/main" id="{87612F4B-DBC6-461F-87D2-57D3A030FC68}"/>
              </a:ext>
            </a:extLst>
          </p:cNvPr>
          <p:cNvSpPr>
            <a:spLocks noGrp="1"/>
          </p:cNvSpPr>
          <p:nvPr>
            <p:ph idx="10"/>
          </p:nvPr>
        </p:nvSpPr>
        <p:spPr/>
        <p:txBody>
          <a:bodyPr>
            <a:normAutofit/>
          </a:bodyPr>
          <a:lstStyle/>
          <a:p>
            <a:r>
              <a:rPr lang="en-US" dirty="0"/>
              <a:t>Introduction to Deep Learning</a:t>
            </a:r>
          </a:p>
          <a:p>
            <a:endParaRPr lang="en-US" dirty="0"/>
          </a:p>
        </p:txBody>
      </p:sp>
      <p:pic>
        <p:nvPicPr>
          <p:cNvPr id="4" name="Picture 3" descr="machine-learning-vs-deep-learn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5207" y="3382144"/>
            <a:ext cx="7207985" cy="3515582"/>
          </a:xfrm>
          <a:prstGeom prst="rect">
            <a:avLst/>
          </a:prstGeom>
        </p:spPr>
      </p:pic>
      <p:sp>
        <p:nvSpPr>
          <p:cNvPr id="5" name="TextBox 4"/>
          <p:cNvSpPr txBox="1"/>
          <p:nvPr/>
        </p:nvSpPr>
        <p:spPr>
          <a:xfrm>
            <a:off x="1716832" y="7526179"/>
            <a:ext cx="6912768" cy="246221"/>
          </a:xfrm>
          <a:prstGeom prst="rect">
            <a:avLst/>
          </a:prstGeom>
          <a:noFill/>
        </p:spPr>
        <p:txBody>
          <a:bodyPr wrap="square" rtlCol="0">
            <a:spAutoFit/>
          </a:bodyPr>
          <a:lstStyle/>
          <a:p>
            <a:pPr algn="ctr"/>
            <a:r>
              <a:rPr lang="en-US" sz="1000" dirty="0"/>
              <a:t>Picture from: </a:t>
            </a:r>
            <a:r>
              <a:rPr lang="en-US" sz="1000" dirty="0">
                <a:hlinkClick r:id="rId4"/>
              </a:rPr>
              <a:t>https://www.xenonstack.com/blog/static/public/uploads/media/machine-learning-vs-deep-learning.png</a:t>
            </a:r>
            <a:endParaRPr lang="en-US" sz="1000" dirty="0"/>
          </a:p>
        </p:txBody>
      </p:sp>
    </p:spTree>
    <p:extLst>
      <p:ext uri="{BB962C8B-B14F-4D97-AF65-F5344CB8AC3E}">
        <p14:creationId xmlns:p14="http://schemas.microsoft.com/office/powerpoint/2010/main" val="5737954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a:t>
            </a:r>
          </a:p>
        </p:txBody>
      </p:sp>
      <p:sp>
        <p:nvSpPr>
          <p:cNvPr id="3" name="Content Placeholder 2"/>
          <p:cNvSpPr>
            <a:spLocks noGrp="1"/>
          </p:cNvSpPr>
          <p:nvPr>
            <p:ph idx="1"/>
          </p:nvPr>
        </p:nvSpPr>
        <p:spPr/>
        <p:txBody>
          <a:bodyPr/>
          <a:lstStyle/>
          <a:p>
            <a:r>
              <a:rPr lang="en-US" b="1" i="1" dirty="0">
                <a:solidFill>
                  <a:srgbClr val="0070C0"/>
                </a:solidFill>
              </a:rPr>
              <a:t>Classification tasks</a:t>
            </a:r>
          </a:p>
          <a:p>
            <a:endParaRPr lang="en-US" dirty="0"/>
          </a:p>
        </p:txBody>
      </p:sp>
      <p:sp>
        <p:nvSpPr>
          <p:cNvPr id="13" name="Content Placeholder 12">
            <a:extLst>
              <a:ext uri="{FF2B5EF4-FFF2-40B4-BE49-F238E27FC236}">
                <a16:creationId xmlns:a16="http://schemas.microsoft.com/office/drawing/2014/main" id="{0F30B595-F582-4D5B-A917-45F52949C46C}"/>
              </a:ext>
            </a:extLst>
          </p:cNvPr>
          <p:cNvSpPr>
            <a:spLocks noGrp="1"/>
          </p:cNvSpPr>
          <p:nvPr>
            <p:ph idx="10"/>
          </p:nvPr>
        </p:nvSpPr>
        <p:spPr/>
        <p:txBody>
          <a:bodyPr/>
          <a:lstStyle/>
          <a:p>
            <a:r>
              <a:rPr lang="en-US" dirty="0"/>
              <a:t>Training Neural Networks</a:t>
            </a:r>
          </a:p>
        </p:txBody>
      </p:sp>
      <p:sp>
        <p:nvSpPr>
          <p:cNvPr id="12" name="TextBox 11">
            <a:extLst>
              <a:ext uri="{FF2B5EF4-FFF2-40B4-BE49-F238E27FC236}">
                <a16:creationId xmlns:a16="http://schemas.microsoft.com/office/drawing/2014/main" id="{82A6344C-8538-4FEA-8BC7-AE54834D8680}"/>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a:t>
            </a:r>
            <a:r>
              <a:rPr lang="en-US" sz="1000" dirty="0" err="1"/>
              <a:t>Ismini</a:t>
            </a:r>
            <a:r>
              <a:rPr lang="en-US" sz="1000" dirty="0"/>
              <a:t> </a:t>
            </a:r>
            <a:r>
              <a:rPr lang="en-US" sz="1000" dirty="0" err="1"/>
              <a:t>Lourentzou</a:t>
            </a:r>
            <a:r>
              <a:rPr lang="en-US" sz="1000" dirty="0"/>
              <a:t> – Introduction to Deep Learning</a:t>
            </a:r>
          </a:p>
        </p:txBody>
      </p:sp>
      <p:sp>
        <p:nvSpPr>
          <p:cNvPr id="14" name="Ορθογώνιο 17"/>
          <p:cNvSpPr/>
          <p:nvPr/>
        </p:nvSpPr>
        <p:spPr>
          <a:xfrm>
            <a:off x="684245" y="2794625"/>
            <a:ext cx="1287532" cy="646331"/>
          </a:xfrm>
          <a:prstGeom prst="rect">
            <a:avLst/>
          </a:prstGeom>
        </p:spPr>
        <p:txBody>
          <a:bodyPr wrap="none">
            <a:spAutoFit/>
          </a:bodyPr>
          <a:lstStyle/>
          <a:p>
            <a:r>
              <a:rPr lang="en-US" b="1" dirty="0">
                <a:solidFill>
                  <a:srgbClr val="222222"/>
                </a:solidFill>
              </a:rPr>
              <a:t>Training </a:t>
            </a:r>
          </a:p>
          <a:p>
            <a:r>
              <a:rPr lang="en-US" b="1" dirty="0">
                <a:solidFill>
                  <a:srgbClr val="222222"/>
                </a:solidFill>
              </a:rPr>
              <a:t>examples</a:t>
            </a:r>
            <a:endParaRPr lang="el-GR" dirty="0"/>
          </a:p>
        </p:txBody>
      </p:sp>
      <p:sp>
        <p:nvSpPr>
          <p:cNvPr id="15" name="Ορθογώνιο 20"/>
          <p:cNvSpPr/>
          <p:nvPr/>
        </p:nvSpPr>
        <p:spPr>
          <a:xfrm>
            <a:off x="684245" y="4137203"/>
            <a:ext cx="1008609" cy="646331"/>
          </a:xfrm>
          <a:prstGeom prst="rect">
            <a:avLst/>
          </a:prstGeom>
        </p:spPr>
        <p:txBody>
          <a:bodyPr wrap="none">
            <a:spAutoFit/>
          </a:bodyPr>
          <a:lstStyle/>
          <a:p>
            <a:r>
              <a:rPr lang="en-US" b="1" dirty="0">
                <a:solidFill>
                  <a:srgbClr val="222222"/>
                </a:solidFill>
              </a:rPr>
              <a:t>Output </a:t>
            </a:r>
          </a:p>
          <a:p>
            <a:r>
              <a:rPr lang="en-US" b="1" dirty="0">
                <a:solidFill>
                  <a:srgbClr val="222222"/>
                </a:solidFill>
              </a:rPr>
              <a:t>Layer</a:t>
            </a:r>
            <a:endParaRPr lang="el-GR" dirty="0"/>
          </a:p>
        </p:txBody>
      </p:sp>
      <p:sp>
        <p:nvSpPr>
          <p:cNvPr id="16" name="TextBox 15"/>
          <p:cNvSpPr txBox="1"/>
          <p:nvPr/>
        </p:nvSpPr>
        <p:spPr>
          <a:xfrm>
            <a:off x="1880535" y="4111553"/>
            <a:ext cx="3825080" cy="647228"/>
          </a:xfrm>
          <a:prstGeom prst="rect">
            <a:avLst/>
          </a:prstGeom>
          <a:noFill/>
        </p:spPr>
        <p:txBody>
          <a:bodyPr wrap="square" rtlCol="0">
            <a:spAutoFit/>
          </a:bodyPr>
          <a:lstStyle/>
          <a:p>
            <a:pPr algn="ctr"/>
            <a:r>
              <a:rPr lang="en-US" dirty="0" err="1"/>
              <a:t>Softmax</a:t>
            </a:r>
            <a:r>
              <a:rPr lang="en-US" dirty="0"/>
              <a:t> Activations</a:t>
            </a:r>
          </a:p>
          <a:p>
            <a:pPr algn="ctr"/>
            <a:r>
              <a:rPr lang="en-US" sz="1600" dirty="0"/>
              <a:t> [maps </a:t>
            </a:r>
            <a:r>
              <a:rPr lang="en-US" sz="1600" dirty="0">
                <a:solidFill>
                  <a:srgbClr val="222222"/>
                </a:solidFill>
              </a:rPr>
              <a:t>to a probability distribution]</a:t>
            </a:r>
            <a:endParaRPr lang="el-GR" sz="1600" dirty="0"/>
          </a:p>
        </p:txBody>
      </p:sp>
      <p:sp>
        <p:nvSpPr>
          <p:cNvPr id="17" name="Ορθογώνιο 23"/>
          <p:cNvSpPr/>
          <p:nvPr/>
        </p:nvSpPr>
        <p:spPr>
          <a:xfrm>
            <a:off x="636712" y="5686400"/>
            <a:ext cx="1587294" cy="401007"/>
          </a:xfrm>
          <a:prstGeom prst="rect">
            <a:avLst/>
          </a:prstGeom>
        </p:spPr>
        <p:txBody>
          <a:bodyPr wrap="none">
            <a:spAutoFit/>
          </a:bodyPr>
          <a:lstStyle/>
          <a:p>
            <a:r>
              <a:rPr lang="en-US" b="1" dirty="0">
                <a:solidFill>
                  <a:srgbClr val="222222"/>
                </a:solidFill>
              </a:rPr>
              <a:t>Loss function</a:t>
            </a:r>
          </a:p>
        </p:txBody>
      </p:sp>
      <p:sp>
        <p:nvSpPr>
          <p:cNvPr id="18" name="TextBox 17"/>
          <p:cNvSpPr txBox="1"/>
          <p:nvPr/>
        </p:nvSpPr>
        <p:spPr>
          <a:xfrm>
            <a:off x="1882415" y="5695094"/>
            <a:ext cx="3025526" cy="401007"/>
          </a:xfrm>
          <a:prstGeom prst="rect">
            <a:avLst/>
          </a:prstGeom>
          <a:noFill/>
        </p:spPr>
        <p:txBody>
          <a:bodyPr wrap="square" rtlCol="0">
            <a:spAutoFit/>
          </a:bodyPr>
          <a:lstStyle/>
          <a:p>
            <a:pPr algn="ctr"/>
            <a:r>
              <a:rPr lang="en-US" b="1" i="1" dirty="0">
                <a:solidFill>
                  <a:srgbClr val="FF0000"/>
                </a:solidFill>
              </a:rPr>
              <a:t>Cross-entropy</a:t>
            </a:r>
            <a:endParaRPr lang="el-GR" b="1" i="1" dirty="0">
              <a:solidFill>
                <a:srgbClr val="FF0000"/>
              </a:solidFill>
            </a:endParaRPr>
          </a:p>
        </p:txBody>
      </p:sp>
      <p:pic>
        <p:nvPicPr>
          <p:cNvPr id="19" name="Εικόνα 31"/>
          <p:cNvPicPr>
            <a:picLocks noChangeAspect="1"/>
          </p:cNvPicPr>
          <p:nvPr/>
        </p:nvPicPr>
        <p:blipFill>
          <a:blip r:embed="rId3"/>
          <a:stretch>
            <a:fillRect/>
          </a:stretch>
        </p:blipFill>
        <p:spPr>
          <a:xfrm>
            <a:off x="5893296" y="4149204"/>
            <a:ext cx="2895600" cy="673100"/>
          </a:xfrm>
          <a:prstGeom prst="rect">
            <a:avLst/>
          </a:prstGeom>
        </p:spPr>
      </p:pic>
      <mc:AlternateContent xmlns:mc="http://schemas.openxmlformats.org/markup-compatibility/2006" xmlns:a14="http://schemas.microsoft.com/office/drawing/2010/main">
        <mc:Choice Requires="a14">
          <p:sp>
            <p:nvSpPr>
              <p:cNvPr id="20" name="TextBox 19"/>
              <p:cNvSpPr txBox="1"/>
              <p:nvPr/>
            </p:nvSpPr>
            <p:spPr>
              <a:xfrm>
                <a:off x="3949080" y="5539322"/>
                <a:ext cx="5983866" cy="69230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ℒ</m:t>
                      </m:r>
                      <m:d>
                        <m:dPr>
                          <m:ctrlPr>
                            <a:rPr lang="en-US" sz="1600" b="0" i="1" smtClean="0">
                              <a:latin typeface="Cambria Math" panose="02040503050406030204" pitchFamily="18" charset="0"/>
                            </a:rPr>
                          </m:ctrlPr>
                        </m:dPr>
                        <m:e>
                          <m:r>
                            <a:rPr lang="el-GR" sz="1600" b="0" i="1" smtClean="0">
                              <a:latin typeface="Cambria Math" charset="0"/>
                            </a:rPr>
                            <m:t>𝜃</m:t>
                          </m:r>
                        </m:e>
                      </m:d>
                      <m:r>
                        <a:rPr lang="el-GR" sz="1600" b="0" i="1" smtClean="0">
                          <a:latin typeface="Cambria Math" charset="0"/>
                        </a:rPr>
                        <m:t>=</m:t>
                      </m:r>
                      <m:r>
                        <a:rPr lang="en-US" sz="1600" b="0" i="1" smtClean="0">
                          <a:latin typeface="Cambria Math" charset="0"/>
                        </a:rPr>
                        <m:t>−</m:t>
                      </m:r>
                      <m:f>
                        <m:fPr>
                          <m:ctrlPr>
                            <a:rPr lang="mr-IN" sz="1600" b="0" i="1" smtClean="0">
                              <a:latin typeface="Cambria Math" panose="02040503050406030204" pitchFamily="18" charset="0"/>
                            </a:rPr>
                          </m:ctrlPr>
                        </m:fPr>
                        <m:num>
                          <m:r>
                            <a:rPr lang="en-US" sz="1600" b="0" i="1" smtClean="0">
                              <a:latin typeface="Cambria Math" charset="0"/>
                            </a:rPr>
                            <m:t>1</m:t>
                          </m:r>
                        </m:num>
                        <m:den>
                          <m:r>
                            <a:rPr lang="en-US" sz="1600" b="0" i="1" smtClean="0">
                              <a:latin typeface="Cambria Math" panose="02040503050406030204" pitchFamily="18" charset="0"/>
                            </a:rPr>
                            <m:t>𝑁</m:t>
                          </m:r>
                        </m:den>
                      </m:f>
                      <m:nary>
                        <m:naryPr>
                          <m:chr m:val="∑"/>
                          <m:ctrlPr>
                            <a:rPr lang="is-IS" sz="1600" b="0" i="1" smtClean="0">
                              <a:latin typeface="Cambria Math" panose="02040503050406030204" pitchFamily="18" charset="0"/>
                            </a:rPr>
                          </m:ctrlPr>
                        </m:naryPr>
                        <m:sub>
                          <m:r>
                            <m:rPr>
                              <m:brk m:alnAt="23"/>
                            </m:rPr>
                            <a:rPr lang="en-US" sz="1600" b="0" i="1" smtClean="0">
                              <a:latin typeface="Cambria Math" charset="0"/>
                            </a:rPr>
                            <m:t>𝑖</m:t>
                          </m:r>
                          <m:r>
                            <a:rPr lang="en-US" sz="1600" b="0" i="1" smtClean="0">
                              <a:latin typeface="Cambria Math" charset="0"/>
                            </a:rPr>
                            <m:t>=1</m:t>
                          </m:r>
                        </m:sub>
                        <m:sup>
                          <m:r>
                            <a:rPr lang="en-US" sz="1600" b="0" i="1" smtClean="0">
                              <a:latin typeface="Cambria Math" panose="02040503050406030204" pitchFamily="18" charset="0"/>
                            </a:rPr>
                            <m:t>𝑁</m:t>
                          </m:r>
                        </m:sup>
                        <m:e>
                          <m:nary>
                            <m:naryPr>
                              <m:chr m:val="∑"/>
                              <m:ctrlPr>
                                <a:rPr lang="is-IS" sz="1600" b="0" i="1" smtClean="0">
                                  <a:latin typeface="Cambria Math" panose="02040503050406030204" pitchFamily="18" charset="0"/>
                                </a:rPr>
                              </m:ctrlPr>
                            </m:naryPr>
                            <m:sub>
                              <m:r>
                                <m:rPr>
                                  <m:brk m:alnAt="23"/>
                                </m:rPr>
                                <a:rPr lang="en-US" sz="1600" b="0" i="1" smtClean="0">
                                  <a:latin typeface="Cambria Math" charset="0"/>
                                </a:rPr>
                                <m:t>𝑘</m:t>
                              </m:r>
                              <m:r>
                                <a:rPr lang="en-US" sz="1600" b="0" i="1" smtClean="0">
                                  <a:latin typeface="Cambria Math" charset="0"/>
                                </a:rPr>
                                <m:t>=1</m:t>
                              </m:r>
                            </m:sub>
                            <m:sup>
                              <m:r>
                                <a:rPr lang="en-US" sz="1600" b="0" i="1" smtClean="0">
                                  <a:latin typeface="Cambria Math" charset="0"/>
                                </a:rPr>
                                <m:t>𝐾</m:t>
                              </m:r>
                            </m:sup>
                            <m:e>
                              <m:d>
                                <m:dPr>
                                  <m:begChr m:val="["/>
                                  <m:endChr m:val="]"/>
                                  <m:ctrlPr>
                                    <a:rPr lang="mr-IN" sz="1600" b="0" i="1" smtClean="0">
                                      <a:latin typeface="Cambria Math" panose="02040503050406030204" pitchFamily="18" charset="0"/>
                                    </a:rPr>
                                  </m:ctrlPr>
                                </m:dPr>
                                <m:e>
                                  <m:sSubSup>
                                    <m:sSubSupPr>
                                      <m:ctrlPr>
                                        <a:rPr lang="en-US" sz="1600" b="0" i="1" smtClean="0">
                                          <a:latin typeface="Cambria Math" panose="02040503050406030204" pitchFamily="18" charset="0"/>
                                        </a:rPr>
                                      </m:ctrlPr>
                                    </m:sSubSupPr>
                                    <m:e>
                                      <m:r>
                                        <a:rPr lang="en-US" sz="1600" b="0" i="1" smtClean="0">
                                          <a:latin typeface="Cambria Math" charset="0"/>
                                        </a:rPr>
                                        <m:t>𝑦</m:t>
                                      </m:r>
                                    </m:e>
                                    <m:sub>
                                      <m:r>
                                        <a:rPr lang="en-US" sz="1600" b="0" i="1" smtClean="0">
                                          <a:latin typeface="Cambria Math" charset="0"/>
                                        </a:rPr>
                                        <m:t>𝑘</m:t>
                                      </m:r>
                                    </m:sub>
                                    <m:sup>
                                      <m:r>
                                        <a:rPr lang="en-US" sz="1600" b="0" i="1" smtClean="0">
                                          <a:latin typeface="Cambria Math" charset="0"/>
                                        </a:rPr>
                                        <m:t>(</m:t>
                                      </m:r>
                                      <m:r>
                                        <a:rPr lang="en-US" sz="1600" b="0" i="1" smtClean="0">
                                          <a:latin typeface="Cambria Math" charset="0"/>
                                        </a:rPr>
                                        <m:t>𝑖</m:t>
                                      </m:r>
                                      <m:r>
                                        <a:rPr lang="en-US" sz="1600" b="0" i="1" smtClean="0">
                                          <a:latin typeface="Cambria Math" charset="0"/>
                                        </a:rPr>
                                        <m:t>)</m:t>
                                      </m:r>
                                    </m:sup>
                                  </m:sSubSup>
                                  <m:func>
                                    <m:funcPr>
                                      <m:ctrlPr>
                                        <a:rPr lang="en-US" sz="1600" b="0" i="1" smtClean="0">
                                          <a:latin typeface="Cambria Math" panose="02040503050406030204" pitchFamily="18" charset="0"/>
                                        </a:rPr>
                                      </m:ctrlPr>
                                    </m:funcPr>
                                    <m:fName>
                                      <m:r>
                                        <m:rPr>
                                          <m:sty m:val="p"/>
                                        </m:rPr>
                                        <a:rPr lang="en-US" sz="1600" b="0" i="0" smtClean="0">
                                          <a:latin typeface="Cambria Math" charset="0"/>
                                        </a:rPr>
                                        <m:t>log</m:t>
                                      </m:r>
                                    </m:fName>
                                    <m:e>
                                      <m:sSubSup>
                                        <m:sSubSupPr>
                                          <m:ctrlPr>
                                            <a:rPr lang="en-US" sz="1600" b="0" i="1" smtClean="0">
                                              <a:latin typeface="Cambria Math" panose="02040503050406030204" pitchFamily="18" charset="0"/>
                                            </a:rPr>
                                          </m:ctrlPr>
                                        </m:sSubSupPr>
                                        <m:e>
                                          <m:acc>
                                            <m:accPr>
                                              <m:chr m:val="̂"/>
                                              <m:ctrlPr>
                                                <a:rPr lang="en-US" sz="1600" b="0" i="1" smtClean="0">
                                                  <a:latin typeface="Cambria Math" panose="02040503050406030204" pitchFamily="18" charset="0"/>
                                                </a:rPr>
                                              </m:ctrlPr>
                                            </m:accPr>
                                            <m:e>
                                              <m:r>
                                                <a:rPr lang="en-US" sz="1600" b="0" i="1" smtClean="0">
                                                  <a:latin typeface="Cambria Math" charset="0"/>
                                                </a:rPr>
                                                <m:t>𝑦</m:t>
                                              </m:r>
                                            </m:e>
                                          </m:acc>
                                        </m:e>
                                        <m:sub>
                                          <m:r>
                                            <a:rPr lang="en-US" sz="1600" b="0" i="1" smtClean="0">
                                              <a:latin typeface="Cambria Math" charset="0"/>
                                            </a:rPr>
                                            <m:t>𝑘</m:t>
                                          </m:r>
                                        </m:sub>
                                        <m:sup>
                                          <m:r>
                                            <a:rPr lang="en-US" sz="1600" b="0" i="1" smtClean="0">
                                              <a:latin typeface="Cambria Math" charset="0"/>
                                            </a:rPr>
                                            <m:t>(</m:t>
                                          </m:r>
                                          <m:r>
                                            <a:rPr lang="en-US" sz="1600" b="0" i="1" smtClean="0">
                                              <a:latin typeface="Cambria Math" charset="0"/>
                                            </a:rPr>
                                            <m:t>𝑖</m:t>
                                          </m:r>
                                          <m:r>
                                            <a:rPr lang="en-US" sz="1600" b="0" i="1" smtClean="0">
                                              <a:latin typeface="Cambria Math" charset="0"/>
                                            </a:rPr>
                                            <m:t>)</m:t>
                                          </m:r>
                                        </m:sup>
                                      </m:sSubSup>
                                      <m:r>
                                        <a:rPr lang="en-US" sz="1600" b="0" i="1" smtClean="0">
                                          <a:latin typeface="Cambria Math" charset="0"/>
                                        </a:rPr>
                                        <m:t>+</m:t>
                                      </m:r>
                                      <m:d>
                                        <m:dPr>
                                          <m:ctrlPr>
                                            <a:rPr lang="mr-IN" sz="1600" b="0" i="1" smtClean="0">
                                              <a:latin typeface="Cambria Math" panose="02040503050406030204" pitchFamily="18" charset="0"/>
                                            </a:rPr>
                                          </m:ctrlPr>
                                        </m:dPr>
                                        <m:e>
                                          <m:r>
                                            <a:rPr lang="en-US" sz="1600" b="0" i="1" smtClean="0">
                                              <a:latin typeface="Cambria Math" charset="0"/>
                                            </a:rPr>
                                            <m:t>1−</m:t>
                                          </m:r>
                                          <m:sSubSup>
                                            <m:sSubSupPr>
                                              <m:ctrlPr>
                                                <a:rPr lang="en-US" sz="1600" i="1">
                                                  <a:latin typeface="Cambria Math" panose="02040503050406030204" pitchFamily="18" charset="0"/>
                                                </a:rPr>
                                              </m:ctrlPr>
                                            </m:sSubSupPr>
                                            <m:e>
                                              <m:r>
                                                <a:rPr lang="en-US" sz="1600" i="1">
                                                  <a:latin typeface="Cambria Math" charset="0"/>
                                                </a:rPr>
                                                <m:t>𝑦</m:t>
                                              </m:r>
                                            </m:e>
                                            <m:sub>
                                              <m:r>
                                                <a:rPr lang="en-US" sz="1600" i="1">
                                                  <a:latin typeface="Cambria Math" charset="0"/>
                                                </a:rPr>
                                                <m:t>𝑘</m:t>
                                              </m:r>
                                            </m:sub>
                                            <m:sup>
                                              <m:r>
                                                <a:rPr lang="en-US" sz="1600" i="1">
                                                  <a:latin typeface="Cambria Math" charset="0"/>
                                                </a:rPr>
                                                <m:t>(</m:t>
                                              </m:r>
                                              <m:r>
                                                <a:rPr lang="en-US" sz="1600" i="1">
                                                  <a:latin typeface="Cambria Math" charset="0"/>
                                                </a:rPr>
                                                <m:t>𝑖</m:t>
                                              </m:r>
                                              <m:r>
                                                <a:rPr lang="en-US" sz="1600" i="1">
                                                  <a:latin typeface="Cambria Math" charset="0"/>
                                                </a:rPr>
                                                <m:t>)</m:t>
                                              </m:r>
                                            </m:sup>
                                          </m:sSubSup>
                                        </m:e>
                                      </m:d>
                                      <m:r>
                                        <a:rPr lang="en-US" sz="1600" b="0" i="1" smtClean="0">
                                          <a:latin typeface="Cambria Math" charset="0"/>
                                        </a:rPr>
                                        <m:t> </m:t>
                                      </m:r>
                                    </m:e>
                                  </m:func>
                                  <m:func>
                                    <m:funcPr>
                                      <m:ctrlPr>
                                        <a:rPr lang="en-US" sz="1600" i="1">
                                          <a:latin typeface="Cambria Math" panose="02040503050406030204" pitchFamily="18" charset="0"/>
                                        </a:rPr>
                                      </m:ctrlPr>
                                    </m:funcPr>
                                    <m:fName>
                                      <m:r>
                                        <m:rPr>
                                          <m:sty m:val="p"/>
                                        </m:rPr>
                                        <a:rPr lang="en-US" sz="1600">
                                          <a:latin typeface="Cambria Math" charset="0"/>
                                        </a:rPr>
                                        <m:t>log</m:t>
                                      </m:r>
                                    </m:fName>
                                    <m:e>
                                      <m:d>
                                        <m:dPr>
                                          <m:ctrlPr>
                                            <a:rPr lang="mr-IN" sz="1600" i="1" smtClean="0">
                                              <a:latin typeface="Cambria Math" panose="02040503050406030204" pitchFamily="18" charset="0"/>
                                            </a:rPr>
                                          </m:ctrlPr>
                                        </m:dPr>
                                        <m:e>
                                          <m:r>
                                            <a:rPr lang="en-US" sz="1600" i="1">
                                              <a:latin typeface="Cambria Math" charset="0"/>
                                            </a:rPr>
                                            <m:t>1− </m:t>
                                          </m:r>
                                          <m:sSubSup>
                                            <m:sSubSupPr>
                                              <m:ctrlPr>
                                                <a:rPr lang="en-US" sz="1600" i="1">
                                                  <a:latin typeface="Cambria Math" panose="02040503050406030204" pitchFamily="18" charset="0"/>
                                                </a:rPr>
                                              </m:ctrlPr>
                                            </m:sSubSupPr>
                                            <m:e>
                                              <m:acc>
                                                <m:accPr>
                                                  <m:chr m:val="̂"/>
                                                  <m:ctrlPr>
                                                    <a:rPr lang="en-US" sz="1600" i="1">
                                                      <a:latin typeface="Cambria Math" panose="02040503050406030204" pitchFamily="18" charset="0"/>
                                                    </a:rPr>
                                                  </m:ctrlPr>
                                                </m:accPr>
                                                <m:e>
                                                  <m:r>
                                                    <a:rPr lang="en-US" sz="1600" i="1">
                                                      <a:latin typeface="Cambria Math" charset="0"/>
                                                    </a:rPr>
                                                    <m:t>𝑦</m:t>
                                                  </m:r>
                                                </m:e>
                                              </m:acc>
                                            </m:e>
                                            <m:sub>
                                              <m:r>
                                                <a:rPr lang="en-US" sz="1600" i="1">
                                                  <a:latin typeface="Cambria Math" charset="0"/>
                                                </a:rPr>
                                                <m:t>𝑘</m:t>
                                              </m:r>
                                            </m:sub>
                                            <m:sup>
                                              <m:d>
                                                <m:dPr>
                                                  <m:ctrlPr>
                                                    <a:rPr lang="en-US" sz="1600" i="1">
                                                      <a:latin typeface="Cambria Math" panose="02040503050406030204" pitchFamily="18" charset="0"/>
                                                    </a:rPr>
                                                  </m:ctrlPr>
                                                </m:dPr>
                                                <m:e>
                                                  <m:r>
                                                    <a:rPr lang="en-US" sz="1600" i="1">
                                                      <a:latin typeface="Cambria Math" charset="0"/>
                                                    </a:rPr>
                                                    <m:t>𝑖</m:t>
                                                  </m:r>
                                                </m:e>
                                              </m:d>
                                            </m:sup>
                                          </m:sSubSup>
                                        </m:e>
                                      </m:d>
                                    </m:e>
                                  </m:func>
                                </m:e>
                              </m:d>
                            </m:e>
                          </m:nary>
                        </m:e>
                      </m:nary>
                    </m:oMath>
                  </m:oMathPara>
                </a14:m>
                <a:endParaRPr lang="el-GR" sz="1600" dirty="0"/>
              </a:p>
            </p:txBody>
          </p:sp>
        </mc:Choice>
        <mc:Fallback xmlns="">
          <p:sp>
            <p:nvSpPr>
              <p:cNvPr id="20" name="TextBox 19"/>
              <p:cNvSpPr txBox="1">
                <a:spLocks noRot="1" noChangeAspect="1" noMove="1" noResize="1" noEditPoints="1" noAdjustHandles="1" noChangeArrowheads="1" noChangeShapeType="1" noTextEdit="1"/>
              </p:cNvSpPr>
              <p:nvPr/>
            </p:nvSpPr>
            <p:spPr>
              <a:xfrm>
                <a:off x="3949080" y="5539322"/>
                <a:ext cx="5983866" cy="6923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2148880" y="2950096"/>
                <a:ext cx="6912767" cy="401007"/>
              </a:xfrm>
              <a:prstGeom prst="rect">
                <a:avLst/>
              </a:prstGeom>
              <a:noFill/>
            </p:spPr>
            <p:txBody>
              <a:bodyPr wrap="square" rtlCol="0">
                <a:spAutoFit/>
              </a:bodyPr>
              <a:lstStyle/>
              <a:p>
                <a:pPr algn="ctr"/>
                <a:r>
                  <a:rPr lang="en-US" dirty="0">
                    <a:solidFill>
                      <a:srgbClr val="222222"/>
                    </a:solidFill>
                    <a:ea typeface="Cambria Math" panose="02040503050406030204" pitchFamily="18" charset="0"/>
                  </a:rPr>
                  <a:t>Pairs of 𝑁 inputs </a:t>
                </a:r>
                <a14:m>
                  <m:oMath xmlns:m="http://schemas.openxmlformats.org/officeDocument/2006/math">
                    <m:sSub>
                      <m:sSubPr>
                        <m:ctrlPr>
                          <a:rPr lang="en-US" sz="1600" i="1" dirty="0" smtClean="0">
                            <a:latin typeface="Cambria Math" panose="02040503050406030204" pitchFamily="18" charset="0"/>
                          </a:rPr>
                        </m:ctrlPr>
                      </m:sSubPr>
                      <m:e>
                        <m:r>
                          <a:rPr lang="en-US" sz="1600" b="0" i="1" dirty="0" smtClean="0">
                            <a:latin typeface="Cambria Math" panose="02040503050406030204" pitchFamily="18" charset="0"/>
                          </a:rPr>
                          <m:t>𝑥</m:t>
                        </m:r>
                      </m:e>
                      <m:sub>
                        <m:r>
                          <a:rPr lang="en-US" sz="1600" b="0" i="1" dirty="0" smtClean="0">
                            <a:latin typeface="Cambria Math" panose="02040503050406030204" pitchFamily="18" charset="0"/>
                          </a:rPr>
                          <m:t>𝑖</m:t>
                        </m:r>
                      </m:sub>
                    </m:sSub>
                  </m:oMath>
                </a14:m>
                <a:r>
                  <a:rPr lang="en-US" dirty="0">
                    <a:solidFill>
                      <a:srgbClr val="222222"/>
                    </a:solidFill>
                    <a:ea typeface="Cambria Math" panose="02040503050406030204" pitchFamily="18" charset="0"/>
                  </a:rPr>
                  <a:t> and ground-truth class labels </a:t>
                </a:r>
                <a14:m>
                  <m:oMath xmlns:m="http://schemas.openxmlformats.org/officeDocument/2006/math">
                    <m:sSub>
                      <m:sSubPr>
                        <m:ctrlPr>
                          <a:rPr lang="en-US" sz="1600" i="1" dirty="0" smtClean="0">
                            <a:latin typeface="Cambria Math" panose="02040503050406030204" pitchFamily="18" charset="0"/>
                          </a:rPr>
                        </m:ctrlPr>
                      </m:sSubPr>
                      <m:e>
                        <m:r>
                          <a:rPr lang="en-US" sz="1600" b="0" i="1" dirty="0" smtClean="0">
                            <a:latin typeface="Cambria Math" panose="02040503050406030204" pitchFamily="18" charset="0"/>
                          </a:rPr>
                          <m:t>𝑦</m:t>
                        </m:r>
                      </m:e>
                      <m:sub>
                        <m:r>
                          <a:rPr lang="en-US" sz="1600" b="0" i="1" dirty="0" smtClean="0">
                            <a:latin typeface="Cambria Math" panose="02040503050406030204" pitchFamily="18" charset="0"/>
                          </a:rPr>
                          <m:t>𝑖</m:t>
                        </m:r>
                      </m:sub>
                    </m:sSub>
                  </m:oMath>
                </a14:m>
                <a:endParaRPr lang="el-GR" sz="1600" i="1" dirty="0">
                  <a:latin typeface="Cambria Math" charset="0"/>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2148880" y="2950096"/>
                <a:ext cx="6912767" cy="401007"/>
              </a:xfrm>
              <a:prstGeom prst="rect">
                <a:avLst/>
              </a:prstGeom>
              <a:blipFill>
                <a:blip r:embed="rId5"/>
                <a:stretch>
                  <a:fillRect t="-12121"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2148880" y="6367584"/>
                <a:ext cx="6912767" cy="401007"/>
              </a:xfrm>
              <a:prstGeom prst="rect">
                <a:avLst/>
              </a:prstGeom>
              <a:noFill/>
            </p:spPr>
            <p:txBody>
              <a:bodyPr wrap="square" rtlCol="0">
                <a:spAutoFit/>
              </a:bodyPr>
              <a:lstStyle/>
              <a:p>
                <a:pPr algn="ctr"/>
                <a:r>
                  <a:rPr lang="en-US" sz="1800" dirty="0">
                    <a:solidFill>
                      <a:srgbClr val="222222"/>
                    </a:solidFill>
                    <a:ea typeface="Cambria Math" panose="02040503050406030204" pitchFamily="18" charset="0"/>
                  </a:rPr>
                  <a:t>Ground-truth class labels </a:t>
                </a:r>
                <a14:m>
                  <m:oMath xmlns:m="http://schemas.openxmlformats.org/officeDocument/2006/math">
                    <m:sSub>
                      <m:sSubPr>
                        <m:ctrlPr>
                          <a:rPr lang="en-US" sz="1800" i="1" dirty="0" smtClean="0">
                            <a:latin typeface="Cambria Math" panose="02040503050406030204" pitchFamily="18" charset="0"/>
                          </a:rPr>
                        </m:ctrlPr>
                      </m:sSubPr>
                      <m:e>
                        <m:r>
                          <a:rPr lang="en-US" sz="1800" b="0" i="1" dirty="0" smtClean="0">
                            <a:latin typeface="Cambria Math" panose="02040503050406030204" pitchFamily="18" charset="0"/>
                          </a:rPr>
                          <m:t>𝑦</m:t>
                        </m:r>
                      </m:e>
                      <m:sub>
                        <m:r>
                          <a:rPr lang="en-US" sz="1800" b="0" i="1" dirty="0" smtClean="0">
                            <a:latin typeface="Cambria Math" panose="02040503050406030204" pitchFamily="18" charset="0"/>
                          </a:rPr>
                          <m:t>𝑖</m:t>
                        </m:r>
                      </m:sub>
                    </m:sSub>
                  </m:oMath>
                </a14:m>
                <a:r>
                  <a:rPr lang="en-US" sz="1800" i="1" dirty="0">
                    <a:latin typeface="Cambria Math" charset="0"/>
                  </a:rPr>
                  <a:t> </a:t>
                </a:r>
                <a:r>
                  <a:rPr lang="en-US" sz="1800" dirty="0">
                    <a:solidFill>
                      <a:srgbClr val="222222"/>
                    </a:solidFill>
                    <a:ea typeface="Cambria Math" panose="02040503050406030204" pitchFamily="18" charset="0"/>
                  </a:rPr>
                  <a:t>and model predicted class labels </a:t>
                </a:r>
                <a14:m>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smtClean="0">
                                <a:latin typeface="Cambria Math" panose="02040503050406030204" pitchFamily="18" charset="0"/>
                              </a:rPr>
                            </m:ctrlPr>
                          </m:accPr>
                          <m:e>
                            <m:r>
                              <a:rPr lang="en-US" sz="1800" b="0" i="1" dirty="0" smtClean="0">
                                <a:latin typeface="Cambria Math" panose="02040503050406030204" pitchFamily="18" charset="0"/>
                              </a:rPr>
                              <m:t>𝑦</m:t>
                            </m:r>
                          </m:e>
                        </m:acc>
                      </m:e>
                      <m:sub>
                        <m:r>
                          <a:rPr lang="en-US" sz="1800" i="1" dirty="0">
                            <a:latin typeface="Cambria Math" panose="02040503050406030204" pitchFamily="18" charset="0"/>
                          </a:rPr>
                          <m:t>𝑖</m:t>
                        </m:r>
                      </m:sub>
                    </m:sSub>
                  </m:oMath>
                </a14:m>
                <a:r>
                  <a:rPr lang="en-US" dirty="0">
                    <a:solidFill>
                      <a:srgbClr val="222222"/>
                    </a:solidFill>
                    <a:ea typeface="Cambria Math" panose="02040503050406030204" pitchFamily="18" charset="0"/>
                  </a:rPr>
                  <a:t>   </a:t>
                </a:r>
                <a:endParaRPr lang="el-GR" dirty="0">
                  <a:solidFill>
                    <a:srgbClr val="222222"/>
                  </a:solidFill>
                  <a:ea typeface="Cambria Math" panose="02040503050406030204" pitchFamily="18"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2148880" y="6367584"/>
                <a:ext cx="6912767" cy="401007"/>
              </a:xfrm>
              <a:prstGeom prst="rect">
                <a:avLst/>
              </a:prstGeom>
              <a:blipFill>
                <a:blip r:embed="rId6"/>
                <a:stretch>
                  <a:fillRect t="-3077" b="-23077"/>
                </a:stretch>
              </a:blipFill>
            </p:spPr>
            <p:txBody>
              <a:bodyPr/>
              <a:lstStyle/>
              <a:p>
                <a:r>
                  <a:rPr lang="en-US">
                    <a:noFill/>
                  </a:rPr>
                  <a:t> </a:t>
                </a:r>
              </a:p>
            </p:txBody>
          </p:sp>
        </mc:Fallback>
      </mc:AlternateContent>
    </p:spTree>
    <p:extLst>
      <p:ext uri="{BB962C8B-B14F-4D97-AF65-F5344CB8AC3E}">
        <p14:creationId xmlns:p14="http://schemas.microsoft.com/office/powerpoint/2010/main" val="27206463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02E4C-7C83-404F-9B1D-8862BDF479DD}"/>
              </a:ext>
            </a:extLst>
          </p:cNvPr>
          <p:cNvSpPr>
            <a:spLocks noGrp="1"/>
          </p:cNvSpPr>
          <p:nvPr>
            <p:ph type="title"/>
          </p:nvPr>
        </p:nvSpPr>
        <p:spPr/>
        <p:txBody>
          <a:bodyPr/>
          <a:lstStyle/>
          <a:p>
            <a:r>
              <a:rPr lang="en-US" dirty="0"/>
              <a:t>Loss Functions</a:t>
            </a:r>
          </a:p>
        </p:txBody>
      </p:sp>
      <p:sp>
        <p:nvSpPr>
          <p:cNvPr id="3" name="Content Placeholder 2">
            <a:extLst>
              <a:ext uri="{FF2B5EF4-FFF2-40B4-BE49-F238E27FC236}">
                <a16:creationId xmlns:a16="http://schemas.microsoft.com/office/drawing/2014/main" id="{9AE5DA36-930B-47EC-BFB8-9BF2D34D9A74}"/>
              </a:ext>
            </a:extLst>
          </p:cNvPr>
          <p:cNvSpPr>
            <a:spLocks noGrp="1"/>
          </p:cNvSpPr>
          <p:nvPr>
            <p:ph idx="1"/>
          </p:nvPr>
        </p:nvSpPr>
        <p:spPr/>
        <p:txBody>
          <a:bodyPr/>
          <a:lstStyle/>
          <a:p>
            <a:r>
              <a:rPr lang="en-US" b="1" i="1" dirty="0">
                <a:solidFill>
                  <a:srgbClr val="0070C0"/>
                </a:solidFill>
              </a:rPr>
              <a:t>Regression tasks</a:t>
            </a:r>
          </a:p>
          <a:p>
            <a:endParaRPr lang="en-US" dirty="0"/>
          </a:p>
        </p:txBody>
      </p:sp>
      <p:sp>
        <p:nvSpPr>
          <p:cNvPr id="7" name="Content Placeholder 6">
            <a:extLst>
              <a:ext uri="{FF2B5EF4-FFF2-40B4-BE49-F238E27FC236}">
                <a16:creationId xmlns:a16="http://schemas.microsoft.com/office/drawing/2014/main" id="{9AC5028B-386D-413C-9EC8-D311BA9E5D38}"/>
              </a:ext>
            </a:extLst>
          </p:cNvPr>
          <p:cNvSpPr>
            <a:spLocks noGrp="1"/>
          </p:cNvSpPr>
          <p:nvPr>
            <p:ph idx="10"/>
          </p:nvPr>
        </p:nvSpPr>
        <p:spPr/>
        <p:txBody>
          <a:bodyPr>
            <a:normAutofit/>
          </a:bodyPr>
          <a:lstStyle/>
          <a:p>
            <a:r>
              <a:rPr lang="en-US" dirty="0"/>
              <a:t>Training Neural Networks</a:t>
            </a:r>
          </a:p>
          <a:p>
            <a:endParaRPr lang="en-US" dirty="0"/>
          </a:p>
        </p:txBody>
      </p:sp>
      <p:sp>
        <p:nvSpPr>
          <p:cNvPr id="17" name="TextBox 16">
            <a:extLst>
              <a:ext uri="{FF2B5EF4-FFF2-40B4-BE49-F238E27FC236}">
                <a16:creationId xmlns:a16="http://schemas.microsoft.com/office/drawing/2014/main" id="{895D17EF-24BB-42B9-95F4-044E5D5EC1B7}"/>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a:t>
            </a:r>
            <a:r>
              <a:rPr lang="en-US" sz="1000" dirty="0" err="1"/>
              <a:t>Ismini</a:t>
            </a:r>
            <a:r>
              <a:rPr lang="en-US" sz="1000" dirty="0"/>
              <a:t> </a:t>
            </a:r>
            <a:r>
              <a:rPr lang="en-US" sz="1000" dirty="0" err="1"/>
              <a:t>Lourentzou</a:t>
            </a:r>
            <a:r>
              <a:rPr lang="en-US" sz="1000" dirty="0"/>
              <a:t> – Introduction to Deep Learning</a:t>
            </a:r>
          </a:p>
        </p:txBody>
      </p:sp>
      <p:sp>
        <p:nvSpPr>
          <p:cNvPr id="18" name="Ορθογώνιο 17">
            <a:extLst>
              <a:ext uri="{FF2B5EF4-FFF2-40B4-BE49-F238E27FC236}">
                <a16:creationId xmlns:a16="http://schemas.microsoft.com/office/drawing/2014/main" id="{6B5E36F3-637B-400F-BC86-59B1338994BB}"/>
              </a:ext>
            </a:extLst>
          </p:cNvPr>
          <p:cNvSpPr/>
          <p:nvPr/>
        </p:nvSpPr>
        <p:spPr>
          <a:xfrm>
            <a:off x="708721" y="2878088"/>
            <a:ext cx="1287532" cy="646331"/>
          </a:xfrm>
          <a:prstGeom prst="rect">
            <a:avLst/>
          </a:prstGeom>
        </p:spPr>
        <p:txBody>
          <a:bodyPr wrap="none">
            <a:spAutoFit/>
          </a:bodyPr>
          <a:lstStyle/>
          <a:p>
            <a:r>
              <a:rPr lang="en-US" b="1" dirty="0">
                <a:solidFill>
                  <a:srgbClr val="222222"/>
                </a:solidFill>
              </a:rPr>
              <a:t>Training </a:t>
            </a:r>
          </a:p>
          <a:p>
            <a:r>
              <a:rPr lang="en-US" b="1" dirty="0">
                <a:solidFill>
                  <a:srgbClr val="222222"/>
                </a:solidFill>
              </a:rPr>
              <a:t>examples</a:t>
            </a:r>
            <a:endParaRPr lang="el-GR" dirty="0"/>
          </a:p>
        </p:txBody>
      </p:sp>
      <p:sp>
        <p:nvSpPr>
          <p:cNvPr id="19" name="Ορθογώνιο 20">
            <a:extLst>
              <a:ext uri="{FF2B5EF4-FFF2-40B4-BE49-F238E27FC236}">
                <a16:creationId xmlns:a16="http://schemas.microsoft.com/office/drawing/2014/main" id="{7CD2584B-F384-4732-8A45-FDF5B0EE1B1E}"/>
              </a:ext>
            </a:extLst>
          </p:cNvPr>
          <p:cNvSpPr/>
          <p:nvPr/>
        </p:nvSpPr>
        <p:spPr>
          <a:xfrm>
            <a:off x="708721" y="3930669"/>
            <a:ext cx="1008609" cy="646331"/>
          </a:xfrm>
          <a:prstGeom prst="rect">
            <a:avLst/>
          </a:prstGeom>
        </p:spPr>
        <p:txBody>
          <a:bodyPr wrap="none">
            <a:spAutoFit/>
          </a:bodyPr>
          <a:lstStyle/>
          <a:p>
            <a:r>
              <a:rPr lang="en-US" b="1" dirty="0">
                <a:solidFill>
                  <a:srgbClr val="222222"/>
                </a:solidFill>
              </a:rPr>
              <a:t>Output </a:t>
            </a:r>
          </a:p>
          <a:p>
            <a:r>
              <a:rPr lang="en-US" b="1" dirty="0">
                <a:solidFill>
                  <a:srgbClr val="222222"/>
                </a:solidFill>
              </a:rPr>
              <a:t>Layer</a:t>
            </a:r>
            <a:endParaRPr lang="el-GR" dirty="0"/>
          </a:p>
        </p:txBody>
      </p:sp>
      <p:sp>
        <p:nvSpPr>
          <p:cNvPr id="20" name="Ορθογώνιο 23">
            <a:extLst>
              <a:ext uri="{FF2B5EF4-FFF2-40B4-BE49-F238E27FC236}">
                <a16:creationId xmlns:a16="http://schemas.microsoft.com/office/drawing/2014/main" id="{1D5F4953-BCA5-454F-A7AE-8E4350F4BB29}"/>
              </a:ext>
            </a:extLst>
          </p:cNvPr>
          <p:cNvSpPr/>
          <p:nvPr/>
        </p:nvSpPr>
        <p:spPr>
          <a:xfrm>
            <a:off x="708720" y="5640058"/>
            <a:ext cx="1603964" cy="401007"/>
          </a:xfrm>
          <a:prstGeom prst="rect">
            <a:avLst/>
          </a:prstGeom>
        </p:spPr>
        <p:txBody>
          <a:bodyPr wrap="square">
            <a:spAutoFit/>
          </a:bodyPr>
          <a:lstStyle/>
          <a:p>
            <a:r>
              <a:rPr lang="en-US" b="1" dirty="0">
                <a:solidFill>
                  <a:srgbClr val="222222"/>
                </a:solidFill>
              </a:rPr>
              <a:t>Loss function</a:t>
            </a:r>
          </a:p>
        </p:txBody>
      </p:sp>
      <p:sp>
        <p:nvSpPr>
          <p:cNvPr id="21" name="Ορθογώνιο 25">
            <a:extLst>
              <a:ext uri="{FF2B5EF4-FFF2-40B4-BE49-F238E27FC236}">
                <a16:creationId xmlns:a16="http://schemas.microsoft.com/office/drawing/2014/main" id="{5BAE5C5A-81CE-4752-8F78-3706BD6A0CE9}"/>
              </a:ext>
            </a:extLst>
          </p:cNvPr>
          <p:cNvSpPr/>
          <p:nvPr/>
        </p:nvSpPr>
        <p:spPr>
          <a:xfrm>
            <a:off x="2888748" y="5336823"/>
            <a:ext cx="2814872" cy="401007"/>
          </a:xfrm>
          <a:prstGeom prst="rect">
            <a:avLst/>
          </a:prstGeom>
        </p:spPr>
        <p:txBody>
          <a:bodyPr wrap="square">
            <a:spAutoFit/>
          </a:bodyPr>
          <a:lstStyle/>
          <a:p>
            <a:pPr algn="ctr"/>
            <a:r>
              <a:rPr lang="en-US" b="1" i="1" dirty="0">
                <a:solidFill>
                  <a:srgbClr val="FF0000"/>
                </a:solidFill>
              </a:rPr>
              <a:t>Mean Squared Error</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EE8DA71-F424-4821-9949-470A0DEC726F}"/>
                  </a:ext>
                </a:extLst>
              </p:cNvPr>
              <p:cNvSpPr txBox="1"/>
              <p:nvPr/>
            </p:nvSpPr>
            <p:spPr>
              <a:xfrm>
                <a:off x="5657536" y="5081884"/>
                <a:ext cx="2950955" cy="84029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ℒ</m:t>
                      </m:r>
                      <m:d>
                        <m:dPr>
                          <m:ctrlPr>
                            <a:rPr lang="en-US" sz="2000" b="0" i="1" smtClean="0">
                              <a:latin typeface="Cambria Math" panose="02040503050406030204" pitchFamily="18" charset="0"/>
                            </a:rPr>
                          </m:ctrlPr>
                        </m:dPr>
                        <m:e>
                          <m:r>
                            <a:rPr lang="el-GR" sz="2000" b="0" i="1" smtClean="0">
                              <a:latin typeface="Cambria Math" charset="0"/>
                            </a:rPr>
                            <m:t>𝜃</m:t>
                          </m:r>
                        </m:e>
                      </m:d>
                      <m:r>
                        <a:rPr lang="el-GR" sz="2000" b="0" i="1" smtClean="0">
                          <a:latin typeface="Cambria Math" charset="0"/>
                        </a:rPr>
                        <m:t>= </m:t>
                      </m:r>
                      <m:f>
                        <m:fPr>
                          <m:ctrlPr>
                            <a:rPr lang="mr-IN" sz="2000" b="0" i="1" smtClean="0">
                              <a:latin typeface="Cambria Math" panose="02040503050406030204" pitchFamily="18" charset="0"/>
                            </a:rPr>
                          </m:ctrlPr>
                        </m:fPr>
                        <m:num>
                          <m:r>
                            <a:rPr lang="en-US" sz="2000" b="0" i="1" smtClean="0">
                              <a:latin typeface="Cambria Math" charset="0"/>
                            </a:rPr>
                            <m:t>1</m:t>
                          </m:r>
                        </m:num>
                        <m:den>
                          <m:r>
                            <a:rPr lang="en-US" sz="2000" b="0" i="1" smtClean="0">
                              <a:latin typeface="Cambria Math" charset="0"/>
                            </a:rPr>
                            <m:t>𝑛</m:t>
                          </m:r>
                        </m:den>
                      </m:f>
                      <m:nary>
                        <m:naryPr>
                          <m:chr m:val="∑"/>
                          <m:ctrlPr>
                            <a:rPr lang="is-IS" sz="2000" b="0" i="1" smtClean="0">
                              <a:latin typeface="Cambria Math" panose="02040503050406030204" pitchFamily="18" charset="0"/>
                            </a:rPr>
                          </m:ctrlPr>
                        </m:naryPr>
                        <m:sub>
                          <m:r>
                            <m:rPr>
                              <m:brk m:alnAt="23"/>
                            </m:rPr>
                            <a:rPr lang="en-US" sz="2000" b="0" i="1" smtClean="0">
                              <a:latin typeface="Cambria Math" charset="0"/>
                            </a:rPr>
                            <m:t>𝑖</m:t>
                          </m:r>
                          <m:r>
                            <a:rPr lang="en-US" sz="2000" b="0" i="1" smtClean="0">
                              <a:latin typeface="Cambria Math" charset="0"/>
                            </a:rPr>
                            <m:t>=1</m:t>
                          </m:r>
                        </m:sub>
                        <m:sup>
                          <m:r>
                            <a:rPr lang="en-US" sz="2000" b="0" i="1" smtClean="0">
                              <a:latin typeface="Cambria Math" charset="0"/>
                            </a:rPr>
                            <m:t>𝑛</m:t>
                          </m:r>
                        </m:sup>
                        <m:e>
                          <m:sSup>
                            <m:sSupPr>
                              <m:ctrlPr>
                                <a:rPr lang="mr-IN" sz="2000" b="0" i="1" smtClean="0">
                                  <a:latin typeface="Cambria Math" panose="02040503050406030204" pitchFamily="18" charset="0"/>
                                </a:rPr>
                              </m:ctrlPr>
                            </m:sSupPr>
                            <m:e>
                              <m:d>
                                <m:dPr>
                                  <m:ctrlPr>
                                    <a:rPr lang="mr-IN" sz="2000" i="1">
                                      <a:latin typeface="Cambria Math" panose="02040503050406030204" pitchFamily="18" charset="0"/>
                                    </a:rPr>
                                  </m:ctrlPr>
                                </m:dPr>
                                <m:e>
                                  <m:sSup>
                                    <m:sSupPr>
                                      <m:ctrlPr>
                                        <a:rPr lang="is-IS" sz="2000" i="1">
                                          <a:latin typeface="Cambria Math" panose="02040503050406030204" pitchFamily="18" charset="0"/>
                                        </a:rPr>
                                      </m:ctrlPr>
                                    </m:sSupPr>
                                    <m:e>
                                      <m:r>
                                        <a:rPr lang="en-US" sz="2000" i="1">
                                          <a:latin typeface="Cambria Math" charset="0"/>
                                        </a:rPr>
                                        <m:t>𝑦</m:t>
                                      </m:r>
                                    </m:e>
                                    <m:sup>
                                      <m:r>
                                        <a:rPr lang="en-US" sz="2000" i="1">
                                          <a:latin typeface="Cambria Math" charset="0"/>
                                        </a:rPr>
                                        <m:t>(</m:t>
                                      </m:r>
                                      <m:r>
                                        <a:rPr lang="en-US" sz="2000" i="1">
                                          <a:latin typeface="Cambria Math" charset="0"/>
                                        </a:rPr>
                                        <m:t>𝑖</m:t>
                                      </m:r>
                                      <m:r>
                                        <a:rPr lang="en-US" sz="2000" i="1">
                                          <a:latin typeface="Cambria Math" charset="0"/>
                                        </a:rPr>
                                        <m:t>)</m:t>
                                      </m:r>
                                    </m:sup>
                                  </m:sSup>
                                  <m:r>
                                    <a:rPr lang="en-US" sz="2000" i="1">
                                      <a:latin typeface="Cambria Math" charset="0"/>
                                    </a:rPr>
                                    <m:t>−</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charset="0"/>
                                            </a:rPr>
                                            <m:t>𝑦</m:t>
                                          </m:r>
                                        </m:e>
                                      </m:acc>
                                    </m:e>
                                    <m:sup>
                                      <m:r>
                                        <a:rPr lang="en-US" sz="2000" i="1">
                                          <a:latin typeface="Cambria Math" charset="0"/>
                                        </a:rPr>
                                        <m:t>(</m:t>
                                      </m:r>
                                      <m:r>
                                        <a:rPr lang="en-US" sz="2000" i="1">
                                          <a:latin typeface="Cambria Math" charset="0"/>
                                        </a:rPr>
                                        <m:t>𝑖</m:t>
                                      </m:r>
                                      <m:r>
                                        <a:rPr lang="en-US" sz="2000" i="1">
                                          <a:latin typeface="Cambria Math" charset="0"/>
                                        </a:rPr>
                                        <m:t>)</m:t>
                                      </m:r>
                                    </m:sup>
                                  </m:sSup>
                                </m:e>
                              </m:d>
                            </m:e>
                            <m:sup>
                              <m:r>
                                <a:rPr lang="en-US" sz="2000" b="0" i="1" smtClean="0">
                                  <a:latin typeface="Cambria Math" charset="0"/>
                                </a:rPr>
                                <m:t>2</m:t>
                              </m:r>
                            </m:sup>
                          </m:sSup>
                        </m:e>
                      </m:nary>
                    </m:oMath>
                  </m:oMathPara>
                </a14:m>
                <a:endParaRPr lang="el-GR" sz="2000" dirty="0"/>
              </a:p>
            </p:txBody>
          </p:sp>
        </mc:Choice>
        <mc:Fallback xmlns="">
          <p:sp>
            <p:nvSpPr>
              <p:cNvPr id="22" name="TextBox 21">
                <a:extLst>
                  <a:ext uri="{FF2B5EF4-FFF2-40B4-BE49-F238E27FC236}">
                    <a16:creationId xmlns:a16="http://schemas.microsoft.com/office/drawing/2014/main" id="{7EE8DA71-F424-4821-9949-470A0DEC726F}"/>
                  </a:ext>
                </a:extLst>
              </p:cNvPr>
              <p:cNvSpPr txBox="1">
                <a:spLocks noRot="1" noChangeAspect="1" noMove="1" noResize="1" noEditPoints="1" noAdjustHandles="1" noChangeArrowheads="1" noChangeShapeType="1" noTextEdit="1"/>
              </p:cNvSpPr>
              <p:nvPr/>
            </p:nvSpPr>
            <p:spPr>
              <a:xfrm>
                <a:off x="5657536" y="5081884"/>
                <a:ext cx="2950955" cy="840295"/>
              </a:xfrm>
              <a:prstGeom prst="rect">
                <a:avLst/>
              </a:prstGeom>
              <a:blipFill>
                <a:blip r:embed="rId2"/>
                <a:stretch>
                  <a:fillRect/>
                </a:stretch>
              </a:blipFill>
            </p:spPr>
            <p:txBody>
              <a:bodyPr/>
              <a:lstStyle/>
              <a:p>
                <a:r>
                  <a:rPr lang="en-US">
                    <a:noFill/>
                  </a:rPr>
                  <a:t> </a:t>
                </a:r>
              </a:p>
            </p:txBody>
          </p:sp>
        </mc:Fallback>
      </mc:AlternateContent>
      <p:sp>
        <p:nvSpPr>
          <p:cNvPr id="23" name="Ορθογώνιο 22">
            <a:extLst>
              <a:ext uri="{FF2B5EF4-FFF2-40B4-BE49-F238E27FC236}">
                <a16:creationId xmlns:a16="http://schemas.microsoft.com/office/drawing/2014/main" id="{DD0B38E7-B605-4B7E-84AC-81E1079C75AC}"/>
              </a:ext>
            </a:extLst>
          </p:cNvPr>
          <p:cNvSpPr/>
          <p:nvPr/>
        </p:nvSpPr>
        <p:spPr>
          <a:xfrm>
            <a:off x="3144686" y="4081012"/>
            <a:ext cx="5628930" cy="401007"/>
          </a:xfrm>
          <a:prstGeom prst="rect">
            <a:avLst/>
          </a:prstGeom>
        </p:spPr>
        <p:txBody>
          <a:bodyPr wrap="square">
            <a:spAutoFit/>
          </a:bodyPr>
          <a:lstStyle/>
          <a:p>
            <a:r>
              <a:rPr lang="en-US" dirty="0">
                <a:solidFill>
                  <a:srgbClr val="222222"/>
                </a:solidFill>
              </a:rPr>
              <a:t>Linear (Identity) or Sigmoid Activation</a:t>
            </a:r>
          </a:p>
        </p:txBody>
      </p:sp>
      <p:sp>
        <p:nvSpPr>
          <p:cNvPr id="24" name="Ορθογώνιο 42">
            <a:extLst>
              <a:ext uri="{FF2B5EF4-FFF2-40B4-BE49-F238E27FC236}">
                <a16:creationId xmlns:a16="http://schemas.microsoft.com/office/drawing/2014/main" id="{6D19382C-1DD9-403C-AFCF-BD154B2A4748}"/>
              </a:ext>
            </a:extLst>
          </p:cNvPr>
          <p:cNvSpPr/>
          <p:nvPr/>
        </p:nvSpPr>
        <p:spPr>
          <a:xfrm>
            <a:off x="2888748" y="6358127"/>
            <a:ext cx="2814872" cy="401007"/>
          </a:xfrm>
          <a:prstGeom prst="rect">
            <a:avLst/>
          </a:prstGeom>
        </p:spPr>
        <p:txBody>
          <a:bodyPr wrap="square">
            <a:spAutoFit/>
          </a:bodyPr>
          <a:lstStyle/>
          <a:p>
            <a:pPr algn="ctr"/>
            <a:r>
              <a:rPr lang="en-US" b="1" i="1" dirty="0">
                <a:solidFill>
                  <a:srgbClr val="FF0000"/>
                </a:solidFill>
              </a:rPr>
              <a:t>Mean Absolute Error</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8280BCB-C980-4352-9395-6D5B636E7EC4}"/>
                  </a:ext>
                </a:extLst>
              </p:cNvPr>
              <p:cNvSpPr txBox="1"/>
              <p:nvPr/>
            </p:nvSpPr>
            <p:spPr>
              <a:xfrm>
                <a:off x="5657536" y="6102734"/>
                <a:ext cx="2860142" cy="8402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ℒ</m:t>
                      </m:r>
                      <m:d>
                        <m:dPr>
                          <m:ctrlPr>
                            <a:rPr lang="en-US" sz="2000" b="0" i="1" smtClean="0">
                              <a:latin typeface="Cambria Math" panose="02040503050406030204" pitchFamily="18" charset="0"/>
                            </a:rPr>
                          </m:ctrlPr>
                        </m:dPr>
                        <m:e>
                          <m:r>
                            <a:rPr lang="el-GR" sz="2000" b="0" i="1" smtClean="0">
                              <a:latin typeface="Cambria Math" charset="0"/>
                            </a:rPr>
                            <m:t>𝜃</m:t>
                          </m:r>
                        </m:e>
                      </m:d>
                      <m:r>
                        <a:rPr lang="el-GR" sz="2000" b="0" i="1" smtClean="0">
                          <a:latin typeface="Cambria Math" charset="0"/>
                        </a:rPr>
                        <m:t>= </m:t>
                      </m:r>
                      <m:f>
                        <m:fPr>
                          <m:ctrlPr>
                            <a:rPr lang="mr-IN" sz="2000" b="0" i="1" smtClean="0">
                              <a:latin typeface="Cambria Math" panose="02040503050406030204" pitchFamily="18" charset="0"/>
                            </a:rPr>
                          </m:ctrlPr>
                        </m:fPr>
                        <m:num>
                          <m:r>
                            <a:rPr lang="en-US" sz="2000" b="0" i="1" smtClean="0">
                              <a:latin typeface="Cambria Math" charset="0"/>
                            </a:rPr>
                            <m:t>1</m:t>
                          </m:r>
                        </m:num>
                        <m:den>
                          <m:r>
                            <a:rPr lang="en-US" sz="2000" b="0" i="1" smtClean="0">
                              <a:latin typeface="Cambria Math" charset="0"/>
                            </a:rPr>
                            <m:t>𝑛</m:t>
                          </m:r>
                        </m:den>
                      </m:f>
                      <m:nary>
                        <m:naryPr>
                          <m:chr m:val="∑"/>
                          <m:ctrlPr>
                            <a:rPr lang="is-IS" sz="2000" b="0" i="1" smtClean="0">
                              <a:latin typeface="Cambria Math" panose="02040503050406030204" pitchFamily="18" charset="0"/>
                            </a:rPr>
                          </m:ctrlPr>
                        </m:naryPr>
                        <m:sub>
                          <m:r>
                            <m:rPr>
                              <m:brk m:alnAt="23"/>
                            </m:rPr>
                            <a:rPr lang="en-US" sz="2000" b="0" i="1" smtClean="0">
                              <a:latin typeface="Cambria Math" charset="0"/>
                            </a:rPr>
                            <m:t>𝑖</m:t>
                          </m:r>
                          <m:r>
                            <a:rPr lang="en-US" sz="2000" b="0" i="1" smtClean="0">
                              <a:latin typeface="Cambria Math" charset="0"/>
                            </a:rPr>
                            <m:t>=1</m:t>
                          </m:r>
                        </m:sub>
                        <m:sup>
                          <m:r>
                            <a:rPr lang="en-US" sz="2000" b="0" i="1" smtClean="0">
                              <a:latin typeface="Cambria Math" charset="0"/>
                            </a:rPr>
                            <m:t>𝑛</m:t>
                          </m:r>
                        </m:sup>
                        <m:e>
                          <m:d>
                            <m:dPr>
                              <m:begChr m:val="|"/>
                              <m:endChr m:val="|"/>
                              <m:ctrlPr>
                                <a:rPr lang="hr-HR" sz="2000" b="0" i="1" smtClean="0">
                                  <a:latin typeface="Cambria Math" panose="02040503050406030204" pitchFamily="18" charset="0"/>
                                </a:rPr>
                              </m:ctrlPr>
                            </m:dPr>
                            <m:e>
                              <m:sSup>
                                <m:sSupPr>
                                  <m:ctrlPr>
                                    <a:rPr lang="is-IS" sz="2000" i="1">
                                      <a:latin typeface="Cambria Math" panose="02040503050406030204" pitchFamily="18" charset="0"/>
                                    </a:rPr>
                                  </m:ctrlPr>
                                </m:sSupPr>
                                <m:e>
                                  <m:r>
                                    <a:rPr lang="en-US" sz="2000" i="1">
                                      <a:latin typeface="Cambria Math" charset="0"/>
                                    </a:rPr>
                                    <m:t>𝑦</m:t>
                                  </m:r>
                                </m:e>
                                <m:sup>
                                  <m:r>
                                    <a:rPr lang="en-US" sz="2000" i="1">
                                      <a:latin typeface="Cambria Math" charset="0"/>
                                    </a:rPr>
                                    <m:t>(</m:t>
                                  </m:r>
                                  <m:r>
                                    <a:rPr lang="en-US" sz="2000" i="1">
                                      <a:latin typeface="Cambria Math" charset="0"/>
                                    </a:rPr>
                                    <m:t>𝑖</m:t>
                                  </m:r>
                                  <m:r>
                                    <a:rPr lang="en-US" sz="2000" i="1">
                                      <a:latin typeface="Cambria Math" charset="0"/>
                                    </a:rPr>
                                    <m:t>)</m:t>
                                  </m:r>
                                </m:sup>
                              </m:sSup>
                              <m:r>
                                <a:rPr lang="en-US" sz="2000" i="1">
                                  <a:latin typeface="Cambria Math" charset="0"/>
                                </a:rPr>
                                <m:t>−</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charset="0"/>
                                        </a:rPr>
                                        <m:t>𝑦</m:t>
                                      </m:r>
                                    </m:e>
                                  </m:acc>
                                </m:e>
                                <m:sup>
                                  <m:r>
                                    <a:rPr lang="en-US" sz="2000" i="1">
                                      <a:latin typeface="Cambria Math" charset="0"/>
                                    </a:rPr>
                                    <m:t>(</m:t>
                                  </m:r>
                                  <m:r>
                                    <a:rPr lang="en-US" sz="2000" i="1">
                                      <a:latin typeface="Cambria Math" charset="0"/>
                                    </a:rPr>
                                    <m:t>𝑖</m:t>
                                  </m:r>
                                  <m:r>
                                    <a:rPr lang="en-US" sz="2000" i="1">
                                      <a:latin typeface="Cambria Math" charset="0"/>
                                    </a:rPr>
                                    <m:t>)</m:t>
                                  </m:r>
                                </m:sup>
                              </m:sSup>
                            </m:e>
                          </m:d>
                        </m:e>
                      </m:nary>
                    </m:oMath>
                  </m:oMathPara>
                </a14:m>
                <a:endParaRPr lang="el-GR" sz="2000" dirty="0"/>
              </a:p>
            </p:txBody>
          </p:sp>
        </mc:Choice>
        <mc:Fallback xmlns="">
          <p:sp>
            <p:nvSpPr>
              <p:cNvPr id="25" name="TextBox 24">
                <a:extLst>
                  <a:ext uri="{FF2B5EF4-FFF2-40B4-BE49-F238E27FC236}">
                    <a16:creationId xmlns:a16="http://schemas.microsoft.com/office/drawing/2014/main" id="{28280BCB-C980-4352-9395-6D5B636E7EC4}"/>
                  </a:ext>
                </a:extLst>
              </p:cNvPr>
              <p:cNvSpPr txBox="1">
                <a:spLocks noRot="1" noChangeAspect="1" noMove="1" noResize="1" noEditPoints="1" noAdjustHandles="1" noChangeArrowheads="1" noChangeShapeType="1" noTextEdit="1"/>
              </p:cNvSpPr>
              <p:nvPr/>
            </p:nvSpPr>
            <p:spPr>
              <a:xfrm>
                <a:off x="5657536" y="6102734"/>
                <a:ext cx="2860142" cy="84029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1996700" y="3025704"/>
                <a:ext cx="6912767" cy="401007"/>
              </a:xfrm>
              <a:prstGeom prst="rect">
                <a:avLst/>
              </a:prstGeom>
              <a:noFill/>
            </p:spPr>
            <p:txBody>
              <a:bodyPr wrap="square" rtlCol="0">
                <a:spAutoFit/>
              </a:bodyPr>
              <a:lstStyle/>
              <a:p>
                <a:pPr algn="ctr"/>
                <a:r>
                  <a:rPr lang="en-US" dirty="0">
                    <a:solidFill>
                      <a:srgbClr val="222222"/>
                    </a:solidFill>
                    <a:ea typeface="Cambria Math" panose="02040503050406030204" pitchFamily="18" charset="0"/>
                  </a:rPr>
                  <a:t>Pairs of 𝑁 inputs </a:t>
                </a:r>
                <a14:m>
                  <m:oMath xmlns:m="http://schemas.openxmlformats.org/officeDocument/2006/math">
                    <m:sSub>
                      <m:sSubPr>
                        <m:ctrlPr>
                          <a:rPr lang="en-US" sz="1600" i="1" dirty="0" smtClean="0">
                            <a:latin typeface="Cambria Math" panose="02040503050406030204" pitchFamily="18" charset="0"/>
                          </a:rPr>
                        </m:ctrlPr>
                      </m:sSubPr>
                      <m:e>
                        <m:r>
                          <a:rPr lang="en-US" sz="1600" b="0" i="1" dirty="0" smtClean="0">
                            <a:latin typeface="Cambria Math" panose="02040503050406030204" pitchFamily="18" charset="0"/>
                          </a:rPr>
                          <m:t>𝑥</m:t>
                        </m:r>
                      </m:e>
                      <m:sub>
                        <m:r>
                          <a:rPr lang="en-US" sz="1600" b="0" i="1" dirty="0" smtClean="0">
                            <a:latin typeface="Cambria Math" panose="02040503050406030204" pitchFamily="18" charset="0"/>
                          </a:rPr>
                          <m:t>𝑖</m:t>
                        </m:r>
                      </m:sub>
                    </m:sSub>
                  </m:oMath>
                </a14:m>
                <a:r>
                  <a:rPr lang="en-US" dirty="0">
                    <a:solidFill>
                      <a:srgbClr val="222222"/>
                    </a:solidFill>
                    <a:ea typeface="Cambria Math" panose="02040503050406030204" pitchFamily="18" charset="0"/>
                  </a:rPr>
                  <a:t> and ground-truth output values</a:t>
                </a:r>
                <a14:m>
                  <m:oMath xmlns:m="http://schemas.openxmlformats.org/officeDocument/2006/math">
                    <m:r>
                      <a:rPr lang="en-US" sz="1600" b="0" i="0" dirty="0" smtClean="0">
                        <a:latin typeface="Cambria Math" panose="02040503050406030204" pitchFamily="18" charset="0"/>
                      </a:rPr>
                      <m:t> </m:t>
                    </m:r>
                    <m:sSub>
                      <m:sSubPr>
                        <m:ctrlPr>
                          <a:rPr lang="en-US" sz="1600" i="1" dirty="0" smtClean="0">
                            <a:latin typeface="Cambria Math" panose="02040503050406030204" pitchFamily="18" charset="0"/>
                          </a:rPr>
                        </m:ctrlPr>
                      </m:sSubPr>
                      <m:e>
                        <m:r>
                          <a:rPr lang="en-US" sz="1600" b="0" i="1" dirty="0" smtClean="0">
                            <a:latin typeface="Cambria Math" panose="02040503050406030204" pitchFamily="18" charset="0"/>
                          </a:rPr>
                          <m:t>𝑦</m:t>
                        </m:r>
                      </m:e>
                      <m:sub>
                        <m:r>
                          <a:rPr lang="en-US" sz="1600" b="0" i="1" dirty="0" smtClean="0">
                            <a:latin typeface="Cambria Math" panose="02040503050406030204" pitchFamily="18" charset="0"/>
                          </a:rPr>
                          <m:t>𝑖</m:t>
                        </m:r>
                      </m:sub>
                    </m:sSub>
                  </m:oMath>
                </a14:m>
                <a:endParaRPr lang="el-GR" sz="1600" i="1" dirty="0">
                  <a:latin typeface="Cambria Math" charset="0"/>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1996700" y="3025704"/>
                <a:ext cx="6912767" cy="401007"/>
              </a:xfrm>
              <a:prstGeom prst="rect">
                <a:avLst/>
              </a:prstGeom>
              <a:blipFill>
                <a:blip r:embed="rId4"/>
                <a:stretch>
                  <a:fillRect t="-10606" b="-25758"/>
                </a:stretch>
              </a:blipFill>
            </p:spPr>
            <p:txBody>
              <a:bodyPr/>
              <a:lstStyle/>
              <a:p>
                <a:r>
                  <a:rPr lang="en-US">
                    <a:noFill/>
                  </a:rPr>
                  <a:t> </a:t>
                </a:r>
              </a:p>
            </p:txBody>
          </p:sp>
        </mc:Fallback>
      </mc:AlternateContent>
    </p:spTree>
    <p:extLst>
      <p:ext uri="{BB962C8B-B14F-4D97-AF65-F5344CB8AC3E}">
        <p14:creationId xmlns:p14="http://schemas.microsoft.com/office/powerpoint/2010/main" val="8870664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Training NNs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Optimizing the loss function </a:t>
                </a:r>
                <a14:m>
                  <m:oMath xmlns:m="http://schemas.openxmlformats.org/officeDocument/2006/math">
                    <m:r>
                      <a:rPr lang="en-US" altLang="zh-TW" i="1" smtClean="0">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r>
                          <a:rPr lang="zh-TW" altLang="en-US" i="1">
                            <a:latin typeface="Cambria Math" panose="02040503050406030204" pitchFamily="18" charset="0"/>
                          </a:rPr>
                          <m:t>𝜃</m:t>
                        </m:r>
                      </m:e>
                    </m:d>
                  </m:oMath>
                </a14:m>
                <a:r>
                  <a:rPr lang="en-US" dirty="0"/>
                  <a:t> </a:t>
                </a:r>
              </a:p>
              <a:p>
                <a:pPr lvl="1"/>
                <a:r>
                  <a:rPr lang="en-US" dirty="0"/>
                  <a:t>Almost all DL models these days are trained with a variant of the </a:t>
                </a:r>
                <a:r>
                  <a:rPr lang="en-US" b="1" i="1" dirty="0">
                    <a:solidFill>
                      <a:srgbClr val="0070C0"/>
                    </a:solidFill>
                  </a:rPr>
                  <a:t>gradient descent </a:t>
                </a:r>
                <a:r>
                  <a:rPr lang="en-US" dirty="0"/>
                  <a:t>(GD) algorithm</a:t>
                </a:r>
              </a:p>
              <a:p>
                <a:pPr lvl="1"/>
                <a:r>
                  <a:rPr lang="en-US" dirty="0"/>
                  <a:t>GD applies iterative refinement of the network </a:t>
                </a:r>
                <a:r>
                  <a:rPr lang="en-US" dirty="0">
                    <a:solidFill>
                      <a:srgbClr val="FF0000"/>
                    </a:solidFill>
                  </a:rPr>
                  <a:t>parameters</a:t>
                </a:r>
                <a14:m>
                  <m:oMath xmlns:m="http://schemas.openxmlformats.org/officeDocument/2006/math">
                    <m:r>
                      <a:rPr lang="en-US" altLang="zh-TW" b="0" i="0" smtClean="0">
                        <a:solidFill>
                          <a:srgbClr val="FF0000"/>
                        </a:solidFill>
                        <a:latin typeface="Cambria Math" panose="02040503050406030204" pitchFamily="18" charset="0"/>
                      </a:rPr>
                      <m:t> </m:t>
                    </m:r>
                    <m:r>
                      <a:rPr lang="zh-TW" altLang="en-US" i="1">
                        <a:solidFill>
                          <a:srgbClr val="FF0000"/>
                        </a:solidFill>
                        <a:latin typeface="Cambria Math" panose="02040503050406030204" pitchFamily="18" charset="0"/>
                      </a:rPr>
                      <m:t>𝜃</m:t>
                    </m:r>
                  </m:oMath>
                </a14:m>
                <a:endParaRPr lang="en-US" dirty="0"/>
              </a:p>
              <a:p>
                <a:pPr lvl="1"/>
                <a:r>
                  <a:rPr lang="en-US" dirty="0"/>
                  <a:t>GD uses the opposite direction of the </a:t>
                </a:r>
                <a:r>
                  <a:rPr lang="en-US" dirty="0">
                    <a:solidFill>
                      <a:srgbClr val="FF0000"/>
                    </a:solidFill>
                  </a:rPr>
                  <a:t>gradient</a:t>
                </a:r>
                <a:r>
                  <a:rPr lang="en-US" dirty="0"/>
                  <a:t> of the loss with respect to the NN parameters (i.e.,</a:t>
                </a:r>
                <a14:m>
                  <m:oMath xmlns:m="http://schemas.openxmlformats.org/officeDocument/2006/math">
                    <m:r>
                      <a:rPr lang="zh-TW" altLang="en-US"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r>
                          <a:rPr lang="zh-TW" altLang="en-US" i="1" smtClean="0">
                            <a:latin typeface="Cambria Math" panose="02040503050406030204" pitchFamily="18" charset="0"/>
                          </a:rPr>
                          <m:t>𝜃</m:t>
                        </m:r>
                      </m:e>
                    </m:d>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f>
                          <m:fPr>
                            <m:type m:val="lin"/>
                            <m:ctrlPr>
                              <a:rPr lang="en-US" altLang="zh-TW" b="0" i="1" smtClean="0">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ℒ</m:t>
                            </m:r>
                          </m:num>
                          <m:den>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𝑖</m:t>
                                </m:r>
                              </m:sub>
                            </m:sSub>
                          </m:den>
                        </m:f>
                      </m:e>
                    </m:d>
                  </m:oMath>
                </a14:m>
                <a:r>
                  <a:rPr lang="en-US" dirty="0"/>
                  <a:t> ) for updating  </a:t>
                </a:r>
                <a14:m>
                  <m:oMath xmlns:m="http://schemas.openxmlformats.org/officeDocument/2006/math">
                    <m:r>
                      <a:rPr lang="zh-TW" altLang="en-US" i="1">
                        <a:latin typeface="Cambria Math" panose="02040503050406030204" pitchFamily="18" charset="0"/>
                      </a:rPr>
                      <m:t>𝜃</m:t>
                    </m:r>
                  </m:oMath>
                </a14:m>
                <a:endParaRPr lang="en-US" dirty="0"/>
              </a:p>
              <a:p>
                <a:pPr lvl="2"/>
                <a:r>
                  <a:rPr lang="en-US" dirty="0"/>
                  <a:t>The gradient of the loss function </a:t>
                </a:r>
                <a14:m>
                  <m:oMath xmlns:m="http://schemas.openxmlformats.org/officeDocument/2006/math">
                    <m:r>
                      <a:rPr lang="zh-TW" altLang="en-US"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r>
                          <a:rPr lang="zh-TW" altLang="en-US" i="1">
                            <a:latin typeface="Cambria Math" panose="02040503050406030204" pitchFamily="18" charset="0"/>
                          </a:rPr>
                          <m:t>𝜃</m:t>
                        </m:r>
                      </m:e>
                    </m:d>
                  </m:oMath>
                </a14:m>
                <a:r>
                  <a:rPr lang="en-US" dirty="0"/>
                  <a:t> gives the direction of fastest increase of the loss function </a:t>
                </a:r>
                <a14:m>
                  <m:oMath xmlns:m="http://schemas.openxmlformats.org/officeDocument/2006/math">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r>
                          <a:rPr lang="zh-TW" altLang="en-US" i="1">
                            <a:latin typeface="Cambria Math" panose="02040503050406030204" pitchFamily="18" charset="0"/>
                          </a:rPr>
                          <m:t>𝜃</m:t>
                        </m:r>
                      </m:e>
                    </m:d>
                  </m:oMath>
                </a14:m>
                <a:r>
                  <a:rPr lang="en-US" dirty="0"/>
                  <a:t> when the parameters</a:t>
                </a:r>
                <a14:m>
                  <m:oMath xmlns:m="http://schemas.openxmlformats.org/officeDocument/2006/math">
                    <m:r>
                      <a:rPr lang="en-US" altLang="zh-TW">
                        <a:latin typeface="Cambria Math" panose="02040503050406030204" pitchFamily="18" charset="0"/>
                      </a:rPr>
                      <m:t> </m:t>
                    </m:r>
                    <m:r>
                      <a:rPr lang="zh-TW" altLang="en-US" i="1">
                        <a:latin typeface="Cambria Math" panose="02040503050406030204" pitchFamily="18" charset="0"/>
                      </a:rPr>
                      <m:t>𝜃</m:t>
                    </m:r>
                  </m:oMath>
                </a14:m>
                <a:r>
                  <a:rPr lang="en-US" dirty="0"/>
                  <a:t> are changed</a:t>
                </a:r>
              </a:p>
              <a:p>
                <a:endParaRPr lang="en-US" dirty="0"/>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99" t="-795"/>
                </a:stretch>
              </a:blipFill>
            </p:spPr>
            <p:txBody>
              <a:bodyPr/>
              <a:lstStyle/>
              <a:p>
                <a:r>
                  <a:rPr lang="en-US">
                    <a:noFill/>
                  </a:rPr>
                  <a:t> </a:t>
                </a:r>
              </a:p>
            </p:txBody>
          </p:sp>
        </mc:Fallback>
      </mc:AlternateContent>
      <p:sp>
        <p:nvSpPr>
          <p:cNvPr id="7" name="Content Placeholder 6">
            <a:extLst>
              <a:ext uri="{FF2B5EF4-FFF2-40B4-BE49-F238E27FC236}">
                <a16:creationId xmlns:a16="http://schemas.microsoft.com/office/drawing/2014/main" id="{BD5D3087-E014-4AF3-ABBE-8D71C4B3211A}"/>
              </a:ext>
            </a:extLst>
          </p:cNvPr>
          <p:cNvSpPr>
            <a:spLocks noGrp="1"/>
          </p:cNvSpPr>
          <p:nvPr>
            <p:ph idx="10"/>
          </p:nvPr>
        </p:nvSpPr>
        <p:spPr/>
        <p:txBody>
          <a:bodyPr>
            <a:normAutofit/>
          </a:bodyPr>
          <a:lstStyle/>
          <a:p>
            <a:r>
              <a:rPr lang="en-US" dirty="0"/>
              <a:t>Training Neural Networks</a:t>
            </a:r>
          </a:p>
          <a:p>
            <a:endParaRPr lang="en-US" dirty="0"/>
          </a:p>
        </p:txBody>
      </p:sp>
      <p:grpSp>
        <p:nvGrpSpPr>
          <p:cNvPr id="6" name="Group 5"/>
          <p:cNvGrpSpPr/>
          <p:nvPr/>
        </p:nvGrpSpPr>
        <p:grpSpPr>
          <a:xfrm>
            <a:off x="996752" y="4750296"/>
            <a:ext cx="3528392" cy="2448272"/>
            <a:chOff x="5721123" y="4534272"/>
            <a:chExt cx="3687977" cy="2808313"/>
          </a:xfrm>
        </p:grpSpPr>
        <p:pic>
          <p:nvPicPr>
            <p:cNvPr id="4" name="Picture 3"/>
            <p:cNvPicPr>
              <a:picLocks noChangeAspect="1"/>
            </p:cNvPicPr>
            <p:nvPr/>
          </p:nvPicPr>
          <p:blipFill rotWithShape="1">
            <a:blip r:embed="rId3"/>
            <a:srcRect t="-1" b="13846"/>
            <a:stretch/>
          </p:blipFill>
          <p:spPr>
            <a:xfrm>
              <a:off x="5721123" y="4534273"/>
              <a:ext cx="3687977" cy="2808312"/>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6037312" y="4534272"/>
                  <a:ext cx="504056" cy="4010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r>
                              <a:rPr lang="zh-TW" altLang="en-US" i="1">
                                <a:latin typeface="Cambria Math" panose="02040503050406030204" pitchFamily="18" charset="0"/>
                              </a:rPr>
                              <m:t>𝜃</m:t>
                            </m:r>
                          </m:e>
                        </m:d>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6037312" y="4534272"/>
                  <a:ext cx="504056" cy="401007"/>
                </a:xfrm>
                <a:prstGeom prst="rect">
                  <a:avLst/>
                </a:prstGeom>
                <a:blipFill>
                  <a:blip r:embed="rId4"/>
                  <a:stretch>
                    <a:fillRect r="-22785" b="-87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8868772" y="6909165"/>
                  <a:ext cx="504056" cy="4010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zh-TW" altLang="en-US" i="1">
                                <a:latin typeface="Cambria Math" panose="02040503050406030204" pitchFamily="18" charset="0"/>
                              </a:rPr>
                              <m:t>𝜃</m:t>
                            </m:r>
                          </m:e>
                          <m:sub>
                            <m:r>
                              <a:rPr lang="en-US" altLang="zh-TW" b="0" i="1" smtClean="0">
                                <a:latin typeface="Cambria Math" panose="02040503050406030204" pitchFamily="18" charset="0"/>
                              </a:rPr>
                              <m:t>𝑖</m:t>
                            </m:r>
                          </m:sub>
                        </m:sSub>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8868772" y="6909165"/>
                  <a:ext cx="504056" cy="401007"/>
                </a:xfrm>
                <a:prstGeom prst="rect">
                  <a:avLst/>
                </a:prstGeom>
                <a:blipFill>
                  <a:blip r:embed="rId5"/>
                  <a:stretch>
                    <a:fillRect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8701608" y="4735209"/>
                  <a:ext cx="671220" cy="665888"/>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TW" sz="1800" i="1">
                                <a:latin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ℒ</m:t>
                            </m:r>
                          </m:num>
                          <m:den>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𝜃</m:t>
                                </m:r>
                              </m:e>
                              <m:sub>
                                <m:r>
                                  <a:rPr lang="en-US" sz="1800" i="1">
                                    <a:latin typeface="Cambria Math" panose="02040503050406030204" pitchFamily="18" charset="0"/>
                                    <a:ea typeface="Cambria Math" panose="02040503050406030204" pitchFamily="18" charset="0"/>
                                  </a:rPr>
                                  <m:t>𝑖</m:t>
                                </m:r>
                              </m:sub>
                            </m:sSub>
                          </m:den>
                        </m:f>
                      </m:oMath>
                    </m:oMathPara>
                  </a14:m>
                  <a:endParaRPr lang="en-US" sz="1800" dirty="0"/>
                </a:p>
              </p:txBody>
            </p:sp>
          </mc:Choice>
          <mc:Fallback xmlns="">
            <p:sp>
              <p:nvSpPr>
                <p:cNvPr id="11" name="TextBox 10"/>
                <p:cNvSpPr txBox="1">
                  <a:spLocks noRot="1" noChangeAspect="1" noMove="1" noResize="1" noEditPoints="1" noAdjustHandles="1" noChangeArrowheads="1" noChangeShapeType="1" noTextEdit="1"/>
                </p:cNvSpPr>
                <p:nvPr/>
              </p:nvSpPr>
              <p:spPr>
                <a:xfrm>
                  <a:off x="8701608" y="4735209"/>
                  <a:ext cx="671220" cy="665888"/>
                </a:xfrm>
                <a:prstGeom prst="rect">
                  <a:avLst/>
                </a:prstGeom>
                <a:blipFill>
                  <a:blip r:embed="rId6"/>
                  <a:stretch>
                    <a:fillRect b="-6316"/>
                  </a:stretch>
                </a:blipFill>
              </p:spPr>
              <p:txBody>
                <a:bodyPr/>
                <a:lstStyle/>
                <a:p>
                  <a:r>
                    <a:rPr lang="en-US">
                      <a:noFill/>
                    </a:rPr>
                    <a:t> </a:t>
                  </a:r>
                </a:p>
              </p:txBody>
            </p:sp>
          </mc:Fallback>
        </mc:AlternateContent>
      </p:grpSp>
      <p:pic>
        <p:nvPicPr>
          <p:cNvPr id="8" name="Picture 7"/>
          <p:cNvPicPr>
            <a:picLocks noChangeAspect="1"/>
          </p:cNvPicPr>
          <p:nvPr/>
        </p:nvPicPr>
        <p:blipFill>
          <a:blip r:embed="rId7"/>
          <a:stretch>
            <a:fillRect/>
          </a:stretch>
        </p:blipFill>
        <p:spPr>
          <a:xfrm>
            <a:off x="5101208" y="4678288"/>
            <a:ext cx="4206457" cy="2595192"/>
          </a:xfrm>
          <a:prstGeom prst="rect">
            <a:avLst/>
          </a:prstGeom>
        </p:spPr>
      </p:pic>
    </p:spTree>
    <p:extLst>
      <p:ext uri="{BB962C8B-B14F-4D97-AF65-F5344CB8AC3E}">
        <p14:creationId xmlns:p14="http://schemas.microsoft.com/office/powerpoint/2010/main" val="1834971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Steps in the </a:t>
                </a:r>
                <a:r>
                  <a:rPr lang="en-US" b="1" i="1" dirty="0">
                    <a:solidFill>
                      <a:srgbClr val="0070C0"/>
                    </a:solidFill>
                  </a:rPr>
                  <a:t>gradient descent algorithm</a:t>
                </a:r>
                <a:r>
                  <a:rPr lang="en-US" dirty="0"/>
                  <a:t>:</a:t>
                </a:r>
              </a:p>
              <a:p>
                <a:pPr marL="808009" lvl="1" indent="-457200">
                  <a:buFont typeface="+mj-lt"/>
                  <a:buAutoNum type="arabicPeriod"/>
                </a:pPr>
                <a:r>
                  <a:rPr lang="en-US" dirty="0"/>
                  <a:t>Randomly initialize the model parameters</a:t>
                </a:r>
                <a14:m>
                  <m:oMath xmlns:m="http://schemas.openxmlformats.org/officeDocument/2006/math">
                    <m:r>
                      <a:rPr lang="en-US" altLang="zh-TW" b="0" i="0" smtClean="0">
                        <a:latin typeface="Cambria Math" panose="02040503050406030204" pitchFamily="18" charset="0"/>
                      </a:rPr>
                      <m:t>,</m:t>
                    </m:r>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0</m:t>
                        </m:r>
                      </m:sup>
                    </m:sSup>
                  </m:oMath>
                </a14:m>
                <a:endParaRPr lang="en-US" dirty="0"/>
              </a:p>
              <a:p>
                <a:pPr marL="808009" lvl="1" indent="-457200">
                  <a:buFont typeface="+mj-lt"/>
                  <a:buAutoNum type="arabicPeriod"/>
                </a:pPr>
                <a:r>
                  <a:rPr lang="en-US" altLang="zh-TW" dirty="0"/>
                  <a:t>Compute the gradient of the loss function at the initial parameters </a:t>
                </a:r>
                <a14:m>
                  <m:oMath xmlns:m="http://schemas.openxmlformats.org/officeDocument/2006/math">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0</m:t>
                        </m:r>
                      </m:sup>
                    </m:sSup>
                  </m:oMath>
                </a14:m>
                <a:r>
                  <a:rPr lang="en-US" dirty="0"/>
                  <a:t>: </a:t>
                </a:r>
                <a14:m>
                  <m:oMath xmlns:m="http://schemas.openxmlformats.org/officeDocument/2006/math">
                    <m:r>
                      <a:rPr lang="zh-TW" altLang="en-US" i="1">
                        <a:latin typeface="Cambria Math" panose="02040503050406030204" pitchFamily="18" charset="0"/>
                      </a:rPr>
                      <m:t>𝛻</m:t>
                    </m:r>
                    <m:r>
                      <a:rPr lang="en-US" altLang="zh-TW" i="1" smtClean="0">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0</m:t>
                            </m:r>
                          </m:sup>
                        </m:sSup>
                      </m:e>
                    </m:d>
                  </m:oMath>
                </a14:m>
                <a:endParaRPr lang="en-US" dirty="0"/>
              </a:p>
              <a:p>
                <a:pPr marL="808009" lvl="1" indent="-457200">
                  <a:buFont typeface="+mj-lt"/>
                  <a:buAutoNum type="arabicPeriod"/>
                </a:pPr>
                <a:r>
                  <a:rPr lang="en-US" dirty="0"/>
                  <a:t>Update the parameters as: </a:t>
                </a:r>
                <a14:m>
                  <m:oMath xmlns:m="http://schemas.openxmlformats.org/officeDocument/2006/math">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b="0" i="1" smtClean="0">
                            <a:latin typeface="Cambria Math" panose="02040503050406030204" pitchFamily="18" charset="0"/>
                          </a:rPr>
                          <m:t>𝑛𝑒𝑤</m:t>
                        </m:r>
                      </m:sup>
                    </m:sSup>
                    <m:r>
                      <a:rPr lang="en-US" altLang="zh-TW" b="0" i="1" smtClean="0">
                        <a:latin typeface="Cambria Math" panose="02040503050406030204" pitchFamily="18" charset="0"/>
                      </a:rPr>
                      <m:t>=</m:t>
                    </m:r>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b="0" i="1" smtClean="0">
                            <a:latin typeface="Cambria Math" panose="02040503050406030204" pitchFamily="18" charset="0"/>
                          </a:rPr>
                          <m:t>0</m:t>
                        </m:r>
                      </m:sup>
                    </m:sSup>
                    <m:r>
                      <a:rPr lang="en-US" altLang="zh-TW" b="0" i="1" smtClean="0">
                        <a:latin typeface="Cambria Math" panose="02040503050406030204" pitchFamily="18" charset="0"/>
                      </a:rPr>
                      <m:t>−</m:t>
                    </m:r>
                    <m:r>
                      <a:rPr lang="zh-TW" altLang="en-US" b="0" i="1" smtClean="0">
                        <a:latin typeface="Cambria Math" panose="02040503050406030204" pitchFamily="18" charset="0"/>
                      </a:rPr>
                      <m:t>𝛼</m:t>
                    </m:r>
                    <m:r>
                      <a:rPr lang="zh-TW" altLang="en-US"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0</m:t>
                            </m:r>
                          </m:sup>
                        </m:sSup>
                      </m:e>
                    </m:d>
                  </m:oMath>
                </a14:m>
                <a:endParaRPr lang="en-US" dirty="0"/>
              </a:p>
              <a:p>
                <a:pPr marL="1255665" lvl="2" indent="-228600"/>
                <a:r>
                  <a:rPr lang="en-US" dirty="0"/>
                  <a:t>Where </a:t>
                </a:r>
                <a:r>
                  <a:rPr lang="el-GR" dirty="0"/>
                  <a:t>α</a:t>
                </a:r>
                <a:r>
                  <a:rPr lang="en-US" dirty="0"/>
                  <a:t> is the learning rate</a:t>
                </a:r>
              </a:p>
              <a:p>
                <a:pPr marL="808009" lvl="1" indent="-457200">
                  <a:buFont typeface="+mj-lt"/>
                  <a:buAutoNum type="arabicPeriod"/>
                </a:pPr>
                <a:r>
                  <a:rPr lang="en-US" dirty="0"/>
                  <a:t>Go to step 2 and repeat (until a terminating criterion is reached)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99" t="-795"/>
                </a:stretch>
              </a:blipFill>
            </p:spPr>
            <p:txBody>
              <a:bodyPr/>
              <a:lstStyle/>
              <a:p>
                <a:r>
                  <a:rPr lang="en-US">
                    <a:noFill/>
                  </a:rPr>
                  <a:t> </a:t>
                </a:r>
              </a:p>
            </p:txBody>
          </p:sp>
        </mc:Fallback>
      </mc:AlternateContent>
      <p:sp>
        <p:nvSpPr>
          <p:cNvPr id="7" name="Content Placeholder 6">
            <a:extLst>
              <a:ext uri="{FF2B5EF4-FFF2-40B4-BE49-F238E27FC236}">
                <a16:creationId xmlns:a16="http://schemas.microsoft.com/office/drawing/2014/main" id="{30803083-5177-46C9-9C1A-934F65636EB2}"/>
              </a:ext>
            </a:extLst>
          </p:cNvPr>
          <p:cNvSpPr>
            <a:spLocks noGrp="1"/>
          </p:cNvSpPr>
          <p:nvPr>
            <p:ph idx="10"/>
          </p:nvPr>
        </p:nvSpPr>
        <p:spPr/>
        <p:txBody>
          <a:bodyPr>
            <a:normAutofit/>
          </a:bodyPr>
          <a:lstStyle/>
          <a:p>
            <a:r>
              <a:rPr lang="en-US" dirty="0"/>
              <a:t>Training Neural Networks</a:t>
            </a:r>
          </a:p>
          <a:p>
            <a:endParaRPr lang="en-US" dirty="0"/>
          </a:p>
        </p:txBody>
      </p:sp>
      <p:pic>
        <p:nvPicPr>
          <p:cNvPr id="16" name="Picture 2" descr="Gradient Descent and Stochastic Gradient Descent - mlxtend">
            <a:extLst>
              <a:ext uri="{FF2B5EF4-FFF2-40B4-BE49-F238E27FC236}">
                <a16:creationId xmlns:a16="http://schemas.microsoft.com/office/drawing/2014/main" id="{C6869D82-75EB-462D-A80A-B7D43EF960A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16833" y="4246240"/>
            <a:ext cx="5657853" cy="30658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989ABAA-50F4-450E-9E32-D013F7C6D0D9}"/>
                  </a:ext>
                </a:extLst>
              </p:cNvPr>
              <p:cNvSpPr txBox="1"/>
              <p:nvPr/>
            </p:nvSpPr>
            <p:spPr>
              <a:xfrm>
                <a:off x="1212777" y="4575811"/>
                <a:ext cx="1008112" cy="401007"/>
              </a:xfrm>
              <a:prstGeom prst="rect">
                <a:avLst/>
              </a:prstGeom>
              <a:solidFill>
                <a:schemeClr val="bg1"/>
              </a:solidFill>
            </p:spPr>
            <p:txBody>
              <a:bodyPr wrap="square" rtlCol="0">
                <a:spAutoFit/>
              </a:bodyPr>
              <a:lstStyle/>
              <a:p>
                <a:pPr algn="r"/>
                <a:r>
                  <a:rPr lang="en-US" sz="1800" dirty="0"/>
                  <a:t>Loss </a:t>
                </a:r>
                <a14:m>
                  <m:oMath xmlns:m="http://schemas.openxmlformats.org/officeDocument/2006/math">
                    <m:r>
                      <a:rPr lang="en-US" sz="1800" i="1">
                        <a:latin typeface="Cambria Math" panose="02040503050406030204" pitchFamily="18" charset="0"/>
                        <a:ea typeface="Cambria Math" panose="02040503050406030204" pitchFamily="18" charset="0"/>
                      </a:rPr>
                      <m:t>ℒ</m:t>
                    </m:r>
                  </m:oMath>
                </a14:m>
                <a:r>
                  <a:rPr lang="en-US" dirty="0"/>
                  <a:t> </a:t>
                </a:r>
              </a:p>
            </p:txBody>
          </p:sp>
        </mc:Choice>
        <mc:Fallback xmlns="">
          <p:sp>
            <p:nvSpPr>
              <p:cNvPr id="17" name="TextBox 16">
                <a:extLst>
                  <a:ext uri="{FF2B5EF4-FFF2-40B4-BE49-F238E27FC236}">
                    <a16:creationId xmlns:a16="http://schemas.microsoft.com/office/drawing/2014/main" id="{E989ABAA-50F4-450E-9E32-D013F7C6D0D9}"/>
                  </a:ext>
                </a:extLst>
              </p:cNvPr>
              <p:cNvSpPr txBox="1">
                <a:spLocks noRot="1" noChangeAspect="1" noMove="1" noResize="1" noEditPoints="1" noAdjustHandles="1" noChangeArrowheads="1" noChangeShapeType="1" noTextEdit="1"/>
              </p:cNvSpPr>
              <p:nvPr/>
            </p:nvSpPr>
            <p:spPr>
              <a:xfrm>
                <a:off x="1212777" y="4575811"/>
                <a:ext cx="1008112" cy="401007"/>
              </a:xfrm>
              <a:prstGeom prst="rect">
                <a:avLst/>
              </a:prstGeom>
              <a:blipFill>
                <a:blip r:embed="rId4"/>
                <a:stretch>
                  <a:fillRect t="-3077" b="-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ED47F37-F5B8-4F24-B0B9-B52AC6FC6BC7}"/>
                  </a:ext>
                </a:extLst>
              </p:cNvPr>
              <p:cNvSpPr txBox="1"/>
              <p:nvPr/>
            </p:nvSpPr>
            <p:spPr>
              <a:xfrm>
                <a:off x="2961584" y="7024083"/>
                <a:ext cx="1944216" cy="369332"/>
              </a:xfrm>
              <a:prstGeom prst="rect">
                <a:avLst/>
              </a:prstGeom>
              <a:solidFill>
                <a:schemeClr val="bg1"/>
              </a:solidFill>
            </p:spPr>
            <p:txBody>
              <a:bodyPr wrap="square" rtlCol="0">
                <a:spAutoFit/>
              </a:bodyPr>
              <a:lstStyle/>
              <a:p>
                <a:pPr algn="ctr"/>
                <a:r>
                  <a:rPr lang="en-US" sz="1800" dirty="0"/>
                  <a:t>Parameters </a:t>
                </a:r>
                <a14:m>
                  <m:oMath xmlns:m="http://schemas.openxmlformats.org/officeDocument/2006/math">
                    <m:r>
                      <a:rPr lang="zh-TW" altLang="en-US" sz="1800" i="1" smtClean="0">
                        <a:latin typeface="Cambria Math" panose="02040503050406030204" pitchFamily="18" charset="0"/>
                      </a:rPr>
                      <m:t>𝜃</m:t>
                    </m:r>
                  </m:oMath>
                </a14:m>
                <a:endParaRPr lang="en-US" dirty="0"/>
              </a:p>
            </p:txBody>
          </p:sp>
        </mc:Choice>
        <mc:Fallback xmlns="">
          <p:sp>
            <p:nvSpPr>
              <p:cNvPr id="18" name="TextBox 17">
                <a:extLst>
                  <a:ext uri="{FF2B5EF4-FFF2-40B4-BE49-F238E27FC236}">
                    <a16:creationId xmlns:a16="http://schemas.microsoft.com/office/drawing/2014/main" id="{CED47F37-F5B8-4F24-B0B9-B52AC6FC6BC7}"/>
                  </a:ext>
                </a:extLst>
              </p:cNvPr>
              <p:cNvSpPr txBox="1">
                <a:spLocks noRot="1" noChangeAspect="1" noMove="1" noResize="1" noEditPoints="1" noAdjustHandles="1" noChangeArrowheads="1" noChangeShapeType="1" noTextEdit="1"/>
              </p:cNvSpPr>
              <p:nvPr/>
            </p:nvSpPr>
            <p:spPr>
              <a:xfrm>
                <a:off x="2961584" y="7024083"/>
                <a:ext cx="1944216" cy="369332"/>
              </a:xfrm>
              <a:prstGeom prst="rect">
                <a:avLst/>
              </a:prstGeom>
              <a:blipFill>
                <a:blip r:embed="rId5"/>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A10D6BC-7940-4C18-B85D-E025F96B504C}"/>
                  </a:ext>
                </a:extLst>
              </p:cNvPr>
              <p:cNvSpPr txBox="1"/>
              <p:nvPr/>
            </p:nvSpPr>
            <p:spPr>
              <a:xfrm>
                <a:off x="5337690" y="6087979"/>
                <a:ext cx="3070805" cy="646331"/>
              </a:xfrm>
              <a:prstGeom prst="rect">
                <a:avLst/>
              </a:prstGeom>
              <a:solidFill>
                <a:schemeClr val="bg1"/>
              </a:solidFill>
            </p:spPr>
            <p:txBody>
              <a:bodyPr wrap="square" rtlCol="0">
                <a:spAutoFit/>
              </a:bodyPr>
              <a:lstStyle/>
              <a:p>
                <a:endParaRPr lang="en-US" sz="1800" dirty="0"/>
              </a:p>
              <a:p>
                <a:r>
                  <a:rPr lang="en-US" sz="1800" dirty="0"/>
                  <a:t>Global loss minimum </a:t>
                </a:r>
                <a14:m>
                  <m:oMath xmlns:m="http://schemas.openxmlformats.org/officeDocument/2006/math">
                    <m:sSub>
                      <m:sSubPr>
                        <m:ctrlPr>
                          <a:rPr lang="en-US" sz="180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ℒ</m:t>
                        </m:r>
                      </m:e>
                      <m:sub>
                        <m:r>
                          <a:rPr lang="en-US" sz="1800" b="0" i="1" smtClean="0">
                            <a:latin typeface="Cambria Math" panose="02040503050406030204" pitchFamily="18" charset="0"/>
                            <a:ea typeface="Cambria Math" panose="02040503050406030204" pitchFamily="18" charset="0"/>
                          </a:rPr>
                          <m:t>𝑚𝑖𝑛</m:t>
                        </m:r>
                      </m:sub>
                    </m:sSub>
                  </m:oMath>
                </a14:m>
                <a:endParaRPr lang="en-US" sz="1800" dirty="0"/>
              </a:p>
            </p:txBody>
          </p:sp>
        </mc:Choice>
        <mc:Fallback xmlns="">
          <p:sp>
            <p:nvSpPr>
              <p:cNvPr id="19" name="TextBox 18">
                <a:extLst>
                  <a:ext uri="{FF2B5EF4-FFF2-40B4-BE49-F238E27FC236}">
                    <a16:creationId xmlns:a16="http://schemas.microsoft.com/office/drawing/2014/main" id="{2A10D6BC-7940-4C18-B85D-E025F96B504C}"/>
                  </a:ext>
                </a:extLst>
              </p:cNvPr>
              <p:cNvSpPr txBox="1">
                <a:spLocks noRot="1" noChangeAspect="1" noMove="1" noResize="1" noEditPoints="1" noAdjustHandles="1" noChangeArrowheads="1" noChangeShapeType="1" noTextEdit="1"/>
              </p:cNvSpPr>
              <p:nvPr/>
            </p:nvSpPr>
            <p:spPr>
              <a:xfrm>
                <a:off x="5337690" y="6087979"/>
                <a:ext cx="3070805" cy="646331"/>
              </a:xfrm>
              <a:prstGeom prst="rect">
                <a:avLst/>
              </a:prstGeom>
              <a:blipFill>
                <a:blip r:embed="rId6"/>
                <a:stretch>
                  <a:fillRect l="-1789"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A884C47-C7E8-4EF9-951A-1E84D7AE3D2E}"/>
                  </a:ext>
                </a:extLst>
              </p:cNvPr>
              <p:cNvSpPr txBox="1"/>
              <p:nvPr/>
            </p:nvSpPr>
            <p:spPr>
              <a:xfrm>
                <a:off x="6014181" y="4533820"/>
                <a:ext cx="2039356" cy="513923"/>
              </a:xfrm>
              <a:prstGeom prst="rect">
                <a:avLst/>
              </a:prstGeom>
              <a:solidFill>
                <a:schemeClr val="bg1"/>
              </a:solidFill>
            </p:spPr>
            <p:txBody>
              <a:bodyPr wrap="square" rtlCol="0">
                <a:spAutoFit/>
              </a:bodyPr>
              <a:lstStyle/>
              <a:p>
                <a:r>
                  <a:rPr lang="en-US" sz="1800" dirty="0"/>
                  <a:t>Gradient </a:t>
                </a:r>
                <a14:m>
                  <m:oMath xmlns:m="http://schemas.openxmlformats.org/officeDocument/2006/math">
                    <m:r>
                      <a:rPr lang="zh-TW" altLang="en-US" sz="1800" i="1">
                        <a:latin typeface="Cambria Math" panose="02040503050406030204" pitchFamily="18" charset="0"/>
                      </a:rPr>
                      <m:t>𝛻</m:t>
                    </m:r>
                    <m:r>
                      <a:rPr lang="en-US" altLang="zh-TW" sz="1800" i="1">
                        <a:latin typeface="Cambria Math" panose="02040503050406030204" pitchFamily="18" charset="0"/>
                        <a:ea typeface="Cambria Math" panose="02040503050406030204" pitchFamily="18" charset="0"/>
                      </a:rPr>
                      <m:t>ℒ</m:t>
                    </m:r>
                    <m:r>
                      <a:rPr lang="en-US" altLang="zh-TW" sz="1800"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ℒ</m:t>
                        </m:r>
                      </m:num>
                      <m:den>
                        <m:r>
                          <a:rPr lang="en-US" i="1">
                            <a:latin typeface="Cambria Math" panose="02040503050406030204" pitchFamily="18" charset="0"/>
                            <a:ea typeface="Cambria Math" panose="02040503050406030204" pitchFamily="18" charset="0"/>
                          </a:rPr>
                          <m:t>𝜕</m:t>
                        </m:r>
                        <m:r>
                          <a:rPr lang="zh-TW" altLang="en-US" sz="2400" i="1">
                            <a:latin typeface="Cambria Math" panose="02040503050406030204" pitchFamily="18" charset="0"/>
                          </a:rPr>
                          <m:t>𝜃</m:t>
                        </m:r>
                      </m:den>
                    </m:f>
                  </m:oMath>
                </a14:m>
                <a:r>
                  <a:rPr lang="en-US" dirty="0"/>
                  <a:t> </a:t>
                </a:r>
              </a:p>
            </p:txBody>
          </p:sp>
        </mc:Choice>
        <mc:Fallback xmlns="">
          <p:sp>
            <p:nvSpPr>
              <p:cNvPr id="20" name="TextBox 19">
                <a:extLst>
                  <a:ext uri="{FF2B5EF4-FFF2-40B4-BE49-F238E27FC236}">
                    <a16:creationId xmlns:a16="http://schemas.microsoft.com/office/drawing/2014/main" id="{2A884C47-C7E8-4EF9-951A-1E84D7AE3D2E}"/>
                  </a:ext>
                </a:extLst>
              </p:cNvPr>
              <p:cNvSpPr txBox="1">
                <a:spLocks noRot="1" noChangeAspect="1" noMove="1" noResize="1" noEditPoints="1" noAdjustHandles="1" noChangeArrowheads="1" noChangeShapeType="1" noTextEdit="1"/>
              </p:cNvSpPr>
              <p:nvPr/>
            </p:nvSpPr>
            <p:spPr>
              <a:xfrm>
                <a:off x="6014181" y="4533820"/>
                <a:ext cx="2039356" cy="513923"/>
              </a:xfrm>
              <a:prstGeom prst="rect">
                <a:avLst/>
              </a:prstGeom>
              <a:blipFill>
                <a:blip r:embed="rId7"/>
                <a:stretch>
                  <a:fillRect l="-2695"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4C1F5C9-1E09-4121-A531-46C5A173D330}"/>
                  </a:ext>
                </a:extLst>
              </p:cNvPr>
              <p:cNvSpPr txBox="1"/>
              <p:nvPr/>
            </p:nvSpPr>
            <p:spPr>
              <a:xfrm>
                <a:off x="2724945" y="4505544"/>
                <a:ext cx="1604791" cy="678006"/>
              </a:xfrm>
              <a:prstGeom prst="rect">
                <a:avLst/>
              </a:prstGeom>
              <a:solidFill>
                <a:schemeClr val="bg1"/>
              </a:solidFill>
            </p:spPr>
            <p:txBody>
              <a:bodyPr wrap="square" rtlCol="0">
                <a:spAutoFit/>
              </a:bodyPr>
              <a:lstStyle/>
              <a:p>
                <a:pPr algn="ctr"/>
                <a:r>
                  <a:rPr lang="en-US" sz="1800" dirty="0"/>
                  <a:t>Initial </a:t>
                </a:r>
              </a:p>
              <a:p>
                <a:pPr algn="r"/>
                <a:r>
                  <a:rPr lang="en-US" sz="1800" dirty="0"/>
                  <a:t>parameters </a:t>
                </a:r>
                <a14:m>
                  <m:oMath xmlns:m="http://schemas.openxmlformats.org/officeDocument/2006/math">
                    <m:sSup>
                      <m:sSupPr>
                        <m:ctrlPr>
                          <a:rPr lang="en-US" altLang="zh-TW" i="1" smtClean="0">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0</m:t>
                        </m:r>
                      </m:sup>
                    </m:sSup>
                  </m:oMath>
                </a14:m>
                <a:endParaRPr lang="en-US" dirty="0"/>
              </a:p>
            </p:txBody>
          </p:sp>
        </mc:Choice>
        <mc:Fallback xmlns="">
          <p:sp>
            <p:nvSpPr>
              <p:cNvPr id="21" name="TextBox 20">
                <a:extLst>
                  <a:ext uri="{FF2B5EF4-FFF2-40B4-BE49-F238E27FC236}">
                    <a16:creationId xmlns:a16="http://schemas.microsoft.com/office/drawing/2014/main" id="{94C1F5C9-1E09-4121-A531-46C5A173D330}"/>
                  </a:ext>
                </a:extLst>
              </p:cNvPr>
              <p:cNvSpPr txBox="1">
                <a:spLocks noRot="1" noChangeAspect="1" noMove="1" noResize="1" noEditPoints="1" noAdjustHandles="1" noChangeArrowheads="1" noChangeShapeType="1" noTextEdit="1"/>
              </p:cNvSpPr>
              <p:nvPr/>
            </p:nvSpPr>
            <p:spPr>
              <a:xfrm>
                <a:off x="2724945" y="4505544"/>
                <a:ext cx="1604791" cy="678006"/>
              </a:xfrm>
              <a:prstGeom prst="rect">
                <a:avLst/>
              </a:prstGeom>
              <a:blipFill>
                <a:blip r:embed="rId8"/>
                <a:stretch>
                  <a:fillRect l="-1141" t="-4505" b="-126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4FD647C-DFA5-4799-80FE-E2BF487B70D3}"/>
                  </a:ext>
                </a:extLst>
              </p:cNvPr>
              <p:cNvSpPr txBox="1"/>
              <p:nvPr/>
            </p:nvSpPr>
            <p:spPr>
              <a:xfrm>
                <a:off x="5468857" y="5650169"/>
                <a:ext cx="4312870" cy="369332"/>
              </a:xfrm>
              <a:prstGeom prst="rect">
                <a:avLst/>
              </a:prstGeom>
              <a:solidFill>
                <a:schemeClr val="bg1"/>
              </a:solidFill>
            </p:spPr>
            <p:txBody>
              <a:bodyPr wrap="square" rtlCol="0">
                <a:spAutoFit/>
              </a:bodyPr>
              <a:lstStyle/>
              <a:p>
                <a:r>
                  <a:rPr lang="en-US" sz="1800" dirty="0"/>
                  <a:t>Parameter update:</a:t>
                </a:r>
                <a14:m>
                  <m:oMath xmlns:m="http://schemas.openxmlformats.org/officeDocument/2006/math">
                    <m:sSup>
                      <m:sSupPr>
                        <m:ctrlPr>
                          <a:rPr lang="en-US" altLang="zh-TW" sz="1800" i="1">
                            <a:latin typeface="Cambria Math" panose="02040503050406030204" pitchFamily="18" charset="0"/>
                          </a:rPr>
                        </m:ctrlPr>
                      </m:sSupPr>
                      <m:e>
                        <m:r>
                          <a:rPr lang="en-US" altLang="zh-TW" sz="1800" b="0" i="1" smtClean="0">
                            <a:latin typeface="Cambria Math" panose="02040503050406030204" pitchFamily="18" charset="0"/>
                          </a:rPr>
                          <m:t> </m:t>
                        </m:r>
                        <m:r>
                          <a:rPr lang="zh-TW" altLang="en-US" sz="1800" i="1">
                            <a:latin typeface="Cambria Math" panose="02040503050406030204" pitchFamily="18" charset="0"/>
                          </a:rPr>
                          <m:t>𝜃</m:t>
                        </m:r>
                      </m:e>
                      <m:sup>
                        <m:r>
                          <a:rPr lang="en-US" altLang="zh-TW" sz="1800" i="1">
                            <a:latin typeface="Cambria Math" panose="02040503050406030204" pitchFamily="18" charset="0"/>
                          </a:rPr>
                          <m:t>𝑛𝑒𝑤</m:t>
                        </m:r>
                      </m:sup>
                    </m:sSup>
                    <m:r>
                      <a:rPr lang="en-US" altLang="zh-TW" sz="1800" i="1">
                        <a:latin typeface="Cambria Math" panose="02040503050406030204" pitchFamily="18" charset="0"/>
                      </a:rPr>
                      <m:t>=</m:t>
                    </m:r>
                    <m:r>
                      <a:rPr lang="zh-TW" altLang="en-US" sz="1800" i="1">
                        <a:latin typeface="Cambria Math" panose="02040503050406030204" pitchFamily="18" charset="0"/>
                      </a:rPr>
                      <m:t>𝜃</m:t>
                    </m:r>
                    <m:r>
                      <a:rPr lang="en-US" altLang="zh-TW" sz="1800" i="1">
                        <a:latin typeface="Cambria Math" panose="02040503050406030204" pitchFamily="18" charset="0"/>
                      </a:rPr>
                      <m:t>−</m:t>
                    </m:r>
                    <m:r>
                      <a:rPr lang="zh-TW" altLang="en-US" sz="1800" i="1">
                        <a:latin typeface="Cambria Math" panose="02040503050406030204" pitchFamily="18" charset="0"/>
                      </a:rPr>
                      <m:t>𝛼𝛻</m:t>
                    </m:r>
                    <m:r>
                      <a:rPr lang="en-US" altLang="zh-TW" sz="1800" i="1">
                        <a:latin typeface="Cambria Math" panose="02040503050406030204" pitchFamily="18" charset="0"/>
                        <a:ea typeface="Cambria Math" panose="02040503050406030204" pitchFamily="18" charset="0"/>
                      </a:rPr>
                      <m:t>ℒ</m:t>
                    </m:r>
                    <m:d>
                      <m:dPr>
                        <m:ctrlPr>
                          <a:rPr lang="en-US" altLang="zh-TW" sz="1800" i="1">
                            <a:latin typeface="Cambria Math" panose="02040503050406030204" pitchFamily="18" charset="0"/>
                          </a:rPr>
                        </m:ctrlPr>
                      </m:dPr>
                      <m:e>
                        <m:sSup>
                          <m:sSupPr>
                            <m:ctrlPr>
                              <a:rPr lang="en-US" altLang="zh-TW" sz="1800" i="1">
                                <a:latin typeface="Cambria Math" panose="02040503050406030204" pitchFamily="18" charset="0"/>
                              </a:rPr>
                            </m:ctrlPr>
                          </m:sSupPr>
                          <m:e>
                            <m:r>
                              <a:rPr lang="zh-TW" altLang="en-US" sz="1800" i="1">
                                <a:latin typeface="Cambria Math" panose="02040503050406030204" pitchFamily="18" charset="0"/>
                              </a:rPr>
                              <m:t>𝜃</m:t>
                            </m:r>
                          </m:e>
                          <m:sup>
                            <m:r>
                              <a:rPr lang="en-US" altLang="zh-TW" sz="1800" i="1">
                                <a:latin typeface="Cambria Math" panose="02040503050406030204" pitchFamily="18" charset="0"/>
                              </a:rPr>
                              <m:t>0</m:t>
                            </m:r>
                          </m:sup>
                        </m:sSup>
                      </m:e>
                    </m:d>
                  </m:oMath>
                </a14:m>
                <a:endParaRPr lang="en-US" dirty="0"/>
              </a:p>
            </p:txBody>
          </p:sp>
        </mc:Choice>
        <mc:Fallback xmlns="">
          <p:sp>
            <p:nvSpPr>
              <p:cNvPr id="22" name="TextBox 21">
                <a:extLst>
                  <a:ext uri="{FF2B5EF4-FFF2-40B4-BE49-F238E27FC236}">
                    <a16:creationId xmlns:a16="http://schemas.microsoft.com/office/drawing/2014/main" id="{A4FD647C-DFA5-4799-80FE-E2BF487B70D3}"/>
                  </a:ext>
                </a:extLst>
              </p:cNvPr>
              <p:cNvSpPr txBox="1">
                <a:spLocks noRot="1" noChangeAspect="1" noMove="1" noResize="1" noEditPoints="1" noAdjustHandles="1" noChangeArrowheads="1" noChangeShapeType="1" noTextEdit="1"/>
              </p:cNvSpPr>
              <p:nvPr/>
            </p:nvSpPr>
            <p:spPr>
              <a:xfrm>
                <a:off x="5468857" y="5650169"/>
                <a:ext cx="4312870" cy="369332"/>
              </a:xfrm>
              <a:prstGeom prst="rect">
                <a:avLst/>
              </a:prstGeom>
              <a:blipFill>
                <a:blip r:embed="rId9"/>
                <a:stretch>
                  <a:fillRect l="-1130" t="-10000" b="-26667"/>
                </a:stretch>
              </a:blipFill>
            </p:spPr>
            <p:txBody>
              <a:bodyPr/>
              <a:lstStyle/>
              <a:p>
                <a:r>
                  <a:rPr lang="en-US">
                    <a:noFill/>
                  </a:rPr>
                  <a:t> </a:t>
                </a:r>
              </a:p>
            </p:txBody>
          </p:sp>
        </mc:Fallback>
      </mc:AlternateContent>
    </p:spTree>
    <p:extLst>
      <p:ext uri="{BB962C8B-B14F-4D97-AF65-F5344CB8AC3E}">
        <p14:creationId xmlns:p14="http://schemas.microsoft.com/office/powerpoint/2010/main" val="11322642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Example: a NN with only 2 parameters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𝑤</m:t>
                        </m:r>
                      </m:e>
                      <m:sub>
                        <m:r>
                          <a:rPr lang="en-US" altLang="zh-TW" i="1">
                            <a:latin typeface="Cambria Math" panose="02040503050406030204" pitchFamily="18" charset="0"/>
                          </a:rPr>
                          <m:t>1</m:t>
                        </m:r>
                      </m:sub>
                    </m:sSub>
                  </m:oMath>
                </a14:m>
                <a:r>
                  <a:rPr lang="en-US" dirty="0"/>
                  <a:t> and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𝑤</m:t>
                        </m:r>
                      </m:e>
                      <m:sub>
                        <m:r>
                          <a:rPr lang="en-US" altLang="zh-TW" i="1">
                            <a:latin typeface="Cambria Math" panose="02040503050406030204" pitchFamily="18" charset="0"/>
                          </a:rPr>
                          <m:t>2</m:t>
                        </m:r>
                      </m:sub>
                    </m:sSub>
                  </m:oMath>
                </a14:m>
                <a:r>
                  <a:rPr lang="en-US" dirty="0"/>
                  <a:t>, i.e., </a:t>
                </a:r>
                <a14:m>
                  <m:oMath xmlns:m="http://schemas.openxmlformats.org/officeDocument/2006/math">
                    <m:r>
                      <a:rPr lang="zh-TW" altLang="en-US" i="1">
                        <a:latin typeface="Cambria Math" panose="02040503050406030204" pitchFamily="18" charset="0"/>
                      </a:rPr>
                      <m:t>𝜃</m:t>
                    </m:r>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𝑤</m:t>
                            </m:r>
                          </m:e>
                          <m:sub>
                            <m:r>
                              <a:rPr lang="en-US" altLang="zh-TW" i="1">
                                <a:latin typeface="Cambria Math" panose="02040503050406030204" pitchFamily="18" charset="0"/>
                              </a:rPr>
                              <m:t>1</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𝑤</m:t>
                            </m:r>
                          </m:e>
                          <m:sub>
                            <m:r>
                              <a:rPr lang="en-US" altLang="zh-TW" i="1">
                                <a:latin typeface="Cambria Math" panose="02040503050406030204" pitchFamily="18" charset="0"/>
                              </a:rPr>
                              <m:t>2</m:t>
                            </m:r>
                          </m:sub>
                        </m:sSub>
                      </m:e>
                    </m:d>
                  </m:oMath>
                </a14:m>
                <a:endParaRPr lang="en-US" dirty="0"/>
              </a:p>
              <a:p>
                <a:pPr lvl="1"/>
                <a:r>
                  <a:rPr lang="en-US" dirty="0"/>
                  <a:t>The different colors represent the values of the loss (minimum loss</a:t>
                </a:r>
                <a14:m>
                  <m:oMath xmlns:m="http://schemas.openxmlformats.org/officeDocument/2006/math">
                    <m:r>
                      <a:rPr lang="en-US" altLang="zh-TW" b="0" i="0" smtClean="0">
                        <a:latin typeface="Cambria Math" panose="02040503050406030204" pitchFamily="18" charset="0"/>
                      </a:rPr>
                      <m:t> </m:t>
                    </m:r>
                    <m:sSup>
                      <m:sSupPr>
                        <m:ctrlPr>
                          <a:rPr lang="en-US" altLang="zh-TW" b="0" i="1" smtClean="0">
                            <a:latin typeface="Cambria Math" panose="02040503050406030204" pitchFamily="18" charset="0"/>
                          </a:rPr>
                        </m:ctrlPr>
                      </m:sSupPr>
                      <m:e>
                        <m:r>
                          <a:rPr lang="zh-TW" altLang="en-US" i="1">
                            <a:latin typeface="Cambria Math" panose="02040503050406030204" pitchFamily="18" charset="0"/>
                          </a:rPr>
                          <m:t>𝜃</m:t>
                        </m:r>
                      </m:e>
                      <m:sup>
                        <m:r>
                          <a:rPr lang="en-US" altLang="zh-TW" b="0" i="1" smtClean="0">
                            <a:latin typeface="Cambria Math" panose="02040503050406030204" pitchFamily="18" charset="0"/>
                          </a:rPr>
                          <m:t>∗</m:t>
                        </m:r>
                      </m:sup>
                    </m:sSup>
                  </m:oMath>
                </a14:m>
                <a:r>
                  <a:rPr lang="en-US" dirty="0"/>
                  <a:t> is ≈ 1.3)</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795"/>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B796A4ED-2580-4313-8EA7-EF317461EBEF}"/>
              </a:ext>
            </a:extLst>
          </p:cNvPr>
          <p:cNvSpPr>
            <a:spLocks noGrp="1"/>
          </p:cNvSpPr>
          <p:nvPr>
            <p:ph idx="10"/>
          </p:nvPr>
        </p:nvSpPr>
        <p:spPr/>
        <p:txBody>
          <a:bodyPr>
            <a:normAutofit/>
          </a:bodyPr>
          <a:lstStyle/>
          <a:p>
            <a:r>
              <a:rPr lang="en-US" dirty="0"/>
              <a:t>Training Neural Networks</a:t>
            </a:r>
          </a:p>
          <a:p>
            <a:endParaRPr lang="en-US" dirty="0"/>
          </a:p>
        </p:txBody>
      </p:sp>
      <p:grpSp>
        <p:nvGrpSpPr>
          <p:cNvPr id="21" name="群組 3"/>
          <p:cNvGrpSpPr/>
          <p:nvPr/>
        </p:nvGrpSpPr>
        <p:grpSpPr>
          <a:xfrm>
            <a:off x="633229" y="2961045"/>
            <a:ext cx="6448427" cy="4620646"/>
            <a:chOff x="706835" y="2341625"/>
            <a:chExt cx="6113826" cy="4263294"/>
          </a:xfrm>
        </p:grpSpPr>
        <p:pic>
          <p:nvPicPr>
            <p:cNvPr id="22" name="圖片 4"/>
            <p:cNvPicPr>
              <a:picLocks noChangeAspect="1"/>
            </p:cNvPicPr>
            <p:nvPr/>
          </p:nvPicPr>
          <p:blipFill rotWithShape="1">
            <a:blip r:embed="rId4">
              <a:extLst>
                <a:ext uri="{28A0092B-C50C-407E-A947-70E740481C1C}">
                  <a14:useLocalDpi xmlns:a14="http://schemas.microsoft.com/office/drawing/2010/main" val="0"/>
                </a:ext>
              </a:extLst>
            </a:blip>
            <a:srcRect t="7191" b="5873"/>
            <a:stretch/>
          </p:blipFill>
          <p:spPr>
            <a:xfrm>
              <a:off x="706835" y="2341625"/>
              <a:ext cx="6113826" cy="3986343"/>
            </a:xfrm>
            <a:prstGeom prst="rect">
              <a:avLst/>
            </a:prstGeom>
          </p:spPr>
        </p:pic>
        <mc:AlternateContent xmlns:mc="http://schemas.openxmlformats.org/markup-compatibility/2006" xmlns:a14="http://schemas.microsoft.com/office/drawing/2010/main">
          <mc:Choice Requires="a14">
            <p:sp>
              <p:nvSpPr>
                <p:cNvPr id="23" name="文字方塊 5"/>
                <p:cNvSpPr txBox="1"/>
                <p:nvPr/>
              </p:nvSpPr>
              <p:spPr>
                <a:xfrm>
                  <a:off x="3292460" y="6235587"/>
                  <a:ext cx="421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23" name="文字方塊 5"/>
                <p:cNvSpPr txBox="1">
                  <a:spLocks noRot="1" noChangeAspect="1" noMove="1" noResize="1" noEditPoints="1" noAdjustHandles="1" noChangeArrowheads="1" noChangeShapeType="1" noTextEdit="1"/>
                </p:cNvSpPr>
                <p:nvPr/>
              </p:nvSpPr>
              <p:spPr>
                <a:xfrm>
                  <a:off x="3292460" y="6235587"/>
                  <a:ext cx="421847" cy="369332"/>
                </a:xfrm>
                <a:prstGeom prst="rect">
                  <a:avLst/>
                </a:prstGeom>
                <a:blipFill>
                  <a:blip r:embed="rId5"/>
                  <a:stretch>
                    <a:fillRect l="-5479" r="-2740"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文字方塊 6"/>
                <p:cNvSpPr txBox="1"/>
                <p:nvPr/>
              </p:nvSpPr>
              <p:spPr>
                <a:xfrm>
                  <a:off x="843326" y="4119935"/>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843326" y="4119935"/>
                  <a:ext cx="428964" cy="369332"/>
                </a:xfrm>
                <a:prstGeom prst="rect">
                  <a:avLst/>
                </a:prstGeom>
                <a:blipFill rotWithShape="0">
                  <a:blip r:embed="rId6"/>
                  <a:stretch>
                    <a:fillRect l="-10000" r="-5714" b="-13115"/>
                  </a:stretch>
                </a:blipFill>
              </p:spPr>
              <p:txBody>
                <a:bodyPr/>
                <a:lstStyle/>
                <a:p>
                  <a:r>
                    <a:rPr lang="zh-TW" altLang="en-US">
                      <a:noFill/>
                    </a:rPr>
                    <a:t> </a:t>
                  </a:r>
                </a:p>
              </p:txBody>
            </p:sp>
          </mc:Fallback>
        </mc:AlternateContent>
      </p:grpSp>
      <p:sp>
        <p:nvSpPr>
          <p:cNvPr id="25" name="橢圓 8"/>
          <p:cNvSpPr/>
          <p:nvPr/>
        </p:nvSpPr>
        <p:spPr>
          <a:xfrm>
            <a:off x="2272036" y="6237772"/>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6" name="文字方塊 22"/>
              <p:cNvSpPr txBox="1"/>
              <p:nvPr/>
            </p:nvSpPr>
            <p:spPr>
              <a:xfrm>
                <a:off x="6970601" y="3837334"/>
                <a:ext cx="2646742" cy="707886"/>
              </a:xfrm>
              <a:prstGeom prst="rect">
                <a:avLst/>
              </a:prstGeom>
              <a:noFill/>
            </p:spPr>
            <p:txBody>
              <a:bodyPr wrap="square" rtlCol="0">
                <a:spAutoFit/>
              </a:bodyPr>
              <a:lstStyle/>
              <a:p>
                <a:r>
                  <a:rPr lang="en-US" altLang="zh-TW" sz="2000" dirty="0"/>
                  <a:t>2. Compute the gradient at </a:t>
                </a:r>
                <a14:m>
                  <m:oMath xmlns:m="http://schemas.openxmlformats.org/officeDocument/2006/math">
                    <m:sSup>
                      <m:sSupPr>
                        <m:ctrlPr>
                          <a:rPr lang="en-US" altLang="zh-TW" sz="2000" i="1">
                            <a:latin typeface="Cambria Math" panose="02040503050406030204" pitchFamily="18" charset="0"/>
                          </a:rPr>
                        </m:ctrlPr>
                      </m:sSupPr>
                      <m:e>
                        <m:r>
                          <a:rPr lang="zh-TW" altLang="en-US" sz="2000" i="1">
                            <a:latin typeface="Cambria Math" panose="02040503050406030204" pitchFamily="18" charset="0"/>
                          </a:rPr>
                          <m:t>𝜃</m:t>
                        </m:r>
                      </m:e>
                      <m:sup>
                        <m:r>
                          <a:rPr lang="en-US" altLang="zh-TW" sz="2000" i="1">
                            <a:latin typeface="Cambria Math" panose="02040503050406030204" pitchFamily="18" charset="0"/>
                          </a:rPr>
                          <m:t>0</m:t>
                        </m:r>
                      </m:sup>
                    </m:sSup>
                  </m:oMath>
                </a14:m>
                <a:r>
                  <a:rPr lang="en-US" altLang="zh-TW" sz="2000" dirty="0"/>
                  <a:t>, </a:t>
                </a:r>
                <a14:m>
                  <m:oMath xmlns:m="http://schemas.openxmlformats.org/officeDocument/2006/math">
                    <m:r>
                      <a:rPr lang="zh-TW" altLang="en-US" sz="2000" i="1">
                        <a:latin typeface="Cambria Math" panose="02040503050406030204" pitchFamily="18" charset="0"/>
                      </a:rPr>
                      <m:t>𝛻</m:t>
                    </m:r>
                    <m:r>
                      <a:rPr lang="en-US" altLang="zh-TW" sz="2000" i="1">
                        <a:latin typeface="Cambria Math" panose="02040503050406030204" pitchFamily="18" charset="0"/>
                        <a:ea typeface="Cambria Math" panose="02040503050406030204" pitchFamily="18" charset="0"/>
                      </a:rPr>
                      <m:t>ℒ</m:t>
                    </m:r>
                    <m:d>
                      <m:dPr>
                        <m:ctrlPr>
                          <a:rPr lang="en-US" altLang="zh-TW" sz="2000" i="1">
                            <a:latin typeface="Cambria Math" panose="02040503050406030204" pitchFamily="18" charset="0"/>
                          </a:rPr>
                        </m:ctrlPr>
                      </m:dPr>
                      <m:e>
                        <m:sSup>
                          <m:sSupPr>
                            <m:ctrlPr>
                              <a:rPr lang="en-US" altLang="zh-TW" sz="2000" i="1">
                                <a:latin typeface="Cambria Math" panose="02040503050406030204" pitchFamily="18" charset="0"/>
                              </a:rPr>
                            </m:ctrlPr>
                          </m:sSupPr>
                          <m:e>
                            <m:r>
                              <a:rPr lang="zh-TW" altLang="en-US" sz="2000" i="1">
                                <a:latin typeface="Cambria Math" panose="02040503050406030204" pitchFamily="18" charset="0"/>
                              </a:rPr>
                              <m:t>𝜃</m:t>
                            </m:r>
                          </m:e>
                          <m:sup>
                            <m:r>
                              <a:rPr lang="en-US" altLang="zh-TW" sz="2000" i="1">
                                <a:latin typeface="Cambria Math" panose="02040503050406030204" pitchFamily="18" charset="0"/>
                              </a:rPr>
                              <m:t>0</m:t>
                            </m:r>
                          </m:sup>
                        </m:sSup>
                      </m:e>
                    </m:d>
                  </m:oMath>
                </a14:m>
                <a:endParaRPr lang="zh-TW" altLang="en-US" sz="2000" dirty="0"/>
              </a:p>
            </p:txBody>
          </p:sp>
        </mc:Choice>
        <mc:Fallback xmlns="">
          <p:sp>
            <p:nvSpPr>
              <p:cNvPr id="26" name="文字方塊 22"/>
              <p:cNvSpPr txBox="1">
                <a:spLocks noRot="1" noChangeAspect="1" noMove="1" noResize="1" noEditPoints="1" noAdjustHandles="1" noChangeArrowheads="1" noChangeShapeType="1" noTextEdit="1"/>
              </p:cNvSpPr>
              <p:nvPr/>
            </p:nvSpPr>
            <p:spPr>
              <a:xfrm>
                <a:off x="6970601" y="3837334"/>
                <a:ext cx="2646742" cy="707886"/>
              </a:xfrm>
              <a:prstGeom prst="rect">
                <a:avLst/>
              </a:prstGeom>
              <a:blipFill>
                <a:blip r:embed="rId7"/>
                <a:stretch>
                  <a:fillRect l="-2299" t="-4274" b="-136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文字方塊 25"/>
              <p:cNvSpPr txBox="1"/>
              <p:nvPr/>
            </p:nvSpPr>
            <p:spPr>
              <a:xfrm>
                <a:off x="2532542" y="6237196"/>
                <a:ext cx="458899"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smtClean="0">
                              <a:latin typeface="Cambria Math" panose="02040503050406030204" pitchFamily="18" charset="0"/>
                            </a:rPr>
                            <m:t>𝜃</m:t>
                          </m:r>
                        </m:e>
                        <m:sup>
                          <m:r>
                            <a:rPr lang="en-US" altLang="zh-TW" sz="2400" b="0" i="1" smtClean="0">
                              <a:latin typeface="Cambria Math" panose="02040503050406030204" pitchFamily="18" charset="0"/>
                            </a:rPr>
                            <m:t>0</m:t>
                          </m:r>
                        </m:sup>
                      </m:sSup>
                    </m:oMath>
                  </m:oMathPara>
                </a14:m>
                <a:endParaRPr lang="zh-TW" altLang="en-US" sz="2400" dirty="0"/>
              </a:p>
            </p:txBody>
          </p:sp>
        </mc:Choice>
        <mc:Fallback xmlns="">
          <p:sp>
            <p:nvSpPr>
              <p:cNvPr id="28" name="文字方塊 25"/>
              <p:cNvSpPr txBox="1">
                <a:spLocks noRot="1" noChangeAspect="1" noMove="1" noResize="1" noEditPoints="1" noAdjustHandles="1" noChangeArrowheads="1" noChangeShapeType="1" noTextEdit="1"/>
              </p:cNvSpPr>
              <p:nvPr/>
            </p:nvSpPr>
            <p:spPr>
              <a:xfrm>
                <a:off x="2532542" y="6237196"/>
                <a:ext cx="458899"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文字方塊 29"/>
              <p:cNvSpPr txBox="1"/>
              <p:nvPr/>
            </p:nvSpPr>
            <p:spPr>
              <a:xfrm>
                <a:off x="7001541" y="4753693"/>
                <a:ext cx="2758680" cy="1015663"/>
              </a:xfrm>
              <a:prstGeom prst="rect">
                <a:avLst/>
              </a:prstGeom>
              <a:noFill/>
            </p:spPr>
            <p:txBody>
              <a:bodyPr wrap="square" rtlCol="0">
                <a:spAutoFit/>
              </a:bodyPr>
              <a:lstStyle/>
              <a:p>
                <a:r>
                  <a:rPr lang="en-US" altLang="zh-TW" sz="2000" dirty="0"/>
                  <a:t>3. Times the learning rate </a:t>
                </a:r>
                <a14:m>
                  <m:oMath xmlns:m="http://schemas.openxmlformats.org/officeDocument/2006/math">
                    <m:r>
                      <a:rPr lang="zh-TW" altLang="en-US" sz="2000" i="1">
                        <a:latin typeface="Cambria Math" panose="02040503050406030204" pitchFamily="18" charset="0"/>
                      </a:rPr>
                      <m:t>𝜂</m:t>
                    </m:r>
                  </m:oMath>
                </a14:m>
                <a:r>
                  <a:rPr lang="en-US" altLang="zh-TW" sz="2000" dirty="0"/>
                  <a:t>, and update </a:t>
                </a:r>
                <a14:m>
                  <m:oMath xmlns:m="http://schemas.openxmlformats.org/officeDocument/2006/math">
                    <m:r>
                      <a:rPr lang="zh-TW" altLang="en-US" sz="2000" i="1">
                        <a:latin typeface="Cambria Math" panose="02040503050406030204" pitchFamily="18" charset="0"/>
                      </a:rPr>
                      <m:t>𝜃</m:t>
                    </m:r>
                    <m:r>
                      <a:rPr lang="en-US" altLang="zh-TW" sz="2000" b="0" i="1" smtClean="0">
                        <a:latin typeface="Cambria Math" panose="02040503050406030204" pitchFamily="18" charset="0"/>
                      </a:rPr>
                      <m:t>,</m:t>
                    </m:r>
                  </m:oMath>
                </a14:m>
                <a:endParaRPr lang="en-US" altLang="zh-TW" sz="2000" b="0" dirty="0"/>
              </a:p>
              <a:p>
                <a:pPr/>
                <a14:m>
                  <m:oMathPara xmlns:m="http://schemas.openxmlformats.org/officeDocument/2006/math">
                    <m:oMathParaPr>
                      <m:jc m:val="centerGroup"/>
                    </m:oMathParaPr>
                    <m:oMath xmlns:m="http://schemas.openxmlformats.org/officeDocument/2006/math">
                      <m:sSup>
                        <m:sSupPr>
                          <m:ctrlPr>
                            <a:rPr lang="en-US" altLang="zh-TW" sz="2000" i="1">
                              <a:latin typeface="Cambria Math" panose="02040503050406030204" pitchFamily="18" charset="0"/>
                            </a:rPr>
                          </m:ctrlPr>
                        </m:sSupPr>
                        <m:e>
                          <m:r>
                            <a:rPr lang="zh-TW" altLang="en-US" sz="2000" i="1">
                              <a:latin typeface="Cambria Math" panose="02040503050406030204" pitchFamily="18" charset="0"/>
                            </a:rPr>
                            <m:t>𝜃</m:t>
                          </m:r>
                        </m:e>
                        <m:sup>
                          <m:r>
                            <a:rPr lang="en-US" altLang="zh-TW" sz="2000" i="1">
                              <a:latin typeface="Cambria Math" panose="02040503050406030204" pitchFamily="18" charset="0"/>
                            </a:rPr>
                            <m:t>𝑛𝑒𝑤</m:t>
                          </m:r>
                        </m:sup>
                      </m:sSup>
                      <m:r>
                        <a:rPr lang="en-US" altLang="zh-TW" sz="2000" i="1">
                          <a:latin typeface="Cambria Math" panose="02040503050406030204" pitchFamily="18" charset="0"/>
                        </a:rPr>
                        <m:t>=</m:t>
                      </m:r>
                      <m:sSup>
                        <m:sSupPr>
                          <m:ctrlPr>
                            <a:rPr lang="en-US" altLang="zh-TW" sz="2000" i="1">
                              <a:latin typeface="Cambria Math" panose="02040503050406030204" pitchFamily="18" charset="0"/>
                            </a:rPr>
                          </m:ctrlPr>
                        </m:sSupPr>
                        <m:e>
                          <m:r>
                            <a:rPr lang="zh-TW" altLang="en-US" sz="2000" i="1">
                              <a:latin typeface="Cambria Math" panose="02040503050406030204" pitchFamily="18" charset="0"/>
                            </a:rPr>
                            <m:t>𝜃</m:t>
                          </m:r>
                        </m:e>
                        <m:sup>
                          <m:r>
                            <a:rPr lang="en-US" altLang="zh-TW" sz="2000" i="1">
                              <a:latin typeface="Cambria Math" panose="02040503050406030204" pitchFamily="18" charset="0"/>
                            </a:rPr>
                            <m:t>0</m:t>
                          </m:r>
                        </m:sup>
                      </m:sSup>
                      <m:r>
                        <a:rPr lang="en-US" altLang="zh-TW" sz="2000" i="1">
                          <a:latin typeface="Cambria Math" panose="02040503050406030204" pitchFamily="18" charset="0"/>
                        </a:rPr>
                        <m:t>−</m:t>
                      </m:r>
                      <m:r>
                        <a:rPr lang="zh-TW" altLang="en-US" sz="2000" i="1">
                          <a:latin typeface="Cambria Math" panose="02040503050406030204" pitchFamily="18" charset="0"/>
                        </a:rPr>
                        <m:t>𝛼𝛻</m:t>
                      </m:r>
                      <m:r>
                        <a:rPr lang="en-US" altLang="zh-TW" sz="2000" i="1">
                          <a:latin typeface="Cambria Math" panose="02040503050406030204" pitchFamily="18" charset="0"/>
                          <a:ea typeface="Cambria Math" panose="02040503050406030204" pitchFamily="18" charset="0"/>
                        </a:rPr>
                        <m:t>ℒ</m:t>
                      </m:r>
                      <m:d>
                        <m:dPr>
                          <m:ctrlPr>
                            <a:rPr lang="en-US" altLang="zh-TW" sz="2000" i="1">
                              <a:latin typeface="Cambria Math" panose="02040503050406030204" pitchFamily="18" charset="0"/>
                            </a:rPr>
                          </m:ctrlPr>
                        </m:dPr>
                        <m:e>
                          <m:sSup>
                            <m:sSupPr>
                              <m:ctrlPr>
                                <a:rPr lang="en-US" altLang="zh-TW" sz="2000" i="1">
                                  <a:latin typeface="Cambria Math" panose="02040503050406030204" pitchFamily="18" charset="0"/>
                                </a:rPr>
                              </m:ctrlPr>
                            </m:sSupPr>
                            <m:e>
                              <m:r>
                                <a:rPr lang="zh-TW" altLang="en-US" sz="2000" i="1">
                                  <a:latin typeface="Cambria Math" panose="02040503050406030204" pitchFamily="18" charset="0"/>
                                </a:rPr>
                                <m:t>𝜃</m:t>
                              </m:r>
                            </m:e>
                            <m:sup>
                              <m:r>
                                <a:rPr lang="en-US" altLang="zh-TW" sz="2000" i="1">
                                  <a:latin typeface="Cambria Math" panose="02040503050406030204" pitchFamily="18" charset="0"/>
                                </a:rPr>
                                <m:t>0</m:t>
                              </m:r>
                            </m:sup>
                          </m:sSup>
                        </m:e>
                      </m:d>
                    </m:oMath>
                  </m:oMathPara>
                </a14:m>
                <a:endParaRPr lang="zh-TW" altLang="en-US" sz="2000" dirty="0"/>
              </a:p>
            </p:txBody>
          </p:sp>
        </mc:Choice>
        <mc:Fallback xmlns="">
          <p:sp>
            <p:nvSpPr>
              <p:cNvPr id="29" name="文字方塊 29"/>
              <p:cNvSpPr txBox="1">
                <a:spLocks noRot="1" noChangeAspect="1" noMove="1" noResize="1" noEditPoints="1" noAdjustHandles="1" noChangeArrowheads="1" noChangeShapeType="1" noTextEdit="1"/>
              </p:cNvSpPr>
              <p:nvPr/>
            </p:nvSpPr>
            <p:spPr>
              <a:xfrm>
                <a:off x="7001541" y="4753693"/>
                <a:ext cx="2758680" cy="1015663"/>
              </a:xfrm>
              <a:prstGeom prst="rect">
                <a:avLst/>
              </a:prstGeom>
              <a:blipFill>
                <a:blip r:embed="rId9"/>
                <a:stretch>
                  <a:fillRect l="-2434" t="-3614"/>
                </a:stretch>
              </a:blipFill>
            </p:spPr>
            <p:txBody>
              <a:bodyPr/>
              <a:lstStyle/>
              <a:p>
                <a:r>
                  <a:rPr lang="en-US">
                    <a:noFill/>
                  </a:rPr>
                  <a:t> </a:t>
                </a:r>
              </a:p>
            </p:txBody>
          </p:sp>
        </mc:Fallback>
      </mc:AlternateContent>
      <p:cxnSp>
        <p:nvCxnSpPr>
          <p:cNvPr id="33" name="直線單箭頭接點 23"/>
          <p:cNvCxnSpPr/>
          <p:nvPr/>
        </p:nvCxnSpPr>
        <p:spPr>
          <a:xfrm flipV="1">
            <a:off x="2415115" y="5326584"/>
            <a:ext cx="284326" cy="9184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橢圓 28"/>
          <p:cNvSpPr/>
          <p:nvPr/>
        </p:nvSpPr>
        <p:spPr>
          <a:xfrm>
            <a:off x="2649285" y="5121969"/>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5" name="文字方塊 33"/>
              <p:cNvSpPr txBox="1"/>
              <p:nvPr/>
            </p:nvSpPr>
            <p:spPr>
              <a:xfrm>
                <a:off x="2909791" y="5121393"/>
                <a:ext cx="458899"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smtClean="0">
                              <a:latin typeface="Cambria Math" panose="02040503050406030204" pitchFamily="18" charset="0"/>
                            </a:rPr>
                            <m:t>𝜃</m:t>
                          </m:r>
                        </m:e>
                        <m:sup>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35" name="文字方塊 33"/>
              <p:cNvSpPr txBox="1">
                <a:spLocks noRot="1" noChangeAspect="1" noMove="1" noResize="1" noEditPoints="1" noAdjustHandles="1" noChangeArrowheads="1" noChangeShapeType="1" noTextEdit="1"/>
              </p:cNvSpPr>
              <p:nvPr/>
            </p:nvSpPr>
            <p:spPr>
              <a:xfrm>
                <a:off x="2909791" y="5121393"/>
                <a:ext cx="458899" cy="461665"/>
              </a:xfrm>
              <a:prstGeom prst="rect">
                <a:avLst/>
              </a:prstGeom>
              <a:blipFill>
                <a:blip r:embed="rId10"/>
                <a:stretch>
                  <a:fillRect/>
                </a:stretch>
              </a:blipFill>
            </p:spPr>
            <p:txBody>
              <a:bodyPr/>
              <a:lstStyle/>
              <a:p>
                <a:r>
                  <a:rPr lang="en-US">
                    <a:noFill/>
                  </a:rPr>
                  <a:t> </a:t>
                </a:r>
              </a:p>
            </p:txBody>
          </p:sp>
        </mc:Fallback>
      </mc:AlternateContent>
      <p:sp>
        <p:nvSpPr>
          <p:cNvPr id="40" name="橢圓 38"/>
          <p:cNvSpPr/>
          <p:nvPr/>
        </p:nvSpPr>
        <p:spPr>
          <a:xfrm>
            <a:off x="3144245" y="4677994"/>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47" name="文字方塊 44"/>
              <p:cNvSpPr txBox="1"/>
              <p:nvPr/>
            </p:nvSpPr>
            <p:spPr>
              <a:xfrm>
                <a:off x="6945944" y="2950096"/>
                <a:ext cx="2463590" cy="707886"/>
              </a:xfrm>
              <a:prstGeom prst="rect">
                <a:avLst/>
              </a:prstGeom>
              <a:noFill/>
            </p:spPr>
            <p:txBody>
              <a:bodyPr wrap="square" rtlCol="0">
                <a:spAutoFit/>
              </a:bodyPr>
              <a:lstStyle/>
              <a:p>
                <a:r>
                  <a:rPr lang="en-US" altLang="zh-TW" sz="2000" dirty="0"/>
                  <a:t>1. Randomly pick a starting point </a:t>
                </a:r>
                <a14:m>
                  <m:oMath xmlns:m="http://schemas.openxmlformats.org/officeDocument/2006/math">
                    <m:sSup>
                      <m:sSupPr>
                        <m:ctrlPr>
                          <a:rPr lang="en-US" altLang="zh-TW" sz="2000" i="1" smtClean="0">
                            <a:latin typeface="Cambria Math" panose="02040503050406030204" pitchFamily="18" charset="0"/>
                          </a:rPr>
                        </m:ctrlPr>
                      </m:sSupPr>
                      <m:e>
                        <m:r>
                          <a:rPr lang="zh-TW" altLang="en-US" sz="2000" i="1" smtClean="0">
                            <a:latin typeface="Cambria Math" panose="02040503050406030204" pitchFamily="18" charset="0"/>
                          </a:rPr>
                          <m:t>𝜃</m:t>
                        </m:r>
                      </m:e>
                      <m:sup>
                        <m:r>
                          <a:rPr lang="en-US" altLang="zh-TW" sz="2000" b="0" i="1" smtClean="0">
                            <a:latin typeface="Cambria Math" panose="02040503050406030204" pitchFamily="18" charset="0"/>
                          </a:rPr>
                          <m:t>0</m:t>
                        </m:r>
                      </m:sup>
                    </m:sSup>
                  </m:oMath>
                </a14:m>
                <a:endParaRPr lang="zh-TW" altLang="en-US" sz="2000" dirty="0"/>
              </a:p>
            </p:txBody>
          </p:sp>
        </mc:Choice>
        <mc:Fallback xmlns="">
          <p:sp>
            <p:nvSpPr>
              <p:cNvPr id="47" name="文字方塊 44"/>
              <p:cNvSpPr txBox="1">
                <a:spLocks noRot="1" noChangeAspect="1" noMove="1" noResize="1" noEditPoints="1" noAdjustHandles="1" noChangeArrowheads="1" noChangeShapeType="1" noTextEdit="1"/>
              </p:cNvSpPr>
              <p:nvPr/>
            </p:nvSpPr>
            <p:spPr>
              <a:xfrm>
                <a:off x="6945944" y="2950096"/>
                <a:ext cx="2463590" cy="707886"/>
              </a:xfrm>
              <a:prstGeom prst="rect">
                <a:avLst/>
              </a:prstGeom>
              <a:blipFill>
                <a:blip r:embed="rId11"/>
                <a:stretch>
                  <a:fillRect l="-2469" t="-5172" b="-14655"/>
                </a:stretch>
              </a:blipFill>
            </p:spPr>
            <p:txBody>
              <a:bodyPr/>
              <a:lstStyle/>
              <a:p>
                <a:r>
                  <a:rPr lang="en-US">
                    <a:noFill/>
                  </a:rPr>
                  <a:t> </a:t>
                </a:r>
              </a:p>
            </p:txBody>
          </p:sp>
        </mc:Fallback>
      </mc:AlternateContent>
      <p:sp>
        <p:nvSpPr>
          <p:cNvPr id="48" name="文字方塊 44"/>
          <p:cNvSpPr txBox="1"/>
          <p:nvPr/>
        </p:nvSpPr>
        <p:spPr>
          <a:xfrm>
            <a:off x="7020865" y="5977829"/>
            <a:ext cx="2739355" cy="400110"/>
          </a:xfrm>
          <a:prstGeom prst="rect">
            <a:avLst/>
          </a:prstGeom>
          <a:noFill/>
        </p:spPr>
        <p:txBody>
          <a:bodyPr wrap="square" rtlCol="0">
            <a:spAutoFit/>
          </a:bodyPr>
          <a:lstStyle/>
          <a:p>
            <a:r>
              <a:rPr lang="en-US" altLang="zh-TW" sz="2000" dirty="0"/>
              <a:t>4. Go to step 2, repeat</a:t>
            </a:r>
            <a:endParaRPr lang="zh-TW" altLang="en-US" sz="2000" dirty="0"/>
          </a:p>
        </p:txBody>
      </p:sp>
      <p:sp>
        <p:nvSpPr>
          <p:cNvPr id="49" name="Rectangle 48"/>
          <p:cNvSpPr/>
          <p:nvPr/>
        </p:nvSpPr>
        <p:spPr>
          <a:xfrm>
            <a:off x="6865632" y="2950096"/>
            <a:ext cx="2823621" cy="35037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文字方塊 39"/>
              <p:cNvSpPr txBox="1"/>
              <p:nvPr/>
            </p:nvSpPr>
            <p:spPr>
              <a:xfrm>
                <a:off x="2634044" y="5801283"/>
                <a:ext cx="1264449" cy="369332"/>
              </a:xfrm>
              <a:prstGeom prst="rect">
                <a:avLst/>
              </a:prstGeom>
            </p:spPr>
            <p:style>
              <a:lnRef idx="0">
                <a:schemeClr val="accent4"/>
              </a:lnRef>
              <a:fillRef idx="3">
                <a:schemeClr val="accent4"/>
              </a:fillRef>
              <a:effectRef idx="3">
                <a:schemeClr val="accent4"/>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zh-TW" altLang="en-US" sz="2400" i="1" smtClean="0">
                          <a:latin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ℒ</m:t>
                      </m:r>
                      <m:d>
                        <m:dPr>
                          <m:ctrlPr>
                            <a:rPr lang="en-US" altLang="zh-TW" sz="2400" b="0" i="1" smtClean="0">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0</m:t>
                              </m:r>
                            </m:sup>
                          </m:sSup>
                        </m:e>
                      </m:d>
                    </m:oMath>
                  </m:oMathPara>
                </a14:m>
                <a:endParaRPr lang="zh-TW" altLang="en-US" sz="2400" dirty="0"/>
              </a:p>
            </p:txBody>
          </p:sp>
        </mc:Choice>
        <mc:Fallback xmlns="">
          <p:sp>
            <p:nvSpPr>
              <p:cNvPr id="50" name="文字方塊 39"/>
              <p:cNvSpPr txBox="1">
                <a:spLocks noRot="1" noChangeAspect="1" noMove="1" noResize="1" noEditPoints="1" noAdjustHandles="1" noChangeArrowheads="1" noChangeShapeType="1" noTextEdit="1"/>
              </p:cNvSpPr>
              <p:nvPr/>
            </p:nvSpPr>
            <p:spPr>
              <a:xfrm>
                <a:off x="2634044" y="5801283"/>
                <a:ext cx="1264449"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文字方塊 36"/>
              <p:cNvSpPr txBox="1"/>
              <p:nvPr/>
            </p:nvSpPr>
            <p:spPr>
              <a:xfrm>
                <a:off x="204664" y="5519321"/>
                <a:ext cx="2013952" cy="738664"/>
              </a:xfrm>
              <a:prstGeom prst="rect">
                <a:avLst/>
              </a:prstGeom>
            </p:spPr>
            <p:style>
              <a:lnRef idx="0">
                <a:schemeClr val="accent2"/>
              </a:lnRef>
              <a:fillRef idx="3">
                <a:schemeClr val="accent2"/>
              </a:fillRef>
              <a:effectRef idx="3">
                <a:schemeClr val="accent2"/>
              </a:effectRef>
              <a:fontRef idx="minor">
                <a:schemeClr val="lt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1</m:t>
                          </m:r>
                        </m:sup>
                      </m:sSup>
                      <m:r>
                        <a:rPr lang="en-US" altLang="zh-TW" sz="2400" i="1">
                          <a:latin typeface="Cambria Math" panose="02040503050406030204" pitchFamily="18" charset="0"/>
                        </a:rPr>
                        <m:t>=</m:t>
                      </m:r>
                    </m:oMath>
                  </m:oMathPara>
                </a14:m>
                <a:endParaRPr lang="en-US" altLang="zh-TW"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altLang="zh-TW" sz="2400" b="0" i="1" smtClean="0">
                              <a:latin typeface="Cambria Math" panose="02040503050406030204" pitchFamily="18" charset="0"/>
                            </a:rPr>
                          </m:ctrlPr>
                        </m:sSupPr>
                        <m:e>
                          <m:r>
                            <a:rPr lang="zh-TW" altLang="en-US" sz="2400" b="0" i="1" smtClean="0">
                              <a:latin typeface="Cambria Math" panose="02040503050406030204" pitchFamily="18" charset="0"/>
                            </a:rPr>
                            <m:t>𝜃</m:t>
                          </m:r>
                        </m:e>
                        <m:sup>
                          <m:r>
                            <a:rPr lang="en-US" altLang="zh-TW" sz="2400" b="0" i="1" smtClean="0">
                              <a:latin typeface="Cambria Math" panose="02040503050406030204" pitchFamily="18" charset="0"/>
                            </a:rPr>
                            <m:t>0</m:t>
                          </m:r>
                        </m:sup>
                      </m:sSup>
                      <m:r>
                        <a:rPr lang="en-US" altLang="zh-TW" sz="2400" b="0" i="1" smtClean="0">
                          <a:latin typeface="Cambria Math" panose="02040503050406030204" pitchFamily="18" charset="0"/>
                        </a:rPr>
                        <m:t>−</m:t>
                      </m:r>
                      <m:r>
                        <a:rPr lang="zh-TW" altLang="en-US" sz="2400" b="0" i="1" smtClean="0">
                          <a:latin typeface="Cambria Math" panose="02040503050406030204" pitchFamily="18" charset="0"/>
                        </a:rPr>
                        <m:t>𝛼</m:t>
                      </m:r>
                      <m:r>
                        <a:rPr lang="zh-TW" altLang="en-US" sz="2400" i="1" smtClean="0">
                          <a:latin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ℒ</m:t>
                      </m:r>
                      <m:d>
                        <m:dPr>
                          <m:ctrlPr>
                            <a:rPr lang="en-US" altLang="zh-TW" sz="2400" b="0" i="1" smtClean="0">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0</m:t>
                              </m:r>
                            </m:sup>
                          </m:sSup>
                        </m:e>
                      </m:d>
                    </m:oMath>
                  </m:oMathPara>
                </a14:m>
                <a:endParaRPr lang="zh-TW" altLang="en-US" sz="2400" dirty="0"/>
              </a:p>
            </p:txBody>
          </p:sp>
        </mc:Choice>
        <mc:Fallback xmlns="">
          <p:sp>
            <p:nvSpPr>
              <p:cNvPr id="51" name="文字方塊 36"/>
              <p:cNvSpPr txBox="1">
                <a:spLocks noRot="1" noChangeAspect="1" noMove="1" noResize="1" noEditPoints="1" noAdjustHandles="1" noChangeArrowheads="1" noChangeShapeType="1" noTextEdit="1"/>
              </p:cNvSpPr>
              <p:nvPr/>
            </p:nvSpPr>
            <p:spPr>
              <a:xfrm>
                <a:off x="204664" y="5519321"/>
                <a:ext cx="2013952" cy="738664"/>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文字方塊 25"/>
              <p:cNvSpPr txBox="1"/>
              <p:nvPr/>
            </p:nvSpPr>
            <p:spPr>
              <a:xfrm>
                <a:off x="3421687" y="4426749"/>
                <a:ext cx="458899"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smtClean="0">
                              <a:latin typeface="Cambria Math" panose="02040503050406030204" pitchFamily="18" charset="0"/>
                            </a:rPr>
                            <m:t>𝜃</m:t>
                          </m:r>
                        </m:e>
                        <m:sup>
                          <m:r>
                            <a:rPr lang="en-US" altLang="zh-TW" sz="2400" b="0" i="1" smtClean="0">
                              <a:latin typeface="Cambria Math" panose="02040503050406030204" pitchFamily="18" charset="0"/>
                            </a:rPr>
                            <m:t>∗</m:t>
                          </m:r>
                        </m:sup>
                      </m:sSup>
                    </m:oMath>
                  </m:oMathPara>
                </a14:m>
                <a:endParaRPr lang="zh-TW" altLang="en-US" sz="2400" dirty="0"/>
              </a:p>
            </p:txBody>
          </p:sp>
        </mc:Choice>
        <mc:Fallback xmlns="">
          <p:sp>
            <p:nvSpPr>
              <p:cNvPr id="52" name="文字方塊 25"/>
              <p:cNvSpPr txBox="1">
                <a:spLocks noRot="1" noChangeAspect="1" noMove="1" noResize="1" noEditPoints="1" noAdjustHandles="1" noChangeArrowheads="1" noChangeShapeType="1" noTextEdit="1"/>
              </p:cNvSpPr>
              <p:nvPr/>
            </p:nvSpPr>
            <p:spPr>
              <a:xfrm>
                <a:off x="3421687" y="4426749"/>
                <a:ext cx="458899" cy="46166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文字方塊 23"/>
              <p:cNvSpPr txBox="1"/>
              <p:nvPr/>
            </p:nvSpPr>
            <p:spPr>
              <a:xfrm>
                <a:off x="6865632" y="6585155"/>
                <a:ext cx="2759922" cy="684931"/>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000" i="1" smtClean="0">
                          <a:latin typeface="Cambria Math" panose="02040503050406030204" pitchFamily="18" charset="0"/>
                        </a:rPr>
                        <m:t>𝛻</m:t>
                      </m:r>
                      <m:r>
                        <a:rPr lang="en-US" altLang="zh-TW" sz="2000" b="0" i="1" smtClean="0">
                          <a:latin typeface="Cambria Math" panose="02040503050406030204" pitchFamily="18" charset="0"/>
                          <a:ea typeface="Cambria Math" panose="02040503050406030204" pitchFamily="18" charset="0"/>
                        </a:rPr>
                        <m:t>ℒ</m:t>
                      </m:r>
                      <m:d>
                        <m:dPr>
                          <m:ctrlPr>
                            <a:rPr lang="en-US" altLang="zh-TW" sz="2000" b="0" i="1" smtClean="0">
                              <a:latin typeface="Cambria Math" panose="02040503050406030204" pitchFamily="18" charset="0"/>
                            </a:rPr>
                          </m:ctrlPr>
                        </m:dPr>
                        <m:e>
                          <m:sSup>
                            <m:sSupPr>
                              <m:ctrlPr>
                                <a:rPr lang="en-US" altLang="zh-TW" sz="2000" i="1">
                                  <a:latin typeface="Cambria Math" panose="02040503050406030204" pitchFamily="18" charset="0"/>
                                </a:rPr>
                              </m:ctrlPr>
                            </m:sSupPr>
                            <m:e>
                              <m:r>
                                <a:rPr lang="zh-TW" altLang="en-US" sz="2000" i="1">
                                  <a:latin typeface="Cambria Math" panose="02040503050406030204" pitchFamily="18" charset="0"/>
                                </a:rPr>
                                <m:t>𝜃</m:t>
                              </m:r>
                            </m:e>
                            <m:sup>
                              <m:r>
                                <a:rPr lang="en-US" altLang="zh-TW" sz="2000" i="1">
                                  <a:latin typeface="Cambria Math" panose="02040503050406030204" pitchFamily="18" charset="0"/>
                                </a:rPr>
                                <m:t>0</m:t>
                              </m:r>
                            </m:sup>
                          </m:sSup>
                        </m:e>
                      </m:d>
                      <m:r>
                        <a:rPr lang="en-US" altLang="zh-TW" sz="2000" b="0" i="1" smtClean="0">
                          <a:latin typeface="Cambria Math" panose="02040503050406030204" pitchFamily="18" charset="0"/>
                        </a:rPr>
                        <m:t>=</m:t>
                      </m:r>
                      <m:d>
                        <m:dPr>
                          <m:begChr m:val="["/>
                          <m:endChr m:val="]"/>
                          <m:ctrlPr>
                            <a:rPr lang="en-US" altLang="zh-TW" sz="2000" b="0" i="1" smtClean="0">
                              <a:latin typeface="Cambria Math" panose="02040503050406030204" pitchFamily="18" charset="0"/>
                            </a:rPr>
                          </m:ctrlPr>
                        </m:dPr>
                        <m:e>
                          <m:m>
                            <m:mPr>
                              <m:mcs>
                                <m:mc>
                                  <m:mcPr>
                                    <m:count m:val="1"/>
                                    <m:mcJc m:val="center"/>
                                  </m:mcPr>
                                </m:mc>
                              </m:mcs>
                              <m:ctrlPr>
                                <a:rPr lang="en-US" altLang="zh-TW" sz="2000" b="0" i="1" smtClean="0">
                                  <a:latin typeface="Cambria Math" panose="02040503050406030204" pitchFamily="18" charset="0"/>
                                </a:rPr>
                              </m:ctrlPr>
                            </m:mPr>
                            <m:mr>
                              <m:e>
                                <m:r>
                                  <m:rPr>
                                    <m:brk m:alnAt="7"/>
                                  </m:rPr>
                                  <a:rPr lang="zh-TW" altLang="en-US" sz="2000" b="0" i="1" smtClean="0">
                                    <a:latin typeface="Cambria Math" panose="02040503050406030204" pitchFamily="18" charset="0"/>
                                  </a:rPr>
                                  <m:t>𝜕</m:t>
                                </m:r>
                                <m:r>
                                  <a:rPr lang="en-US" altLang="zh-TW" sz="2000" i="1" smtClean="0">
                                    <a:latin typeface="Cambria Math" panose="02040503050406030204" pitchFamily="18" charset="0"/>
                                    <a:ea typeface="Cambria Math" panose="02040503050406030204" pitchFamily="18" charset="0"/>
                                  </a:rPr>
                                  <m:t>ℒ</m:t>
                                </m:r>
                                <m:d>
                                  <m:dPr>
                                    <m:ctrlPr>
                                      <a:rPr lang="en-US" altLang="zh-TW" sz="2000" i="1">
                                        <a:latin typeface="Cambria Math" panose="02040503050406030204" pitchFamily="18" charset="0"/>
                                      </a:rPr>
                                    </m:ctrlPr>
                                  </m:dPr>
                                  <m:e>
                                    <m:sSup>
                                      <m:sSupPr>
                                        <m:ctrlPr>
                                          <a:rPr lang="en-US" altLang="zh-TW" sz="2000" i="1">
                                            <a:latin typeface="Cambria Math" panose="02040503050406030204" pitchFamily="18" charset="0"/>
                                          </a:rPr>
                                        </m:ctrlPr>
                                      </m:sSupPr>
                                      <m:e>
                                        <m:r>
                                          <a:rPr lang="zh-TW" altLang="en-US" sz="2000" i="1">
                                            <a:latin typeface="Cambria Math" panose="02040503050406030204" pitchFamily="18" charset="0"/>
                                          </a:rPr>
                                          <m:t>𝜃</m:t>
                                        </m:r>
                                      </m:e>
                                      <m:sup>
                                        <m:r>
                                          <a:rPr lang="en-US" altLang="zh-TW" sz="2000" i="1">
                                            <a:latin typeface="Cambria Math" panose="02040503050406030204" pitchFamily="18" charset="0"/>
                                          </a:rPr>
                                          <m:t>0</m:t>
                                        </m:r>
                                      </m:sup>
                                    </m:sSup>
                                  </m:e>
                                </m:d>
                                <m:r>
                                  <m:rPr>
                                    <m:brk m:alnAt="7"/>
                                  </m:rPr>
                                  <a:rPr lang="en-US" altLang="zh-TW" sz="2000" b="0" i="1" smtClean="0">
                                    <a:latin typeface="Cambria Math" panose="02040503050406030204" pitchFamily="18" charset="0"/>
                                  </a:rPr>
                                  <m:t>/</m:t>
                                </m:r>
                                <m:r>
                                  <a:rPr lang="zh-TW" altLang="en-US" sz="2000" i="1">
                                    <a:latin typeface="Cambria Math" panose="02040503050406030204" pitchFamily="18" charset="0"/>
                                  </a:rPr>
                                  <m:t>𝜕</m:t>
                                </m:r>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𝑤</m:t>
                                    </m:r>
                                  </m:e>
                                  <m:sub>
                                    <m:r>
                                      <a:rPr lang="en-US" altLang="zh-TW" sz="2000" b="0" i="1" smtClean="0">
                                        <a:latin typeface="Cambria Math" panose="02040503050406030204" pitchFamily="18" charset="0"/>
                                      </a:rPr>
                                      <m:t>1</m:t>
                                    </m:r>
                                  </m:sub>
                                </m:sSub>
                              </m:e>
                            </m:mr>
                            <m:mr>
                              <m:e>
                                <m:r>
                                  <m:rPr>
                                    <m:brk m:alnAt="7"/>
                                  </m:rPr>
                                  <a:rPr lang="zh-TW" altLang="en-US" sz="2000" i="1">
                                    <a:latin typeface="Cambria Math" panose="02040503050406030204" pitchFamily="18" charset="0"/>
                                  </a:rPr>
                                  <m:t>𝜕</m:t>
                                </m:r>
                                <m:r>
                                  <a:rPr lang="en-US" altLang="zh-TW" sz="2000" i="1" smtClean="0">
                                    <a:latin typeface="Cambria Math" panose="02040503050406030204" pitchFamily="18" charset="0"/>
                                    <a:ea typeface="Cambria Math" panose="02040503050406030204" pitchFamily="18" charset="0"/>
                                  </a:rPr>
                                  <m:t>ℒ</m:t>
                                </m:r>
                                <m:d>
                                  <m:dPr>
                                    <m:ctrlPr>
                                      <a:rPr lang="en-US" altLang="zh-TW" sz="2000" i="1">
                                        <a:latin typeface="Cambria Math" panose="02040503050406030204" pitchFamily="18" charset="0"/>
                                      </a:rPr>
                                    </m:ctrlPr>
                                  </m:dPr>
                                  <m:e>
                                    <m:sSup>
                                      <m:sSupPr>
                                        <m:ctrlPr>
                                          <a:rPr lang="en-US" altLang="zh-TW" sz="2000" i="1">
                                            <a:latin typeface="Cambria Math" panose="02040503050406030204" pitchFamily="18" charset="0"/>
                                          </a:rPr>
                                        </m:ctrlPr>
                                      </m:sSupPr>
                                      <m:e>
                                        <m:r>
                                          <a:rPr lang="zh-TW" altLang="en-US" sz="2000" i="1">
                                            <a:latin typeface="Cambria Math" panose="02040503050406030204" pitchFamily="18" charset="0"/>
                                          </a:rPr>
                                          <m:t>𝜃</m:t>
                                        </m:r>
                                      </m:e>
                                      <m:sup>
                                        <m:r>
                                          <a:rPr lang="en-US" altLang="zh-TW" sz="2000" i="1">
                                            <a:latin typeface="Cambria Math" panose="02040503050406030204" pitchFamily="18" charset="0"/>
                                          </a:rPr>
                                          <m:t>0</m:t>
                                        </m:r>
                                      </m:sup>
                                    </m:sSup>
                                  </m:e>
                                </m:d>
                                <m:r>
                                  <m:rPr>
                                    <m:brk m:alnAt="7"/>
                                  </m:rPr>
                                  <a:rPr lang="en-US" altLang="zh-TW" sz="2000" i="1">
                                    <a:latin typeface="Cambria Math" panose="02040503050406030204" pitchFamily="18" charset="0"/>
                                  </a:rPr>
                                  <m:t>/</m:t>
                                </m:r>
                                <m:r>
                                  <a:rPr lang="zh-TW" altLang="en-US" sz="2000" i="1">
                                    <a:latin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𝑤</m:t>
                                    </m:r>
                                  </m:e>
                                  <m:sub>
                                    <m:r>
                                      <a:rPr lang="en-US" altLang="zh-TW" sz="2000" b="0" i="1" smtClean="0">
                                        <a:latin typeface="Cambria Math" panose="02040503050406030204" pitchFamily="18" charset="0"/>
                                      </a:rPr>
                                      <m:t>2</m:t>
                                    </m:r>
                                  </m:sub>
                                </m:sSub>
                              </m:e>
                            </m:mr>
                          </m:m>
                        </m:e>
                      </m:d>
                    </m:oMath>
                  </m:oMathPara>
                </a14:m>
                <a:endParaRPr lang="zh-TW" altLang="en-US" sz="2000" dirty="0"/>
              </a:p>
            </p:txBody>
          </p:sp>
        </mc:Choice>
        <mc:Fallback xmlns="">
          <p:sp>
            <p:nvSpPr>
              <p:cNvPr id="53" name="文字方塊 23"/>
              <p:cNvSpPr txBox="1">
                <a:spLocks noRot="1" noChangeAspect="1" noMove="1" noResize="1" noEditPoints="1" noAdjustHandles="1" noChangeArrowheads="1" noChangeShapeType="1" noTextEdit="1"/>
              </p:cNvSpPr>
              <p:nvPr/>
            </p:nvSpPr>
            <p:spPr>
              <a:xfrm>
                <a:off x="6865632" y="6585155"/>
                <a:ext cx="2759922" cy="684931"/>
              </a:xfrm>
              <a:prstGeom prst="rect">
                <a:avLst/>
              </a:prstGeom>
              <a:blipFill>
                <a:blip r:embed="rId15"/>
                <a:stretch>
                  <a:fillRect/>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7FBCF524-9BF8-4823-A749-1D8B2731AD65}"/>
              </a:ext>
            </a:extLst>
          </p:cNvPr>
          <p:cNvSpPr txBox="1"/>
          <p:nvPr/>
        </p:nvSpPr>
        <p:spPr>
          <a:xfrm>
            <a:off x="3156992" y="7524025"/>
            <a:ext cx="4596073" cy="250607"/>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p:spTree>
    <p:extLst>
      <p:ext uri="{BB962C8B-B14F-4D97-AF65-F5344CB8AC3E}">
        <p14:creationId xmlns:p14="http://schemas.microsoft.com/office/powerpoint/2010/main" val="36328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50" grpId="0" animBg="1"/>
      <p:bldP spid="51"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Algorithm</a:t>
            </a:r>
          </a:p>
        </p:txBody>
      </p:sp>
      <p:sp>
        <p:nvSpPr>
          <p:cNvPr id="3" name="Content Placeholder 2"/>
          <p:cNvSpPr>
            <a:spLocks noGrp="1"/>
          </p:cNvSpPr>
          <p:nvPr>
            <p:ph idx="1"/>
          </p:nvPr>
        </p:nvSpPr>
        <p:spPr/>
        <p:txBody>
          <a:bodyPr/>
          <a:lstStyle/>
          <a:p>
            <a:r>
              <a:rPr lang="en-US" dirty="0"/>
              <a:t>Example (contd.)</a:t>
            </a:r>
          </a:p>
        </p:txBody>
      </p:sp>
      <p:sp>
        <p:nvSpPr>
          <p:cNvPr id="4" name="Content Placeholder 3">
            <a:extLst>
              <a:ext uri="{FF2B5EF4-FFF2-40B4-BE49-F238E27FC236}">
                <a16:creationId xmlns:a16="http://schemas.microsoft.com/office/drawing/2014/main" id="{7211E974-4FF3-4043-BBCD-11772FCAC65D}"/>
              </a:ext>
            </a:extLst>
          </p:cNvPr>
          <p:cNvSpPr>
            <a:spLocks noGrp="1"/>
          </p:cNvSpPr>
          <p:nvPr>
            <p:ph idx="10"/>
          </p:nvPr>
        </p:nvSpPr>
        <p:spPr/>
        <p:txBody>
          <a:bodyPr>
            <a:normAutofit/>
          </a:bodyPr>
          <a:lstStyle/>
          <a:p>
            <a:r>
              <a:rPr lang="en-US" dirty="0"/>
              <a:t>Training Neural Networks</a:t>
            </a:r>
          </a:p>
          <a:p>
            <a:endParaRPr lang="en-US" dirty="0"/>
          </a:p>
        </p:txBody>
      </p:sp>
      <p:grpSp>
        <p:nvGrpSpPr>
          <p:cNvPr id="21" name="群組 3"/>
          <p:cNvGrpSpPr/>
          <p:nvPr/>
        </p:nvGrpSpPr>
        <p:grpSpPr>
          <a:xfrm>
            <a:off x="524989" y="3094113"/>
            <a:ext cx="6448427" cy="4619955"/>
            <a:chOff x="706835" y="2341625"/>
            <a:chExt cx="6113826" cy="4262657"/>
          </a:xfrm>
        </p:grpSpPr>
        <p:pic>
          <p:nvPicPr>
            <p:cNvPr id="22" name="圖片 4"/>
            <p:cNvPicPr>
              <a:picLocks noChangeAspect="1"/>
            </p:cNvPicPr>
            <p:nvPr/>
          </p:nvPicPr>
          <p:blipFill rotWithShape="1">
            <a:blip r:embed="rId2">
              <a:extLst>
                <a:ext uri="{28A0092B-C50C-407E-A947-70E740481C1C}">
                  <a14:useLocalDpi xmlns:a14="http://schemas.microsoft.com/office/drawing/2010/main" val="0"/>
                </a:ext>
              </a:extLst>
            </a:blip>
            <a:srcRect t="7191" b="5873"/>
            <a:stretch/>
          </p:blipFill>
          <p:spPr>
            <a:xfrm>
              <a:off x="706835" y="2341625"/>
              <a:ext cx="6113826" cy="3986343"/>
            </a:xfrm>
            <a:prstGeom prst="rect">
              <a:avLst/>
            </a:prstGeom>
          </p:spPr>
        </p:pic>
        <mc:AlternateContent xmlns:mc="http://schemas.openxmlformats.org/markup-compatibility/2006" xmlns:a14="http://schemas.microsoft.com/office/drawing/2010/main">
          <mc:Choice Requires="a14">
            <p:sp>
              <p:nvSpPr>
                <p:cNvPr id="23" name="文字方塊 5"/>
                <p:cNvSpPr txBox="1"/>
                <p:nvPr/>
              </p:nvSpPr>
              <p:spPr>
                <a:xfrm>
                  <a:off x="3402379" y="6234950"/>
                  <a:ext cx="421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23" name="文字方塊 5"/>
                <p:cNvSpPr txBox="1">
                  <a:spLocks noRot="1" noChangeAspect="1" noMove="1" noResize="1" noEditPoints="1" noAdjustHandles="1" noChangeArrowheads="1" noChangeShapeType="1" noTextEdit="1"/>
                </p:cNvSpPr>
                <p:nvPr/>
              </p:nvSpPr>
              <p:spPr>
                <a:xfrm>
                  <a:off x="3402379" y="6234950"/>
                  <a:ext cx="421847" cy="369332"/>
                </a:xfrm>
                <a:prstGeom prst="rect">
                  <a:avLst/>
                </a:prstGeom>
                <a:blipFill>
                  <a:blip r:embed="rId4"/>
                  <a:stretch>
                    <a:fillRect l="-6944" r="-4167" b="-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文字方塊 6"/>
                <p:cNvSpPr txBox="1"/>
                <p:nvPr/>
              </p:nvSpPr>
              <p:spPr>
                <a:xfrm>
                  <a:off x="843326" y="4119935"/>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843326" y="4119935"/>
                  <a:ext cx="428964" cy="369332"/>
                </a:xfrm>
                <a:prstGeom prst="rect">
                  <a:avLst/>
                </a:prstGeom>
                <a:blipFill rotWithShape="0">
                  <a:blip r:embed="rId6"/>
                  <a:stretch>
                    <a:fillRect l="-10000" r="-5714" b="-13115"/>
                  </a:stretch>
                </a:blipFill>
              </p:spPr>
              <p:txBody>
                <a:bodyPr/>
                <a:lstStyle/>
                <a:p>
                  <a:r>
                    <a:rPr lang="zh-TW" altLang="en-US">
                      <a:noFill/>
                    </a:rPr>
                    <a:t> </a:t>
                  </a:r>
                </a:p>
              </p:txBody>
            </p:sp>
          </mc:Fallback>
        </mc:AlternateContent>
      </p:grpSp>
      <p:sp>
        <p:nvSpPr>
          <p:cNvPr id="25" name="橢圓 8"/>
          <p:cNvSpPr/>
          <p:nvPr/>
        </p:nvSpPr>
        <p:spPr>
          <a:xfrm>
            <a:off x="2163796" y="6370840"/>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8" name="文字方塊 25"/>
              <p:cNvSpPr txBox="1"/>
              <p:nvPr/>
            </p:nvSpPr>
            <p:spPr>
              <a:xfrm>
                <a:off x="2424302" y="6370264"/>
                <a:ext cx="458899"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smtClean="0">
                              <a:latin typeface="Cambria Math" panose="02040503050406030204" pitchFamily="18" charset="0"/>
                            </a:rPr>
                            <m:t>𝜃</m:t>
                          </m:r>
                        </m:e>
                        <m:sup>
                          <m:r>
                            <a:rPr lang="en-US" altLang="zh-TW" sz="2400" b="0" i="1" smtClean="0">
                              <a:latin typeface="Cambria Math" panose="02040503050406030204" pitchFamily="18" charset="0"/>
                            </a:rPr>
                            <m:t>0</m:t>
                          </m:r>
                        </m:sup>
                      </m:sSup>
                    </m:oMath>
                  </m:oMathPara>
                </a14:m>
                <a:endParaRPr lang="zh-TW" altLang="en-US" sz="2400" dirty="0"/>
              </a:p>
            </p:txBody>
          </p:sp>
        </mc:Choice>
        <mc:Fallback xmlns="">
          <p:sp>
            <p:nvSpPr>
              <p:cNvPr id="28" name="文字方塊 25"/>
              <p:cNvSpPr txBox="1">
                <a:spLocks noRot="1" noChangeAspect="1" noMove="1" noResize="1" noEditPoints="1" noAdjustHandles="1" noChangeArrowheads="1" noChangeShapeType="1" noTextEdit="1"/>
              </p:cNvSpPr>
              <p:nvPr/>
            </p:nvSpPr>
            <p:spPr>
              <a:xfrm>
                <a:off x="2424302" y="6370264"/>
                <a:ext cx="458899" cy="461665"/>
              </a:xfrm>
              <a:prstGeom prst="rect">
                <a:avLst/>
              </a:prstGeom>
              <a:blipFill>
                <a:blip r:embed="rId8"/>
                <a:stretch>
                  <a:fillRect/>
                </a:stretch>
              </a:blipFill>
            </p:spPr>
            <p:txBody>
              <a:bodyPr/>
              <a:lstStyle/>
              <a:p>
                <a:r>
                  <a:rPr lang="en-US">
                    <a:noFill/>
                  </a:rPr>
                  <a:t> </a:t>
                </a:r>
              </a:p>
            </p:txBody>
          </p:sp>
        </mc:Fallback>
      </mc:AlternateContent>
      <p:cxnSp>
        <p:nvCxnSpPr>
          <p:cNvPr id="33" name="直線單箭頭接點 23"/>
          <p:cNvCxnSpPr/>
          <p:nvPr/>
        </p:nvCxnSpPr>
        <p:spPr>
          <a:xfrm flipV="1">
            <a:off x="2306875" y="5459652"/>
            <a:ext cx="284326" cy="9184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橢圓 28"/>
          <p:cNvSpPr/>
          <p:nvPr/>
        </p:nvSpPr>
        <p:spPr>
          <a:xfrm>
            <a:off x="2541045" y="5255037"/>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5" name="文字方塊 33"/>
              <p:cNvSpPr txBox="1"/>
              <p:nvPr/>
            </p:nvSpPr>
            <p:spPr>
              <a:xfrm>
                <a:off x="2801551" y="5254461"/>
                <a:ext cx="458899"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smtClean="0">
                              <a:latin typeface="Cambria Math" panose="02040503050406030204" pitchFamily="18" charset="0"/>
                            </a:rPr>
                            <m:t>𝜃</m:t>
                          </m:r>
                        </m:e>
                        <m:sup>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35" name="文字方塊 33"/>
              <p:cNvSpPr txBox="1">
                <a:spLocks noRot="1" noChangeAspect="1" noMove="1" noResize="1" noEditPoints="1" noAdjustHandles="1" noChangeArrowheads="1" noChangeShapeType="1" noTextEdit="1"/>
              </p:cNvSpPr>
              <p:nvPr/>
            </p:nvSpPr>
            <p:spPr>
              <a:xfrm>
                <a:off x="2801551" y="5254461"/>
                <a:ext cx="458899"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文字方塊 36"/>
              <p:cNvSpPr txBox="1"/>
              <p:nvPr/>
            </p:nvSpPr>
            <p:spPr>
              <a:xfrm>
                <a:off x="895170" y="4753440"/>
                <a:ext cx="1903213" cy="369332"/>
              </a:xfrm>
              <a:prstGeom prst="rect">
                <a:avLst/>
              </a:prstGeom>
            </p:spPr>
            <p:style>
              <a:lnRef idx="0">
                <a:schemeClr val="accent2"/>
              </a:lnRef>
              <a:fillRef idx="3">
                <a:schemeClr val="accent2"/>
              </a:fillRef>
              <a:effectRef idx="3">
                <a:schemeClr val="accent2"/>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0" i="1" smtClean="0">
                              <a:latin typeface="Cambria Math" panose="02040503050406030204" pitchFamily="18" charset="0"/>
                            </a:rPr>
                          </m:ctrlPr>
                        </m:sSupPr>
                        <m:e>
                          <m:r>
                            <a:rPr lang="zh-TW" altLang="en-US" sz="2400" b="0" i="1" smtClean="0">
                              <a:latin typeface="Cambria Math" panose="02040503050406030204" pitchFamily="18" charset="0"/>
                            </a:rPr>
                            <m:t>𝜃</m:t>
                          </m:r>
                        </m:e>
                        <m:sup>
                          <m:r>
                            <a:rPr lang="en-US" altLang="zh-TW" sz="2400" b="0" i="1" smtClean="0">
                              <a:latin typeface="Cambria Math" panose="02040503050406030204" pitchFamily="18" charset="0"/>
                            </a:rPr>
                            <m:t>1</m:t>
                          </m:r>
                        </m:sup>
                      </m:sSup>
                      <m:r>
                        <a:rPr lang="en-US" altLang="zh-TW" sz="2400" b="0" i="1" smtClean="0">
                          <a:latin typeface="Cambria Math" panose="02040503050406030204" pitchFamily="18" charset="0"/>
                        </a:rPr>
                        <m:t>−</m:t>
                      </m:r>
                      <m:r>
                        <a:rPr lang="zh-TW" altLang="en-US" sz="2400" b="0" i="1" smtClean="0">
                          <a:latin typeface="Cambria Math" panose="02040503050406030204" pitchFamily="18" charset="0"/>
                        </a:rPr>
                        <m:t>𝛼</m:t>
                      </m:r>
                      <m:r>
                        <a:rPr lang="zh-TW" altLang="en-US" sz="2400" i="1" smtClean="0">
                          <a:latin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ℒ</m:t>
                      </m:r>
                      <m:d>
                        <m:dPr>
                          <m:ctrlPr>
                            <a:rPr lang="en-US" altLang="zh-TW" sz="2400" b="0" i="1" smtClean="0">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e>
                      </m:d>
                    </m:oMath>
                  </m:oMathPara>
                </a14:m>
                <a:endParaRPr lang="zh-TW" altLang="en-US" sz="2400" dirty="0"/>
              </a:p>
            </p:txBody>
          </p:sp>
        </mc:Choice>
        <mc:Fallback xmlns="">
          <p:sp>
            <p:nvSpPr>
              <p:cNvPr id="38" name="文字方塊 36"/>
              <p:cNvSpPr txBox="1">
                <a:spLocks noRot="1" noChangeAspect="1" noMove="1" noResize="1" noEditPoints="1" noAdjustHandles="1" noChangeArrowheads="1" noChangeShapeType="1" noTextEdit="1"/>
              </p:cNvSpPr>
              <p:nvPr/>
            </p:nvSpPr>
            <p:spPr>
              <a:xfrm>
                <a:off x="895170" y="4753440"/>
                <a:ext cx="1903213" cy="369332"/>
              </a:xfrm>
              <a:prstGeom prst="rect">
                <a:avLst/>
              </a:prstGeom>
              <a:blipFill>
                <a:blip r:embed="rId11"/>
                <a:stretch>
                  <a:fillRect/>
                </a:stretch>
              </a:blipFill>
            </p:spPr>
            <p:txBody>
              <a:bodyPr/>
              <a:lstStyle/>
              <a:p>
                <a:r>
                  <a:rPr lang="en-US">
                    <a:noFill/>
                  </a:rPr>
                  <a:t> </a:t>
                </a:r>
              </a:p>
            </p:txBody>
          </p:sp>
        </mc:Fallback>
      </mc:AlternateContent>
      <p:cxnSp>
        <p:nvCxnSpPr>
          <p:cNvPr id="39" name="直線單箭頭接點 37"/>
          <p:cNvCxnSpPr/>
          <p:nvPr/>
        </p:nvCxnSpPr>
        <p:spPr>
          <a:xfrm flipV="1">
            <a:off x="2660718" y="4994113"/>
            <a:ext cx="389681" cy="32331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橢圓 38"/>
          <p:cNvSpPr/>
          <p:nvPr/>
        </p:nvSpPr>
        <p:spPr>
          <a:xfrm>
            <a:off x="3036005" y="4811062"/>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42" name="文字方塊 40"/>
              <p:cNvSpPr txBox="1"/>
              <p:nvPr/>
            </p:nvSpPr>
            <p:spPr>
              <a:xfrm>
                <a:off x="3546022" y="4917196"/>
                <a:ext cx="1916422" cy="369332"/>
              </a:xfrm>
              <a:prstGeom prst="rect">
                <a:avLst/>
              </a:prstGeom>
            </p:spPr>
            <p:style>
              <a:lnRef idx="0">
                <a:schemeClr val="accent2"/>
              </a:lnRef>
              <a:fillRef idx="3">
                <a:schemeClr val="accent2"/>
              </a:fillRef>
              <a:effectRef idx="3">
                <a:schemeClr val="accent2"/>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0" i="1" smtClean="0">
                              <a:latin typeface="Cambria Math" panose="02040503050406030204" pitchFamily="18" charset="0"/>
                            </a:rPr>
                          </m:ctrlPr>
                        </m:sSupPr>
                        <m:e>
                          <m:r>
                            <a:rPr lang="zh-TW" altLang="en-US" sz="2400" b="0" i="1" smtClean="0">
                              <a:latin typeface="Cambria Math" panose="02040503050406030204" pitchFamily="18" charset="0"/>
                            </a:rPr>
                            <m:t>𝜃</m:t>
                          </m:r>
                        </m:e>
                        <m:sup>
                          <m:r>
                            <a:rPr lang="en-US" altLang="zh-TW" sz="2400" b="0" i="1" smtClean="0">
                              <a:latin typeface="Cambria Math" panose="02040503050406030204" pitchFamily="18" charset="0"/>
                            </a:rPr>
                            <m:t>2</m:t>
                          </m:r>
                        </m:sup>
                      </m:sSup>
                      <m:r>
                        <a:rPr lang="en-US" altLang="zh-TW" sz="2400" b="0" i="1" smtClean="0">
                          <a:latin typeface="Cambria Math" panose="02040503050406030204" pitchFamily="18" charset="0"/>
                        </a:rPr>
                        <m:t>−</m:t>
                      </m:r>
                      <m:r>
                        <a:rPr lang="zh-TW" altLang="en-US" sz="2400" b="0" i="1" smtClean="0">
                          <a:latin typeface="Cambria Math" panose="02040503050406030204" pitchFamily="18" charset="0"/>
                        </a:rPr>
                        <m:t>𝛼</m:t>
                      </m:r>
                      <m:r>
                        <a:rPr lang="zh-TW" altLang="en-US" sz="2400" i="1" smtClean="0">
                          <a:latin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ℒ</m:t>
                      </m:r>
                      <m:d>
                        <m:dPr>
                          <m:ctrlPr>
                            <a:rPr lang="en-US" altLang="zh-TW" sz="2400" b="0" i="1" smtClean="0">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2</m:t>
                              </m:r>
                            </m:sup>
                          </m:sSup>
                        </m:e>
                      </m:d>
                    </m:oMath>
                  </m:oMathPara>
                </a14:m>
                <a:endParaRPr lang="zh-TW" altLang="en-US" sz="2400" dirty="0"/>
              </a:p>
            </p:txBody>
          </p:sp>
        </mc:Choice>
        <mc:Fallback xmlns="">
          <p:sp>
            <p:nvSpPr>
              <p:cNvPr id="42" name="文字方塊 40"/>
              <p:cNvSpPr txBox="1">
                <a:spLocks noRot="1" noChangeAspect="1" noMove="1" noResize="1" noEditPoints="1" noAdjustHandles="1" noChangeArrowheads="1" noChangeShapeType="1" noTextEdit="1"/>
              </p:cNvSpPr>
              <p:nvPr/>
            </p:nvSpPr>
            <p:spPr>
              <a:xfrm>
                <a:off x="3546022" y="4917196"/>
                <a:ext cx="191642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文字方塊 41"/>
              <p:cNvSpPr txBox="1"/>
              <p:nvPr/>
            </p:nvSpPr>
            <p:spPr>
              <a:xfrm>
                <a:off x="2870148" y="4271159"/>
                <a:ext cx="458899"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smtClean="0">
                              <a:latin typeface="Cambria Math" panose="02040503050406030204" pitchFamily="18" charset="0"/>
                            </a:rPr>
                            <m:t>𝜃</m:t>
                          </m:r>
                        </m:e>
                        <m:sup>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43" name="文字方塊 41"/>
              <p:cNvSpPr txBox="1">
                <a:spLocks noRot="1" noChangeAspect="1" noMove="1" noResize="1" noEditPoints="1" noAdjustHandles="1" noChangeArrowheads="1" noChangeShapeType="1" noTextEdit="1"/>
              </p:cNvSpPr>
              <p:nvPr/>
            </p:nvSpPr>
            <p:spPr>
              <a:xfrm>
                <a:off x="2870148" y="4271159"/>
                <a:ext cx="458899" cy="461665"/>
              </a:xfrm>
              <a:prstGeom prst="rect">
                <a:avLst/>
              </a:prstGeom>
              <a:blipFill>
                <a:blip r:embed="rId13"/>
                <a:stretch>
                  <a:fillRect/>
                </a:stretch>
              </a:blipFill>
            </p:spPr>
            <p:txBody>
              <a:bodyPr/>
              <a:lstStyle/>
              <a:p>
                <a:r>
                  <a:rPr lang="en-US">
                    <a:noFill/>
                  </a:rPr>
                  <a:t> </a:t>
                </a:r>
              </a:p>
            </p:txBody>
          </p:sp>
        </mc:Fallback>
      </mc:AlternateContent>
      <p:cxnSp>
        <p:nvCxnSpPr>
          <p:cNvPr id="44" name="直線單箭頭接點 42"/>
          <p:cNvCxnSpPr/>
          <p:nvPr/>
        </p:nvCxnSpPr>
        <p:spPr>
          <a:xfrm flipV="1">
            <a:off x="3240381" y="4811062"/>
            <a:ext cx="526048" cy="614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12"/>
          <p:cNvSpPr/>
          <p:nvPr/>
        </p:nvSpPr>
        <p:spPr>
          <a:xfrm>
            <a:off x="1572816" y="2641619"/>
            <a:ext cx="4669692" cy="49578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000" dirty="0"/>
              <a:t>Eventually, we would reach a minimum …..</a:t>
            </a:r>
            <a:endParaRPr lang="zh-TW" altLang="en-US" sz="2000" dirty="0"/>
          </a:p>
        </p:txBody>
      </p:sp>
      <p:sp>
        <p:nvSpPr>
          <p:cNvPr id="30" name="TextBox 29">
            <a:extLst>
              <a:ext uri="{FF2B5EF4-FFF2-40B4-BE49-F238E27FC236}">
                <a16:creationId xmlns:a16="http://schemas.microsoft.com/office/drawing/2014/main" id="{69259399-69D1-458C-9A1E-63AC716058C1}"/>
              </a:ext>
            </a:extLst>
          </p:cNvPr>
          <p:cNvSpPr txBox="1"/>
          <p:nvPr/>
        </p:nvSpPr>
        <p:spPr>
          <a:xfrm>
            <a:off x="3590523" y="7526179"/>
            <a:ext cx="4176463"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mc:AlternateContent xmlns:mc="http://schemas.openxmlformats.org/markup-compatibility/2006" xmlns:a14="http://schemas.microsoft.com/office/drawing/2010/main">
        <mc:Choice Requires="a14">
          <p:sp>
            <p:nvSpPr>
              <p:cNvPr id="27" name="文字方塊 22"/>
              <p:cNvSpPr txBox="1"/>
              <p:nvPr/>
            </p:nvSpPr>
            <p:spPr>
              <a:xfrm>
                <a:off x="6765499" y="3970402"/>
                <a:ext cx="2887620" cy="747512"/>
              </a:xfrm>
              <a:prstGeom prst="rect">
                <a:avLst/>
              </a:prstGeom>
              <a:noFill/>
            </p:spPr>
            <p:txBody>
              <a:bodyPr wrap="square" rtlCol="0">
                <a:spAutoFit/>
              </a:bodyPr>
              <a:lstStyle/>
              <a:p>
                <a:r>
                  <a:rPr lang="en-US" altLang="zh-TW" sz="2000" dirty="0"/>
                  <a:t>2. Compute the gradient at </a:t>
                </a:r>
                <a14:m>
                  <m:oMath xmlns:m="http://schemas.openxmlformats.org/officeDocument/2006/math">
                    <m:sSup>
                      <m:sSupPr>
                        <m:ctrlPr>
                          <a:rPr lang="en-US" altLang="zh-TW" sz="2000" i="1">
                            <a:latin typeface="Cambria Math" panose="02040503050406030204" pitchFamily="18" charset="0"/>
                          </a:rPr>
                        </m:ctrlPr>
                      </m:sSupPr>
                      <m:e>
                        <m:r>
                          <a:rPr lang="zh-TW" altLang="en-US" sz="2000" i="1">
                            <a:latin typeface="Cambria Math" panose="02040503050406030204" pitchFamily="18" charset="0"/>
                          </a:rPr>
                          <m:t>𝜃</m:t>
                        </m:r>
                      </m:e>
                      <m:sup>
                        <m:r>
                          <a:rPr lang="en-US" altLang="zh-TW" sz="2000" b="0" i="1" smtClean="0">
                            <a:latin typeface="Cambria Math" panose="02040503050406030204" pitchFamily="18" charset="0"/>
                          </a:rPr>
                          <m:t>𝑜𝑙𝑑</m:t>
                        </m:r>
                      </m:sup>
                    </m:sSup>
                  </m:oMath>
                </a14:m>
                <a:r>
                  <a:rPr lang="en-US" altLang="zh-TW" sz="2000" dirty="0"/>
                  <a:t>, </a:t>
                </a:r>
                <a14:m>
                  <m:oMath xmlns:m="http://schemas.openxmlformats.org/officeDocument/2006/math">
                    <m:r>
                      <a:rPr lang="zh-TW" altLang="en-US" sz="2000" i="1">
                        <a:latin typeface="Cambria Math" panose="02040503050406030204" pitchFamily="18" charset="0"/>
                      </a:rPr>
                      <m:t>𝛻</m:t>
                    </m:r>
                    <m:r>
                      <a:rPr lang="en-US" altLang="zh-TW" sz="2000" i="1">
                        <a:latin typeface="Cambria Math" panose="02040503050406030204" pitchFamily="18" charset="0"/>
                        <a:ea typeface="Cambria Math" panose="02040503050406030204" pitchFamily="18" charset="0"/>
                      </a:rPr>
                      <m:t>ℒ</m:t>
                    </m:r>
                    <m:d>
                      <m:dPr>
                        <m:ctrlPr>
                          <a:rPr lang="en-US" altLang="zh-TW" sz="2000" i="1">
                            <a:latin typeface="Cambria Math" panose="02040503050406030204" pitchFamily="18" charset="0"/>
                          </a:rPr>
                        </m:ctrlPr>
                      </m:dPr>
                      <m:e>
                        <m:sSup>
                          <m:sSupPr>
                            <m:ctrlPr>
                              <a:rPr lang="en-US" altLang="zh-TW" sz="2000" i="1">
                                <a:latin typeface="Cambria Math" panose="02040503050406030204" pitchFamily="18" charset="0"/>
                              </a:rPr>
                            </m:ctrlPr>
                          </m:sSupPr>
                          <m:e>
                            <m:r>
                              <a:rPr lang="zh-TW" altLang="en-US" sz="2000" i="1">
                                <a:latin typeface="Cambria Math" panose="02040503050406030204" pitchFamily="18" charset="0"/>
                              </a:rPr>
                              <m:t>𝜃</m:t>
                            </m:r>
                          </m:e>
                          <m:sup>
                            <m:r>
                              <a:rPr lang="en-US" altLang="zh-TW" sz="2000" b="0" i="1" smtClean="0">
                                <a:latin typeface="Cambria Math" panose="02040503050406030204" pitchFamily="18" charset="0"/>
                              </a:rPr>
                              <m:t>𝑜𝑙𝑑</m:t>
                            </m:r>
                          </m:sup>
                        </m:sSup>
                      </m:e>
                    </m:d>
                  </m:oMath>
                </a14:m>
                <a:endParaRPr lang="zh-TW" altLang="en-US" sz="2000" dirty="0"/>
              </a:p>
            </p:txBody>
          </p:sp>
        </mc:Choice>
        <mc:Fallback xmlns="">
          <p:sp>
            <p:nvSpPr>
              <p:cNvPr id="27" name="文字方塊 22"/>
              <p:cNvSpPr txBox="1">
                <a:spLocks noRot="1" noChangeAspect="1" noMove="1" noResize="1" noEditPoints="1" noAdjustHandles="1" noChangeArrowheads="1" noChangeShapeType="1" noTextEdit="1"/>
              </p:cNvSpPr>
              <p:nvPr/>
            </p:nvSpPr>
            <p:spPr>
              <a:xfrm>
                <a:off x="6765499" y="3970402"/>
                <a:ext cx="2887620" cy="747512"/>
              </a:xfrm>
              <a:prstGeom prst="rect">
                <a:avLst/>
              </a:prstGeom>
              <a:blipFill>
                <a:blip r:embed="rId14"/>
                <a:stretch>
                  <a:fillRect l="-2321" t="-4065" b="-113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文字方塊 29"/>
              <p:cNvSpPr txBox="1"/>
              <p:nvPr/>
            </p:nvSpPr>
            <p:spPr>
              <a:xfrm>
                <a:off x="6765499" y="4886761"/>
                <a:ext cx="3030498" cy="1055289"/>
              </a:xfrm>
              <a:prstGeom prst="rect">
                <a:avLst/>
              </a:prstGeom>
              <a:noFill/>
            </p:spPr>
            <p:txBody>
              <a:bodyPr wrap="square" rtlCol="0">
                <a:spAutoFit/>
              </a:bodyPr>
              <a:lstStyle/>
              <a:p>
                <a:r>
                  <a:rPr lang="en-US" altLang="zh-TW" sz="2000" dirty="0"/>
                  <a:t>3. Times the learning rate </a:t>
                </a:r>
                <a14:m>
                  <m:oMath xmlns:m="http://schemas.openxmlformats.org/officeDocument/2006/math">
                    <m:r>
                      <a:rPr lang="zh-TW" altLang="en-US" sz="2000" i="1">
                        <a:latin typeface="Cambria Math" panose="02040503050406030204" pitchFamily="18" charset="0"/>
                      </a:rPr>
                      <m:t>𝜂</m:t>
                    </m:r>
                  </m:oMath>
                </a14:m>
                <a:r>
                  <a:rPr lang="en-US" altLang="zh-TW" sz="2000" dirty="0"/>
                  <a:t>, and update </a:t>
                </a:r>
                <a14:m>
                  <m:oMath xmlns:m="http://schemas.openxmlformats.org/officeDocument/2006/math">
                    <m:r>
                      <a:rPr lang="zh-TW" altLang="en-US" sz="2000" i="1">
                        <a:latin typeface="Cambria Math" panose="02040503050406030204" pitchFamily="18" charset="0"/>
                      </a:rPr>
                      <m:t>𝜃</m:t>
                    </m:r>
                    <m:r>
                      <a:rPr lang="en-US" altLang="zh-TW" sz="2000" b="0" i="1" smtClean="0">
                        <a:latin typeface="Cambria Math" panose="02040503050406030204" pitchFamily="18" charset="0"/>
                      </a:rPr>
                      <m:t>,</m:t>
                    </m:r>
                  </m:oMath>
                </a14:m>
                <a:endParaRPr lang="en-US" altLang="zh-TW" sz="2000" b="0" dirty="0"/>
              </a:p>
              <a:p>
                <a:pPr/>
                <a14:m>
                  <m:oMathPara xmlns:m="http://schemas.openxmlformats.org/officeDocument/2006/math">
                    <m:oMathParaPr>
                      <m:jc m:val="centerGroup"/>
                    </m:oMathParaPr>
                    <m:oMath xmlns:m="http://schemas.openxmlformats.org/officeDocument/2006/math">
                      <m:sSup>
                        <m:sSupPr>
                          <m:ctrlPr>
                            <a:rPr lang="en-US" altLang="zh-TW" sz="2000" i="1">
                              <a:latin typeface="Cambria Math" panose="02040503050406030204" pitchFamily="18" charset="0"/>
                            </a:rPr>
                          </m:ctrlPr>
                        </m:sSupPr>
                        <m:e>
                          <m:r>
                            <a:rPr lang="zh-TW" altLang="en-US" sz="2000" i="1">
                              <a:latin typeface="Cambria Math" panose="02040503050406030204" pitchFamily="18" charset="0"/>
                            </a:rPr>
                            <m:t>𝜃</m:t>
                          </m:r>
                        </m:e>
                        <m:sup>
                          <m:r>
                            <a:rPr lang="en-US" altLang="zh-TW" sz="2000" i="1">
                              <a:latin typeface="Cambria Math" panose="02040503050406030204" pitchFamily="18" charset="0"/>
                            </a:rPr>
                            <m:t>𝑛𝑒𝑤</m:t>
                          </m:r>
                        </m:sup>
                      </m:sSup>
                      <m:r>
                        <a:rPr lang="en-US" altLang="zh-TW" sz="2000" i="1">
                          <a:latin typeface="Cambria Math" panose="02040503050406030204" pitchFamily="18" charset="0"/>
                        </a:rPr>
                        <m:t>=</m:t>
                      </m:r>
                      <m:sSup>
                        <m:sSupPr>
                          <m:ctrlPr>
                            <a:rPr lang="en-US" altLang="zh-TW" sz="2000" i="1">
                              <a:latin typeface="Cambria Math" panose="02040503050406030204" pitchFamily="18" charset="0"/>
                            </a:rPr>
                          </m:ctrlPr>
                        </m:sSupPr>
                        <m:e>
                          <m:r>
                            <a:rPr lang="zh-TW" altLang="en-US" sz="2000" i="1">
                              <a:latin typeface="Cambria Math" panose="02040503050406030204" pitchFamily="18" charset="0"/>
                            </a:rPr>
                            <m:t>𝜃</m:t>
                          </m:r>
                        </m:e>
                        <m:sup>
                          <m:r>
                            <a:rPr lang="en-US" altLang="zh-TW" sz="2000" b="0" i="1" smtClean="0">
                              <a:latin typeface="Cambria Math" panose="02040503050406030204" pitchFamily="18" charset="0"/>
                            </a:rPr>
                            <m:t>𝑜𝑙𝑑</m:t>
                          </m:r>
                        </m:sup>
                      </m:sSup>
                      <m:r>
                        <a:rPr lang="en-US" altLang="zh-TW" sz="2000" i="1">
                          <a:latin typeface="Cambria Math" panose="02040503050406030204" pitchFamily="18" charset="0"/>
                        </a:rPr>
                        <m:t>−</m:t>
                      </m:r>
                      <m:r>
                        <a:rPr lang="zh-TW" altLang="en-US" sz="2000" i="1">
                          <a:latin typeface="Cambria Math" panose="02040503050406030204" pitchFamily="18" charset="0"/>
                        </a:rPr>
                        <m:t>𝛼𝛻</m:t>
                      </m:r>
                      <m:r>
                        <a:rPr lang="en-US" altLang="zh-TW" sz="2000" i="1">
                          <a:latin typeface="Cambria Math" panose="02040503050406030204" pitchFamily="18" charset="0"/>
                          <a:ea typeface="Cambria Math" panose="02040503050406030204" pitchFamily="18" charset="0"/>
                        </a:rPr>
                        <m:t>ℒ</m:t>
                      </m:r>
                      <m:d>
                        <m:dPr>
                          <m:ctrlPr>
                            <a:rPr lang="en-US" altLang="zh-TW" sz="2000" i="1">
                              <a:latin typeface="Cambria Math" panose="02040503050406030204" pitchFamily="18" charset="0"/>
                            </a:rPr>
                          </m:ctrlPr>
                        </m:dPr>
                        <m:e>
                          <m:sSup>
                            <m:sSupPr>
                              <m:ctrlPr>
                                <a:rPr lang="en-US" altLang="zh-TW" sz="2000" i="1">
                                  <a:latin typeface="Cambria Math" panose="02040503050406030204" pitchFamily="18" charset="0"/>
                                </a:rPr>
                              </m:ctrlPr>
                            </m:sSupPr>
                            <m:e>
                              <m:r>
                                <a:rPr lang="zh-TW" altLang="en-US" sz="2000" i="1">
                                  <a:latin typeface="Cambria Math" panose="02040503050406030204" pitchFamily="18" charset="0"/>
                                </a:rPr>
                                <m:t>𝜃</m:t>
                              </m:r>
                            </m:e>
                            <m:sup>
                              <m:r>
                                <a:rPr lang="en-US" altLang="zh-TW" sz="2000" b="0" i="1" smtClean="0">
                                  <a:latin typeface="Cambria Math" panose="02040503050406030204" pitchFamily="18" charset="0"/>
                                </a:rPr>
                                <m:t>𝑜𝑙𝑑</m:t>
                              </m:r>
                            </m:sup>
                          </m:sSup>
                        </m:e>
                      </m:d>
                    </m:oMath>
                  </m:oMathPara>
                </a14:m>
                <a:endParaRPr lang="zh-TW" altLang="en-US" sz="2000" dirty="0"/>
              </a:p>
            </p:txBody>
          </p:sp>
        </mc:Choice>
        <mc:Fallback xmlns="">
          <p:sp>
            <p:nvSpPr>
              <p:cNvPr id="31" name="文字方塊 29"/>
              <p:cNvSpPr txBox="1">
                <a:spLocks noRot="1" noChangeAspect="1" noMove="1" noResize="1" noEditPoints="1" noAdjustHandles="1" noChangeArrowheads="1" noChangeShapeType="1" noTextEdit="1"/>
              </p:cNvSpPr>
              <p:nvPr/>
            </p:nvSpPr>
            <p:spPr>
              <a:xfrm>
                <a:off x="6765499" y="4886761"/>
                <a:ext cx="3030498" cy="1055289"/>
              </a:xfrm>
              <a:prstGeom prst="rect">
                <a:avLst/>
              </a:prstGeom>
              <a:blipFill>
                <a:blip r:embed="rId15"/>
                <a:stretch>
                  <a:fillRect l="-2213" t="-3468" r="-5835"/>
                </a:stretch>
              </a:blipFill>
            </p:spPr>
            <p:txBody>
              <a:bodyPr/>
              <a:lstStyle/>
              <a:p>
                <a:r>
                  <a:rPr lang="en-US">
                    <a:noFill/>
                  </a:rPr>
                  <a:t> </a:t>
                </a:r>
              </a:p>
            </p:txBody>
          </p:sp>
        </mc:Fallback>
      </mc:AlternateContent>
      <p:sp>
        <p:nvSpPr>
          <p:cNvPr id="32" name="文字方塊 44"/>
          <p:cNvSpPr txBox="1"/>
          <p:nvPr/>
        </p:nvSpPr>
        <p:spPr>
          <a:xfrm>
            <a:off x="6898357" y="6110897"/>
            <a:ext cx="2739355" cy="400110"/>
          </a:xfrm>
          <a:prstGeom prst="rect">
            <a:avLst/>
          </a:prstGeom>
          <a:noFill/>
        </p:spPr>
        <p:txBody>
          <a:bodyPr wrap="square" rtlCol="0">
            <a:spAutoFit/>
          </a:bodyPr>
          <a:lstStyle/>
          <a:p>
            <a:r>
              <a:rPr lang="en-US" altLang="zh-TW" sz="2000" dirty="0"/>
              <a:t>4. Go to step 2, repeat</a:t>
            </a:r>
            <a:endParaRPr lang="zh-TW" altLang="en-US" sz="2000" dirty="0"/>
          </a:p>
        </p:txBody>
      </p:sp>
      <p:sp>
        <p:nvSpPr>
          <p:cNvPr id="36" name="Rectangle 35"/>
          <p:cNvSpPr/>
          <p:nvPr/>
        </p:nvSpPr>
        <p:spPr>
          <a:xfrm>
            <a:off x="6738132" y="3814192"/>
            <a:ext cx="3122806" cy="27727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0854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3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40" grpId="0" animBg="1"/>
      <p:bldP spid="42" grpId="0" animBg="1"/>
      <p:bldP spid="43" grpId="0" animBg="1"/>
      <p:bldP spid="46"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Algorithm</a:t>
            </a:r>
          </a:p>
        </p:txBody>
      </p:sp>
      <p:sp>
        <p:nvSpPr>
          <p:cNvPr id="3" name="Content Placeholder 2"/>
          <p:cNvSpPr>
            <a:spLocks noGrp="1"/>
          </p:cNvSpPr>
          <p:nvPr>
            <p:ph idx="1"/>
          </p:nvPr>
        </p:nvSpPr>
        <p:spPr/>
        <p:txBody>
          <a:bodyPr/>
          <a:lstStyle/>
          <a:p>
            <a:r>
              <a:rPr lang="en-US" dirty="0"/>
              <a:t>Gradient descent algorithm stops when a </a:t>
            </a:r>
            <a:r>
              <a:rPr lang="en-US" dirty="0">
                <a:solidFill>
                  <a:srgbClr val="FF0000"/>
                </a:solidFill>
              </a:rPr>
              <a:t>local minimum </a:t>
            </a:r>
            <a:r>
              <a:rPr lang="en-US" dirty="0"/>
              <a:t>of the loss surface is reached</a:t>
            </a:r>
          </a:p>
          <a:p>
            <a:pPr lvl="1"/>
            <a:r>
              <a:rPr lang="en-US" dirty="0"/>
              <a:t>GD does not guarantee reaching a </a:t>
            </a:r>
            <a:r>
              <a:rPr lang="en-US" dirty="0">
                <a:solidFill>
                  <a:srgbClr val="FF0000"/>
                </a:solidFill>
              </a:rPr>
              <a:t>global minimum</a:t>
            </a:r>
          </a:p>
          <a:p>
            <a:pPr lvl="1"/>
            <a:r>
              <a:rPr lang="en-US" dirty="0"/>
              <a:t>However, empirical evidence suggests that GD works well for NNs</a:t>
            </a:r>
          </a:p>
          <a:p>
            <a:endParaRPr lang="en-US" dirty="0"/>
          </a:p>
        </p:txBody>
      </p:sp>
      <p:sp>
        <p:nvSpPr>
          <p:cNvPr id="7" name="Content Placeholder 6">
            <a:extLst>
              <a:ext uri="{FF2B5EF4-FFF2-40B4-BE49-F238E27FC236}">
                <a16:creationId xmlns:a16="http://schemas.microsoft.com/office/drawing/2014/main" id="{2DE6E5ED-CBB5-41BC-AE21-653F1AA3B923}"/>
              </a:ext>
            </a:extLst>
          </p:cNvPr>
          <p:cNvSpPr>
            <a:spLocks noGrp="1"/>
          </p:cNvSpPr>
          <p:nvPr>
            <p:ph idx="10"/>
          </p:nvPr>
        </p:nvSpPr>
        <p:spPr/>
        <p:txBody>
          <a:bodyPr>
            <a:normAutofit/>
          </a:bodyPr>
          <a:lstStyle/>
          <a:p>
            <a:r>
              <a:rPr lang="en-US" dirty="0"/>
              <a:t>Training Neural Networks</a:t>
            </a:r>
          </a:p>
          <a:p>
            <a:endParaRPr lang="en-US" dirty="0"/>
          </a:p>
        </p:txBody>
      </p:sp>
      <p:grpSp>
        <p:nvGrpSpPr>
          <p:cNvPr id="8" name="Group 7"/>
          <p:cNvGrpSpPr/>
          <p:nvPr/>
        </p:nvGrpSpPr>
        <p:grpSpPr>
          <a:xfrm>
            <a:off x="171384" y="3886200"/>
            <a:ext cx="4857816" cy="2996753"/>
            <a:chOff x="1684483" y="3814192"/>
            <a:chExt cx="6873109" cy="3767169"/>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860848" y="3814192"/>
              <a:ext cx="6696744" cy="3758603"/>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1684483" y="4060750"/>
                  <a:ext cx="862134" cy="504099"/>
                </a:xfrm>
                <a:prstGeom prst="rect">
                  <a:avLst/>
                </a:prstGeom>
                <a:solidFill>
                  <a:schemeClr val="bg1"/>
                </a:solidFill>
              </p:spPr>
              <p:txBody>
                <a:bodyPr wrap="square" rtlCol="0">
                  <a:spAutoFit/>
                </a:bodyPr>
                <a:lstStyle/>
                <a:p>
                  <a14:m>
                    <m:oMath xmlns:m="http://schemas.openxmlformats.org/officeDocument/2006/math">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r>
                            <a:rPr lang="zh-TW" altLang="en-US" i="1">
                              <a:latin typeface="Cambria Math" panose="02040503050406030204" pitchFamily="18" charset="0"/>
                            </a:rPr>
                            <m:t>𝜃</m:t>
                          </m:r>
                        </m:e>
                      </m:d>
                    </m:oMath>
                  </a14:m>
                  <a:r>
                    <a:rPr lang="en-US" dirty="0"/>
                    <a:t> </a:t>
                  </a:r>
                </a:p>
              </p:txBody>
            </p:sp>
          </mc:Choice>
          <mc:Fallback xmlns="">
            <p:sp>
              <p:nvSpPr>
                <p:cNvPr id="5" name="TextBox 4"/>
                <p:cNvSpPr txBox="1">
                  <a:spLocks noRot="1" noChangeAspect="1" noMove="1" noResize="1" noEditPoints="1" noAdjustHandles="1" noChangeArrowheads="1" noChangeShapeType="1" noTextEdit="1"/>
                </p:cNvSpPr>
                <p:nvPr/>
              </p:nvSpPr>
              <p:spPr>
                <a:xfrm>
                  <a:off x="1684483" y="4060750"/>
                  <a:ext cx="862134" cy="5040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7911702" y="7180354"/>
                  <a:ext cx="289657" cy="40100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TW" altLang="en-US" i="1">
                            <a:latin typeface="Cambria Math" panose="02040503050406030204" pitchFamily="18" charset="0"/>
                          </a:rPr>
                          <m:t>𝜃</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7911702" y="7180354"/>
                  <a:ext cx="289657" cy="401007"/>
                </a:xfrm>
                <a:prstGeom prst="rect">
                  <a:avLst/>
                </a:prstGeom>
                <a:blipFill>
                  <a:blip r:embed="rId5"/>
                  <a:stretch>
                    <a:fillRect r="-58824" b="-17308"/>
                  </a:stretch>
                </a:blipFill>
              </p:spPr>
              <p:txBody>
                <a:bodyPr/>
                <a:lstStyle/>
                <a:p>
                  <a:r>
                    <a:rPr lang="en-US">
                      <a:noFill/>
                    </a:rPr>
                    <a:t> </a:t>
                  </a:r>
                </a:p>
              </p:txBody>
            </p:sp>
          </mc:Fallback>
        </mc:AlternateContent>
      </p:grpSp>
      <p:pic>
        <p:nvPicPr>
          <p:cNvPr id="9" name="Picture 8"/>
          <p:cNvPicPr>
            <a:picLocks noChangeAspect="1"/>
          </p:cNvPicPr>
          <p:nvPr/>
        </p:nvPicPr>
        <p:blipFill>
          <a:blip r:embed="rId6"/>
          <a:stretch>
            <a:fillRect/>
          </a:stretch>
        </p:blipFill>
        <p:spPr>
          <a:xfrm>
            <a:off x="5289135" y="3454152"/>
            <a:ext cx="4636609" cy="3428801"/>
          </a:xfrm>
          <a:prstGeom prst="rect">
            <a:avLst/>
          </a:prstGeom>
        </p:spPr>
      </p:pic>
      <p:sp>
        <p:nvSpPr>
          <p:cNvPr id="10" name="TextBox 9"/>
          <p:cNvSpPr txBox="1"/>
          <p:nvPr/>
        </p:nvSpPr>
        <p:spPr>
          <a:xfrm>
            <a:off x="852736" y="7526179"/>
            <a:ext cx="8712968" cy="246221"/>
          </a:xfrm>
          <a:prstGeom prst="rect">
            <a:avLst/>
          </a:prstGeom>
          <a:noFill/>
        </p:spPr>
        <p:txBody>
          <a:bodyPr wrap="square" rtlCol="0">
            <a:spAutoFit/>
          </a:bodyPr>
          <a:lstStyle/>
          <a:p>
            <a:pPr algn="ctr"/>
            <a:r>
              <a:rPr lang="en-US" sz="1000" dirty="0"/>
              <a:t>Picture from: </a:t>
            </a:r>
            <a:r>
              <a:rPr lang="en-US" sz="1000" dirty="0">
                <a:hlinkClick r:id="rId7"/>
              </a:rPr>
              <a:t>https://blog.paperspace.com/intro-to-optimization-in-deep-learning-gradient-descent/</a:t>
            </a:r>
            <a:endParaRPr lang="en-US" sz="1000" dirty="0"/>
          </a:p>
        </p:txBody>
      </p:sp>
    </p:spTree>
    <p:extLst>
      <p:ext uri="{BB962C8B-B14F-4D97-AF65-F5344CB8AC3E}">
        <p14:creationId xmlns:p14="http://schemas.microsoft.com/office/powerpoint/2010/main" val="32503762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For most tasks, the </a:t>
                </a:r>
                <a:r>
                  <a:rPr lang="en-US" dirty="0">
                    <a:solidFill>
                      <a:srgbClr val="FF0000"/>
                    </a:solidFill>
                  </a:rPr>
                  <a:t>loss surface </a:t>
                </a:r>
                <a14:m>
                  <m:oMath xmlns:m="http://schemas.openxmlformats.org/officeDocument/2006/math">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r>
                          <a:rPr lang="zh-TW" altLang="en-US" i="1" smtClean="0">
                            <a:latin typeface="Cambria Math" panose="02040503050406030204" pitchFamily="18" charset="0"/>
                          </a:rPr>
                          <m:t>𝜃</m:t>
                        </m:r>
                      </m:e>
                    </m:d>
                  </m:oMath>
                </a14:m>
                <a:r>
                  <a:rPr lang="en-US" dirty="0"/>
                  <a:t> is highly complex (and non-convex)</a:t>
                </a:r>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795"/>
                </a:stretch>
              </a:blipFill>
            </p:spPr>
            <p:txBody>
              <a:bodyPr/>
              <a:lstStyle/>
              <a:p>
                <a:r>
                  <a:rPr lang="en-US">
                    <a:noFill/>
                  </a:rPr>
                  <a:t> </a:t>
                </a:r>
              </a:p>
            </p:txBody>
          </p:sp>
        </mc:Fallback>
      </mc:AlternateContent>
      <p:sp>
        <p:nvSpPr>
          <p:cNvPr id="11" name="Content Placeholder 10">
            <a:extLst>
              <a:ext uri="{FF2B5EF4-FFF2-40B4-BE49-F238E27FC236}">
                <a16:creationId xmlns:a16="http://schemas.microsoft.com/office/drawing/2014/main" id="{A3ABDB2A-40C5-4383-9047-1053D60051CA}"/>
              </a:ext>
            </a:extLst>
          </p:cNvPr>
          <p:cNvSpPr>
            <a:spLocks noGrp="1"/>
          </p:cNvSpPr>
          <p:nvPr>
            <p:ph idx="10"/>
          </p:nvPr>
        </p:nvSpPr>
        <p:spPr/>
        <p:txBody>
          <a:bodyPr>
            <a:normAutofit/>
          </a:bodyPr>
          <a:lstStyle/>
          <a:p>
            <a:r>
              <a:rPr lang="en-US" dirty="0"/>
              <a:t>Training Neural Networks</a:t>
            </a:r>
          </a:p>
          <a:p>
            <a:endParaRPr lang="en-US" dirty="0"/>
          </a:p>
        </p:txBody>
      </p:sp>
      <p:grpSp>
        <p:nvGrpSpPr>
          <p:cNvPr id="4" name="群組 3"/>
          <p:cNvGrpSpPr>
            <a:grpSpLocks noChangeAspect="1"/>
          </p:cNvGrpSpPr>
          <p:nvPr/>
        </p:nvGrpSpPr>
        <p:grpSpPr>
          <a:xfrm>
            <a:off x="5317232" y="2662064"/>
            <a:ext cx="4562402" cy="3762574"/>
            <a:chOff x="2297793" y="1985961"/>
            <a:chExt cx="5260923" cy="4338638"/>
          </a:xfrm>
        </p:grpSpPr>
        <p:pic>
          <p:nvPicPr>
            <p:cNvPr id="5" name="圖片 4"/>
            <p:cNvPicPr>
              <a:picLocks noChangeAspect="1"/>
            </p:cNvPicPr>
            <p:nvPr/>
          </p:nvPicPr>
          <p:blipFill>
            <a:blip r:embed="rId4"/>
            <a:stretch>
              <a:fillRect/>
            </a:stretch>
          </p:blipFill>
          <p:spPr>
            <a:xfrm>
              <a:off x="2297793" y="1985961"/>
              <a:ext cx="5260923" cy="4338638"/>
            </a:xfrm>
            <a:prstGeom prst="rect">
              <a:avLst/>
            </a:prstGeom>
          </p:spPr>
        </p:pic>
        <mc:AlternateContent xmlns:mc="http://schemas.openxmlformats.org/markup-compatibility/2006" xmlns:a14="http://schemas.microsoft.com/office/drawing/2010/main">
          <mc:Choice Requires="a14">
            <p:sp>
              <p:nvSpPr>
                <p:cNvPr id="6" name="文字方塊 5"/>
                <p:cNvSpPr txBox="1"/>
                <p:nvPr/>
              </p:nvSpPr>
              <p:spPr>
                <a:xfrm>
                  <a:off x="2805890" y="2318092"/>
                  <a:ext cx="351423" cy="4968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ea typeface="Cambria Math" panose="02040503050406030204" pitchFamily="18" charset="0"/>
                          </a:rPr>
                          <m:t>ℒ</m:t>
                        </m:r>
                      </m:oMath>
                    </m:oMathPara>
                  </a14:m>
                  <a:endParaRPr lang="zh-TW" altLang="en-US" sz="2800" dirty="0"/>
                </a:p>
              </p:txBody>
            </p:sp>
          </mc:Choice>
          <mc:Fallback xmlns="">
            <p:sp>
              <p:nvSpPr>
                <p:cNvPr id="6" name="文字方塊 5"/>
                <p:cNvSpPr txBox="1">
                  <a:spLocks noRot="1" noChangeAspect="1" noMove="1" noResize="1" noEditPoints="1" noAdjustHandles="1" noChangeArrowheads="1" noChangeShapeType="1" noTextEdit="1"/>
                </p:cNvSpPr>
                <p:nvPr/>
              </p:nvSpPr>
              <p:spPr>
                <a:xfrm>
                  <a:off x="2805890" y="2318092"/>
                  <a:ext cx="351423" cy="49685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文字方塊 6"/>
                <p:cNvSpPr txBox="1"/>
                <p:nvPr/>
              </p:nvSpPr>
              <p:spPr>
                <a:xfrm>
                  <a:off x="3427448" y="5437129"/>
                  <a:ext cx="49321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𝑤</m:t>
                            </m:r>
                          </m:e>
                          <m:sub>
                            <m:r>
                              <a:rPr lang="en-US" altLang="zh-TW" sz="2800" b="0" i="1" smtClean="0">
                                <a:latin typeface="Cambria Math" panose="02040503050406030204" pitchFamily="18" charset="0"/>
                              </a:rPr>
                              <m:t>1</m:t>
                            </m:r>
                          </m:sub>
                        </m:sSub>
                      </m:oMath>
                    </m:oMathPara>
                  </a14:m>
                  <a:endParaRPr lang="zh-TW" altLang="en-US" sz="2800" dirty="0"/>
                </a:p>
              </p:txBody>
            </p:sp>
          </mc:Choice>
          <mc:Fallback xmlns="">
            <p:sp>
              <p:nvSpPr>
                <p:cNvPr id="7" name="文字方塊 6"/>
                <p:cNvSpPr txBox="1">
                  <a:spLocks noRot="1" noChangeAspect="1" noMove="1" noResize="1" noEditPoints="1" noAdjustHandles="1" noChangeArrowheads="1" noChangeShapeType="1" noTextEdit="1"/>
                </p:cNvSpPr>
                <p:nvPr/>
              </p:nvSpPr>
              <p:spPr>
                <a:xfrm>
                  <a:off x="3427448" y="5437129"/>
                  <a:ext cx="493212" cy="430887"/>
                </a:xfrm>
                <a:prstGeom prst="rect">
                  <a:avLst/>
                </a:prstGeom>
                <a:blipFill rotWithShape="0">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p:cNvSpPr txBox="1"/>
                <p:nvPr/>
              </p:nvSpPr>
              <p:spPr>
                <a:xfrm>
                  <a:off x="6309167" y="5396258"/>
                  <a:ext cx="50148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𝑤</m:t>
                            </m:r>
                          </m:e>
                          <m:sub>
                            <m:r>
                              <a:rPr lang="en-US" altLang="zh-TW" sz="2800" b="0" i="1" smtClean="0">
                                <a:latin typeface="Cambria Math" panose="02040503050406030204" pitchFamily="18" charset="0"/>
                              </a:rPr>
                              <m:t>2</m:t>
                            </m:r>
                          </m:sub>
                        </m:sSub>
                      </m:oMath>
                    </m:oMathPara>
                  </a14:m>
                  <a:endParaRPr lang="zh-TW" altLang="en-US" sz="2800"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6309167" y="5396258"/>
                  <a:ext cx="501484" cy="430887"/>
                </a:xfrm>
                <a:prstGeom prst="rect">
                  <a:avLst/>
                </a:prstGeom>
                <a:blipFill rotWithShape="0">
                  <a:blip r:embed="rId7"/>
                  <a:stretch>
                    <a:fillRect/>
                  </a:stretch>
                </a:blipFill>
              </p:spPr>
              <p:txBody>
                <a:bodyPr/>
                <a:lstStyle/>
                <a:p>
                  <a:r>
                    <a:rPr lang="zh-TW" altLang="en-US">
                      <a:noFill/>
                    </a:rPr>
                    <a:t> </a:t>
                  </a:r>
                </a:p>
              </p:txBody>
            </p:sp>
          </mc:Fallback>
        </mc:AlternateContent>
      </p:grpSp>
      <p:sp>
        <p:nvSpPr>
          <p:cNvPr id="10" name="TextBox 9">
            <a:extLst>
              <a:ext uri="{FF2B5EF4-FFF2-40B4-BE49-F238E27FC236}">
                <a16:creationId xmlns:a16="http://schemas.microsoft.com/office/drawing/2014/main" id="{EA266884-562C-4133-A035-68A38AE7DE9A}"/>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4C9E6AAF-7305-45A7-85ED-9709782B0228}"/>
                  </a:ext>
                </a:extLst>
              </p:cNvPr>
              <p:cNvSpPr txBox="1">
                <a:spLocks/>
              </p:cNvSpPr>
              <p:nvPr/>
            </p:nvSpPr>
            <p:spPr>
              <a:xfrm>
                <a:off x="276673" y="2474170"/>
                <a:ext cx="4752527" cy="4364358"/>
              </a:xfrm>
              <a:prstGeom prst="rect">
                <a:avLst/>
              </a:prstGeom>
            </p:spPr>
            <p:txBody>
              <a:bodyPr vert="horz" lIns="91440" tIns="45720" rIns="91440" bIns="45720" rtlCol="0">
                <a:normAutofit/>
              </a:bodyPr>
              <a:lstStyle>
                <a:lvl1pPr marL="288925" indent="-288925" algn="l" defTabSz="914323" rtl="0" eaLnBrk="1" latinLnBrk="0" hangingPunct="1">
                  <a:spcBef>
                    <a:spcPct val="20000"/>
                  </a:spcBef>
                  <a:buClr>
                    <a:schemeClr val="tx2"/>
                  </a:buClr>
                  <a:buSzPct val="90000"/>
                  <a:buFont typeface="Palatino Linotype" panose="02040502050505030304" pitchFamily="18" charset="0"/>
                  <a:buChar char="•"/>
                  <a:defRPr sz="2000" kern="1200">
                    <a:solidFill>
                      <a:schemeClr val="tx1"/>
                    </a:solidFill>
                    <a:latin typeface="Palatino Linotype" panose="02040502050505030304" pitchFamily="18" charset="0"/>
                    <a:ea typeface="+mn-ea"/>
                    <a:cs typeface="+mn-cs"/>
                  </a:defRPr>
                </a:lvl1pPr>
                <a:lvl2pPr marL="631825" indent="-227013" algn="l" defTabSz="914323" rtl="0" eaLnBrk="1" latinLnBrk="0" hangingPunct="1">
                  <a:spcBef>
                    <a:spcPct val="20000"/>
                  </a:spcBef>
                  <a:buClr>
                    <a:schemeClr val="tx2"/>
                  </a:buClr>
                  <a:buSzPct val="90000"/>
                  <a:buFont typeface="Wingdings" panose="05000000000000000000" pitchFamily="2" charset="2"/>
                  <a:buChar char="§"/>
                  <a:defRPr sz="1800" kern="1200">
                    <a:solidFill>
                      <a:schemeClr val="tx1"/>
                    </a:solidFill>
                    <a:latin typeface="Palatino Linotype" panose="02040502050505030304" pitchFamily="18" charset="0"/>
                    <a:ea typeface="+mn-ea"/>
                    <a:cs typeface="+mn-cs"/>
                  </a:defRPr>
                </a:lvl2pPr>
                <a:lvl3pPr marL="973138" indent="-231775" algn="l" defTabSz="914323" rtl="0" eaLnBrk="1" latinLnBrk="0" hangingPunct="1">
                  <a:spcBef>
                    <a:spcPct val="20000"/>
                  </a:spcBef>
                  <a:buClr>
                    <a:schemeClr val="tx2"/>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3pPr>
                <a:lvl4pPr marL="1254125" indent="-222250" algn="l" defTabSz="914323" rtl="0" eaLnBrk="1" latinLnBrk="0" hangingPunct="1">
                  <a:spcBef>
                    <a:spcPct val="20000"/>
                  </a:spcBef>
                  <a:buClr>
                    <a:schemeClr val="tx2"/>
                  </a:buClr>
                  <a:buFont typeface="Arial" panose="020B0604020202020204" pitchFamily="34" charset="0"/>
                  <a:buChar char="–"/>
                  <a:defRPr sz="1400" kern="1200">
                    <a:solidFill>
                      <a:schemeClr val="tx1"/>
                    </a:solidFill>
                    <a:latin typeface="Palatino Linotype" panose="02040502050505030304" pitchFamily="18" charset="0"/>
                    <a:ea typeface="+mn-ea"/>
                    <a:cs typeface="+mn-cs"/>
                  </a:defRPr>
                </a:lvl4pPr>
                <a:lvl5pPr marL="1430338" indent="-176213" algn="l" defTabSz="914323" rtl="0" eaLnBrk="1" latinLnBrk="0" hangingPunct="1">
                  <a:spcBef>
                    <a:spcPct val="20000"/>
                  </a:spcBef>
                  <a:buClr>
                    <a:schemeClr val="tx2"/>
                  </a:buClr>
                  <a:buFont typeface="Arial" panose="020B0604020202020204" pitchFamily="34" charset="0"/>
                  <a:buChar char="»"/>
                  <a:defRPr sz="1200" kern="1200">
                    <a:solidFill>
                      <a:schemeClr val="tx1"/>
                    </a:solidFill>
                    <a:latin typeface="Palatino Linotype" panose="02040502050505030304" pitchFamily="18" charset="0"/>
                    <a:ea typeface="+mn-ea"/>
                    <a:cs typeface="+mn-cs"/>
                  </a:defRPr>
                </a:lvl5pPr>
                <a:lvl6pPr marL="2514389"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551"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713"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874"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Random initialization in NNs results in different initial parameters </a:t>
                </a:r>
                <a14:m>
                  <m:oMath xmlns:m="http://schemas.openxmlformats.org/officeDocument/2006/math">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0</m:t>
                        </m:r>
                      </m:sup>
                    </m:sSup>
                  </m:oMath>
                </a14:m>
                <a:r>
                  <a:rPr lang="en-US" dirty="0"/>
                  <a:t> every time the NN is trained</a:t>
                </a:r>
              </a:p>
              <a:p>
                <a:pPr lvl="1"/>
                <a:r>
                  <a:rPr lang="en-US" dirty="0"/>
                  <a:t>Gradient descent may reach different minima at every run</a:t>
                </a:r>
              </a:p>
              <a:p>
                <a:pPr lvl="1"/>
                <a:r>
                  <a:rPr lang="en-US" dirty="0"/>
                  <a:t>Therefore, NN will produce different predicted outputs </a:t>
                </a:r>
              </a:p>
              <a:p>
                <a:r>
                  <a:rPr lang="en-US" dirty="0"/>
                  <a:t>In addition, currently we don’t have algorithms that guarantee reaching a </a:t>
                </a:r>
                <a:r>
                  <a:rPr lang="en-US" dirty="0">
                    <a:solidFill>
                      <a:srgbClr val="FF0000"/>
                    </a:solidFill>
                  </a:rPr>
                  <a:t>global minimum </a:t>
                </a:r>
                <a:r>
                  <a:rPr lang="en-US" dirty="0"/>
                  <a:t>for an arbitrary loss function</a:t>
                </a:r>
              </a:p>
              <a:p>
                <a:endParaRPr lang="en-US" dirty="0"/>
              </a:p>
            </p:txBody>
          </p:sp>
        </mc:Choice>
        <mc:Fallback xmlns="">
          <p:sp>
            <p:nvSpPr>
              <p:cNvPr id="12" name="Content Placeholder 2">
                <a:extLst>
                  <a:ext uri="{FF2B5EF4-FFF2-40B4-BE49-F238E27FC236}">
                    <a16:creationId xmlns:a16="http://schemas.microsoft.com/office/drawing/2014/main" id="{4C9E6AAF-7305-45A7-85ED-9709782B0228}"/>
                  </a:ext>
                </a:extLst>
              </p:cNvPr>
              <p:cNvSpPr txBox="1">
                <a:spLocks noRot="1" noChangeAspect="1" noMove="1" noResize="1" noEditPoints="1" noAdjustHandles="1" noChangeArrowheads="1" noChangeShapeType="1" noTextEdit="1"/>
              </p:cNvSpPr>
              <p:nvPr/>
            </p:nvSpPr>
            <p:spPr>
              <a:xfrm>
                <a:off x="276673" y="2474170"/>
                <a:ext cx="4752527" cy="4364358"/>
              </a:xfrm>
              <a:prstGeom prst="rect">
                <a:avLst/>
              </a:prstGeom>
              <a:blipFill>
                <a:blip r:embed="rId8"/>
                <a:stretch>
                  <a:fillRect l="-1410" t="-978"/>
                </a:stretch>
              </a:blipFill>
            </p:spPr>
            <p:txBody>
              <a:bodyPr/>
              <a:lstStyle/>
              <a:p>
                <a:r>
                  <a:rPr lang="en-US">
                    <a:noFill/>
                  </a:rPr>
                  <a:t> </a:t>
                </a:r>
              </a:p>
            </p:txBody>
          </p:sp>
        </mc:Fallback>
      </mc:AlternateContent>
    </p:spTree>
    <p:extLst>
      <p:ext uri="{BB962C8B-B14F-4D97-AF65-F5344CB8AC3E}">
        <p14:creationId xmlns:p14="http://schemas.microsoft.com/office/powerpoint/2010/main" val="14826819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dirty="0"/>
                  <a:t>Modern NNs employ the </a:t>
                </a:r>
                <a:r>
                  <a:rPr lang="en-US" b="1" i="1" dirty="0">
                    <a:solidFill>
                      <a:srgbClr val="0070C0"/>
                    </a:solidFill>
                  </a:rPr>
                  <a:t>backpropagation</a:t>
                </a:r>
                <a:r>
                  <a:rPr lang="en-US" dirty="0"/>
                  <a:t> method for calculating the gradients of the loss function </a:t>
                </a:r>
                <a14:m>
                  <m:oMath xmlns:m="http://schemas.openxmlformats.org/officeDocument/2006/math">
                    <m:r>
                      <a:rPr lang="zh-TW" altLang="en-US"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ea typeface="Cambria Math" panose="02040503050406030204" pitchFamily="18" charset="0"/>
                          </a:rPr>
                        </m:ctrlPr>
                      </m:dPr>
                      <m:e>
                        <m:r>
                          <a:rPr lang="zh-TW" altLang="en-US" i="1">
                            <a:latin typeface="Cambria Math" panose="02040503050406030204" pitchFamily="18" charset="0"/>
                            <a:ea typeface="Cambria Math" panose="02040503050406030204" pitchFamily="18" charset="0"/>
                          </a:rPr>
                          <m:t>𝜃</m:t>
                        </m:r>
                      </m:e>
                    </m:d>
                    <m:r>
                      <a:rPr lang="en-US" altLang="zh-TW" b="0" i="1" smtClean="0">
                        <a:latin typeface="Cambria Math" panose="02040503050406030204" pitchFamily="18" charset="0"/>
                        <a:ea typeface="Cambria Math" panose="02040503050406030204" pitchFamily="18" charset="0"/>
                      </a:rPr>
                      <m:t>=</m:t>
                    </m:r>
                    <m:f>
                      <m:fPr>
                        <m:type m:val="lin"/>
                        <m:ctrlPr>
                          <a:rPr lang="en-US" altLang="zh-TW" b="0" i="1" smtClean="0">
                            <a:latin typeface="Cambria Math" panose="02040503050406030204" pitchFamily="18" charset="0"/>
                            <a:ea typeface="Cambria Math" panose="02040503050406030204" pitchFamily="18" charset="0"/>
                          </a:rPr>
                        </m:ctrlPr>
                      </m:fPr>
                      <m:num>
                        <m:r>
                          <a:rPr lang="zh-TW" altLang="en-US"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ℒ</m:t>
                        </m:r>
                      </m:num>
                      <m:den>
                        <m:r>
                          <a:rPr lang="zh-TW" altLang="en-US" b="0" i="1" smtClean="0">
                            <a:latin typeface="Cambria Math" panose="02040503050406030204" pitchFamily="18" charset="0"/>
                            <a:ea typeface="Cambria Math" panose="02040503050406030204" pitchFamily="18" charset="0"/>
                          </a:rPr>
                          <m:t>𝜕</m:t>
                        </m:r>
                        <m:sSub>
                          <m:sSubPr>
                            <m:ctrlPr>
                              <a:rPr lang="en-US" altLang="zh-TW" b="0" i="1" smtClean="0">
                                <a:latin typeface="Cambria Math" panose="02040503050406030204" pitchFamily="18" charset="0"/>
                                <a:ea typeface="Cambria Math" panose="02040503050406030204" pitchFamily="18" charset="0"/>
                              </a:rPr>
                            </m:ctrlPr>
                          </m:sSubPr>
                          <m:e>
                            <m:r>
                              <a:rPr lang="zh-TW" altLang="en-US" b="0" i="1" smtClean="0">
                                <a:latin typeface="Cambria Math" panose="02040503050406030204" pitchFamily="18" charset="0"/>
                                <a:ea typeface="Cambria Math" panose="02040503050406030204" pitchFamily="18" charset="0"/>
                              </a:rPr>
                              <m:t>𝜃</m:t>
                            </m:r>
                          </m:e>
                          <m:sub>
                            <m:r>
                              <a:rPr lang="en-US" altLang="zh-TW" b="0" i="1" smtClean="0">
                                <a:latin typeface="Cambria Math" panose="02040503050406030204" pitchFamily="18" charset="0"/>
                                <a:ea typeface="Cambria Math" panose="02040503050406030204" pitchFamily="18" charset="0"/>
                              </a:rPr>
                              <m:t>𝑖</m:t>
                            </m:r>
                          </m:sub>
                        </m:sSub>
                      </m:den>
                    </m:f>
                  </m:oMath>
                </a14:m>
                <a:endParaRPr lang="en-US" dirty="0"/>
              </a:p>
              <a:p>
                <a:pPr lvl="1"/>
                <a:r>
                  <a:rPr lang="en-US" dirty="0"/>
                  <a:t>Backpropagation is short for “backward propagation”</a:t>
                </a:r>
              </a:p>
              <a:p>
                <a:r>
                  <a:rPr lang="en-US" dirty="0"/>
                  <a:t>For training NNs, </a:t>
                </a:r>
                <a:r>
                  <a:rPr lang="en-US" dirty="0">
                    <a:solidFill>
                      <a:srgbClr val="FF0000"/>
                    </a:solidFill>
                  </a:rPr>
                  <a:t>forward propagation </a:t>
                </a:r>
                <a:r>
                  <a:rPr lang="en-US" dirty="0"/>
                  <a:t>(forward pass) refers to passing the inputs </a:t>
                </a:r>
                <a14:m>
                  <m:oMath xmlns:m="http://schemas.openxmlformats.org/officeDocument/2006/math">
                    <m:r>
                      <a:rPr lang="en-US" i="1">
                        <a:latin typeface="Cambria Math" panose="02040503050406030204" pitchFamily="18" charset="0"/>
                      </a:rPr>
                      <m:t>𝑥</m:t>
                    </m:r>
                  </m:oMath>
                </a14:m>
                <a:r>
                  <a:rPr lang="en-US" dirty="0"/>
                  <a:t> through the hidden layers to obtain the model outputs (predictions)</a:t>
                </a:r>
                <a:r>
                  <a:rPr lang="en-US" i="1" dirty="0"/>
                  <a:t> </a:t>
                </a:r>
                <a14:m>
                  <m:oMath xmlns:m="http://schemas.openxmlformats.org/officeDocument/2006/math">
                    <m:r>
                      <a:rPr lang="en-US" i="1">
                        <a:latin typeface="Cambria Math" panose="02040503050406030204" pitchFamily="18" charset="0"/>
                      </a:rPr>
                      <m:t>𝑦</m:t>
                    </m:r>
                  </m:oMath>
                </a14:m>
                <a:endParaRPr lang="en-US" i="1" dirty="0">
                  <a:latin typeface="Cambria Math" panose="02040503050406030204" pitchFamily="18" charset="0"/>
                </a:endParaRPr>
              </a:p>
              <a:p>
                <a:pPr lvl="1"/>
                <a:r>
                  <a:rPr lang="en-US" dirty="0"/>
                  <a:t>The loss </a:t>
                </a:r>
                <a14:m>
                  <m:oMath xmlns:m="http://schemas.openxmlformats.org/officeDocument/2006/math">
                    <m:r>
                      <a:rPr lang="en-US" altLang="zh-TW" i="1">
                        <a:latin typeface="Cambria Math" panose="02040503050406030204" pitchFamily="18" charset="0"/>
                        <a:ea typeface="Cambria Math" panose="02040503050406030204" pitchFamily="18" charset="0"/>
                      </a:rPr>
                      <m:t>ℒ</m:t>
                    </m:r>
                    <m:d>
                      <m:dPr>
                        <m:ctrlPr>
                          <a:rPr lang="en-US" altLang="zh-TW" i="1" smtClean="0">
                            <a:latin typeface="Cambria Math" panose="02040503050406030204" pitchFamily="18" charset="0"/>
                          </a:rPr>
                        </m:ctrlPr>
                      </m:dPr>
                      <m:e>
                        <m:r>
                          <a:rPr lang="en-US" altLang="zh-TW" b="0" i="1" smtClean="0">
                            <a:latin typeface="Cambria Math" panose="02040503050406030204" pitchFamily="18" charset="0"/>
                          </a:rPr>
                          <m:t>𝑦</m:t>
                        </m:r>
                        <m:r>
                          <a:rPr lang="en-US" altLang="zh-TW" b="0" i="1" smtClean="0">
                            <a:latin typeface="Cambria Math" panose="02040503050406030204" pitchFamily="18" charset="0"/>
                          </a:rPr>
                          <m:t>,</m:t>
                        </m:r>
                        <m:acc>
                          <m:accPr>
                            <m:chr m:val="̂"/>
                            <m:ctrlPr>
                              <a:rPr lang="en-US" altLang="zh-TW" b="0" i="1" smtClean="0">
                                <a:latin typeface="Cambria Math" panose="02040503050406030204" pitchFamily="18" charset="0"/>
                                <a:ea typeface="Cambria Math" panose="02040503050406030204" pitchFamily="18" charset="0"/>
                              </a:rPr>
                            </m:ctrlPr>
                          </m:accPr>
                          <m:e>
                            <m:r>
                              <a:rPr lang="en-US" altLang="zh-TW" b="0" i="1" smtClean="0">
                                <a:latin typeface="Cambria Math" panose="02040503050406030204" pitchFamily="18" charset="0"/>
                                <a:ea typeface="Cambria Math" panose="02040503050406030204" pitchFamily="18" charset="0"/>
                              </a:rPr>
                              <m:t>𝑦</m:t>
                            </m:r>
                          </m:e>
                        </m:acc>
                      </m:e>
                    </m:d>
                  </m:oMath>
                </a14:m>
                <a:r>
                  <a:rPr lang="en-US" dirty="0"/>
                  <a:t> function is then calculated </a:t>
                </a:r>
              </a:p>
              <a:p>
                <a:pPr lvl="1"/>
                <a:r>
                  <a:rPr lang="en-US" dirty="0">
                    <a:solidFill>
                      <a:srgbClr val="FF0000"/>
                    </a:solidFill>
                  </a:rPr>
                  <a:t>Backpropagation</a:t>
                </a:r>
                <a:r>
                  <a:rPr lang="en-US" dirty="0"/>
                  <a:t> traverses the network in reverse order, from the outputs </a:t>
                </a:r>
                <a14:m>
                  <m:oMath xmlns:m="http://schemas.openxmlformats.org/officeDocument/2006/math">
                    <m:r>
                      <a:rPr lang="en-US" i="1">
                        <a:latin typeface="Cambria Math" panose="02040503050406030204" pitchFamily="18" charset="0"/>
                      </a:rPr>
                      <m:t>𝑦</m:t>
                    </m:r>
                  </m:oMath>
                </a14:m>
                <a:r>
                  <a:rPr lang="en-US" i="1" dirty="0">
                    <a:latin typeface="Cambria Math" panose="02040503050406030204" pitchFamily="18" charset="0"/>
                  </a:rPr>
                  <a:t> </a:t>
                </a:r>
                <a:r>
                  <a:rPr lang="en-US" dirty="0"/>
                  <a:t>backward toward the inputs </a:t>
                </a:r>
                <a14:m>
                  <m:oMath xmlns:m="http://schemas.openxmlformats.org/officeDocument/2006/math">
                    <m:r>
                      <a:rPr lang="en-US" i="1" smtClean="0">
                        <a:latin typeface="Cambria Math" panose="02040503050406030204" pitchFamily="18" charset="0"/>
                      </a:rPr>
                      <m:t>𝑥</m:t>
                    </m:r>
                  </m:oMath>
                </a14:m>
                <a:r>
                  <a:rPr lang="en-US" dirty="0"/>
                  <a:t> to calculate the gradients of the loss</a:t>
                </a:r>
                <a14:m>
                  <m:oMath xmlns:m="http://schemas.openxmlformats.org/officeDocument/2006/math">
                    <m:r>
                      <a:rPr lang="en-US" altLang="zh-TW" b="0" i="0" smtClean="0">
                        <a:latin typeface="Cambria Math" panose="02040503050406030204" pitchFamily="18" charset="0"/>
                      </a:rPr>
                      <m:t> </m:t>
                    </m:r>
                    <m:r>
                      <a:rPr lang="zh-TW" altLang="en-US"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ℒ</m:t>
                    </m:r>
                    <m:d>
                      <m:dPr>
                        <m:ctrlPr>
                          <a:rPr lang="en-US" altLang="zh-TW" i="1" smtClean="0">
                            <a:latin typeface="Cambria Math" panose="02040503050406030204" pitchFamily="18" charset="0"/>
                            <a:ea typeface="Cambria Math" panose="02040503050406030204" pitchFamily="18" charset="0"/>
                          </a:rPr>
                        </m:ctrlPr>
                      </m:dPr>
                      <m:e>
                        <m:r>
                          <a:rPr lang="zh-TW" altLang="en-US" i="1" smtClean="0">
                            <a:latin typeface="Cambria Math" panose="02040503050406030204" pitchFamily="18" charset="0"/>
                            <a:ea typeface="Cambria Math" panose="02040503050406030204" pitchFamily="18" charset="0"/>
                          </a:rPr>
                          <m:t>𝜃</m:t>
                        </m:r>
                      </m:e>
                    </m:d>
                  </m:oMath>
                </a14:m>
                <a:endParaRPr lang="en-US" dirty="0"/>
              </a:p>
              <a:p>
                <a:pPr lvl="1"/>
                <a:r>
                  <a:rPr lang="en-US" dirty="0"/>
                  <a:t>The chain rule is used for calculating the partial derivatives of the loss function with respect to the parameters</a:t>
                </a:r>
                <a14:m>
                  <m:oMath xmlns:m="http://schemas.openxmlformats.org/officeDocument/2006/math">
                    <m:r>
                      <a:rPr lang="en-US" altLang="zh-TW" b="0" i="0" smtClean="0">
                        <a:latin typeface="Cambria Math" panose="02040503050406030204" pitchFamily="18" charset="0"/>
                        <a:ea typeface="Cambria Math" panose="02040503050406030204" pitchFamily="18" charset="0"/>
                      </a:rPr>
                      <m:t> </m:t>
                    </m:r>
                    <m:r>
                      <a:rPr lang="zh-TW" altLang="en-US" i="1">
                        <a:latin typeface="Cambria Math" panose="02040503050406030204" pitchFamily="18" charset="0"/>
                        <a:ea typeface="Cambria Math" panose="02040503050406030204" pitchFamily="18" charset="0"/>
                      </a:rPr>
                      <m:t>𝜃</m:t>
                    </m:r>
                  </m:oMath>
                </a14:m>
                <a:r>
                  <a:rPr lang="en-US" dirty="0"/>
                  <a:t> in the different layers in the network</a:t>
                </a:r>
              </a:p>
              <a:p>
                <a:r>
                  <a:rPr lang="en-US" dirty="0"/>
                  <a:t>Each update of the model parameters </a:t>
                </a:r>
                <a14:m>
                  <m:oMath xmlns:m="http://schemas.openxmlformats.org/officeDocument/2006/math">
                    <m:r>
                      <a:rPr lang="zh-TW" altLang="en-US" i="1">
                        <a:latin typeface="Cambria Math" panose="02040503050406030204" pitchFamily="18" charset="0"/>
                        <a:ea typeface="Cambria Math" panose="02040503050406030204" pitchFamily="18" charset="0"/>
                      </a:rPr>
                      <m:t>𝜃</m:t>
                    </m:r>
                  </m:oMath>
                </a14:m>
                <a:r>
                  <a:rPr lang="en-US" dirty="0"/>
                  <a:t> during training takes one forward and one backward pass (e.g., of a batch of inputs)</a:t>
                </a:r>
              </a:p>
              <a:p>
                <a:r>
                  <a:rPr lang="en-US" dirty="0"/>
                  <a:t>Automatic calculation of the gradients (</a:t>
                </a:r>
                <a:r>
                  <a:rPr lang="en-US" dirty="0">
                    <a:solidFill>
                      <a:srgbClr val="FF0000"/>
                    </a:solidFill>
                  </a:rPr>
                  <a:t>automatic differentiation</a:t>
                </a:r>
                <a:r>
                  <a:rPr lang="en-US" dirty="0"/>
                  <a:t>) is available in all current deep learning libraries</a:t>
                </a:r>
              </a:p>
              <a:p>
                <a:pPr lvl="1"/>
                <a:r>
                  <a:rPr lang="en-US" dirty="0"/>
                  <a:t>It significantly simplifies the implementation of deep learning algorithms, since it obviates deriving the partial derivatives of the loss function by hand</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4767" r="-318"/>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329BE43E-B959-4EEB-88BF-B2434C35DBE6}"/>
              </a:ext>
            </a:extLst>
          </p:cNvPr>
          <p:cNvSpPr>
            <a:spLocks noGrp="1"/>
          </p:cNvSpPr>
          <p:nvPr>
            <p:ph idx="10"/>
          </p:nvPr>
        </p:nvSpPr>
        <p:spPr/>
        <p:txBody>
          <a:bodyPr>
            <a:normAutofit/>
          </a:bodyPr>
          <a:lstStyle/>
          <a:p>
            <a:r>
              <a:rPr lang="en-US" dirty="0"/>
              <a:t>Training Neural Networks</a:t>
            </a:r>
          </a:p>
          <a:p>
            <a:endParaRPr lang="en-US" dirty="0"/>
          </a:p>
        </p:txBody>
      </p:sp>
    </p:spTree>
    <p:extLst>
      <p:ext uri="{BB962C8B-B14F-4D97-AF65-F5344CB8AC3E}">
        <p14:creationId xmlns:p14="http://schemas.microsoft.com/office/powerpoint/2010/main" val="12755231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Mini-batch Gradient Descent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It is wasteful to compute the loss over the </a:t>
                </a:r>
                <a:r>
                  <a:rPr lang="en-US" dirty="0">
                    <a:solidFill>
                      <a:srgbClr val="FF0000"/>
                    </a:solidFill>
                  </a:rPr>
                  <a:t>entire training dataset </a:t>
                </a:r>
                <a:r>
                  <a:rPr lang="en-US" dirty="0"/>
                  <a:t>to perform a single parameter update for large datasets</a:t>
                </a:r>
              </a:p>
              <a:p>
                <a:pPr lvl="1"/>
                <a:r>
                  <a:rPr lang="en-US" dirty="0"/>
                  <a:t>E.g., ImageNet has 14M images</a:t>
                </a:r>
              </a:p>
              <a:p>
                <a:pPr lvl="1"/>
                <a:r>
                  <a:rPr lang="en-US" dirty="0"/>
                  <a:t>Therefore, GD (a.k.a. vanilla GD) is almost always replaced with mini-batch GD</a:t>
                </a:r>
              </a:p>
              <a:p>
                <a:r>
                  <a:rPr lang="en-US" b="1" i="1" dirty="0">
                    <a:solidFill>
                      <a:srgbClr val="0070C0"/>
                    </a:solidFill>
                  </a:rPr>
                  <a:t>Mini-batch gradient descent</a:t>
                </a:r>
              </a:p>
              <a:p>
                <a:pPr lvl="1"/>
                <a:r>
                  <a:rPr lang="en-US" altLang="zh-TW" dirty="0"/>
                  <a:t>Approach:</a:t>
                </a:r>
              </a:p>
              <a:p>
                <a:pPr lvl="2"/>
                <a:r>
                  <a:rPr lang="en-US" altLang="zh-TW" dirty="0"/>
                  <a:t>Compute the loss </a:t>
                </a:r>
                <a14:m>
                  <m:oMath xmlns:m="http://schemas.openxmlformats.org/officeDocument/2006/math">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r>
                          <a:rPr lang="zh-TW" altLang="en-US" i="1">
                            <a:latin typeface="Cambria Math" panose="02040503050406030204" pitchFamily="18" charset="0"/>
                          </a:rPr>
                          <m:t>𝜃</m:t>
                        </m:r>
                      </m:e>
                    </m:d>
                  </m:oMath>
                </a14:m>
                <a:r>
                  <a:rPr lang="en-US" dirty="0"/>
                  <a:t> </a:t>
                </a:r>
                <a:r>
                  <a:rPr lang="en-US" altLang="zh-TW" dirty="0"/>
                  <a:t>on a mini-batch of images, update the parameters </a:t>
                </a:r>
                <a14:m>
                  <m:oMath xmlns:m="http://schemas.openxmlformats.org/officeDocument/2006/math">
                    <m:r>
                      <a:rPr lang="zh-TW" altLang="en-US" i="1">
                        <a:latin typeface="Cambria Math" panose="02040503050406030204" pitchFamily="18" charset="0"/>
                      </a:rPr>
                      <m:t>𝜃</m:t>
                    </m:r>
                  </m:oMath>
                </a14:m>
                <a:r>
                  <a:rPr lang="en-US" altLang="zh-TW" dirty="0"/>
                  <a:t>, and repeat until all images are used</a:t>
                </a:r>
              </a:p>
              <a:p>
                <a:pPr lvl="2"/>
                <a:r>
                  <a:rPr lang="en-US" altLang="zh-TW" dirty="0"/>
                  <a:t>At the next epoch, shuffle the training data, and repeat the above process</a:t>
                </a:r>
              </a:p>
              <a:p>
                <a:pPr lvl="1"/>
                <a:r>
                  <a:rPr lang="en-US" altLang="zh-TW" dirty="0"/>
                  <a:t>Mini-batch GD results in much faster training</a:t>
                </a:r>
              </a:p>
              <a:p>
                <a:pPr lvl="1"/>
                <a:r>
                  <a:rPr lang="en-US" altLang="zh-TW" dirty="0"/>
                  <a:t>Typical mini-batch size: 32 to 256 images</a:t>
                </a:r>
              </a:p>
              <a:p>
                <a:pPr lvl="1"/>
                <a:r>
                  <a:rPr lang="en-US" altLang="zh-TW" dirty="0"/>
                  <a:t>It works because the gradient from a mini-batch is a good approximation of the gradient from the entire training set</a:t>
                </a:r>
              </a:p>
              <a:p>
                <a:endParaRPr lang="zh-TW" altLang="en-US" baseline="30000" dirty="0"/>
              </a:p>
              <a:p>
                <a:endParaRPr lang="zh-TW" alt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795"/>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722C4E5F-0A65-4EF7-A19D-7E6C930D91A9}"/>
              </a:ext>
            </a:extLst>
          </p:cNvPr>
          <p:cNvSpPr>
            <a:spLocks noGrp="1"/>
          </p:cNvSpPr>
          <p:nvPr>
            <p:ph idx="10"/>
          </p:nvPr>
        </p:nvSpPr>
        <p:spPr/>
        <p:txBody>
          <a:bodyPr>
            <a:normAutofit/>
          </a:bodyPr>
          <a:lstStyle/>
          <a:p>
            <a:r>
              <a:rPr lang="en-US" dirty="0"/>
              <a:t>Training Neural Networks</a:t>
            </a:r>
          </a:p>
          <a:p>
            <a:endParaRPr lang="en-US" dirty="0"/>
          </a:p>
        </p:txBody>
      </p:sp>
    </p:spTree>
    <p:extLst>
      <p:ext uri="{BB962C8B-B14F-4D97-AF65-F5344CB8AC3E}">
        <p14:creationId xmlns:p14="http://schemas.microsoft.com/office/powerpoint/2010/main" val="3693819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 vs. Deep Learning</a:t>
            </a:r>
          </a:p>
        </p:txBody>
      </p:sp>
      <p:sp>
        <p:nvSpPr>
          <p:cNvPr id="3" name="Content Placeholder 2"/>
          <p:cNvSpPr>
            <a:spLocks noGrp="1"/>
          </p:cNvSpPr>
          <p:nvPr>
            <p:ph idx="1"/>
          </p:nvPr>
        </p:nvSpPr>
        <p:spPr/>
        <p:txBody>
          <a:bodyPr/>
          <a:lstStyle/>
          <a:p>
            <a:r>
              <a:rPr lang="en-US" dirty="0"/>
              <a:t>DL applies a multi-layer process for learning rich hierarchical  features (i.e., data representations)</a:t>
            </a:r>
          </a:p>
          <a:p>
            <a:pPr lvl="1"/>
            <a:r>
              <a:rPr lang="en-US" dirty="0"/>
              <a:t>Input image</a:t>
            </a:r>
            <a:r>
              <a:rPr lang="en-US" dirty="0">
                <a:latin typeface="Times New Roman" panose="02020603050405020304" pitchFamily="18" charset="0"/>
                <a:cs typeface="Times New Roman" panose="02020603050405020304" pitchFamily="18" charset="0"/>
              </a:rPr>
              <a:t> p</a:t>
            </a:r>
            <a:r>
              <a:rPr lang="en-US" dirty="0"/>
              <a:t>ixel</a:t>
            </a:r>
            <a:r>
              <a:rPr lang="en-US" dirty="0">
                <a:latin typeface="Times New Roman" panose="02020603050405020304" pitchFamily="18" charset="0"/>
                <a:cs typeface="Times New Roman" panose="02020603050405020304" pitchFamily="18" charset="0"/>
              </a:rPr>
              <a:t>s → </a:t>
            </a:r>
            <a:r>
              <a:rPr lang="en-US" dirty="0"/>
              <a:t>Edges</a:t>
            </a:r>
            <a:r>
              <a:rPr lang="en-US" dirty="0">
                <a:latin typeface="Times New Roman" panose="02020603050405020304" pitchFamily="18" charset="0"/>
                <a:cs typeface="Times New Roman" panose="02020603050405020304" pitchFamily="18" charset="0"/>
              </a:rPr>
              <a:t> → </a:t>
            </a:r>
            <a:r>
              <a:rPr lang="en-US" dirty="0"/>
              <a:t>Textures</a:t>
            </a:r>
            <a:r>
              <a:rPr lang="en-US" dirty="0">
                <a:latin typeface="Times New Roman" panose="02020603050405020304" pitchFamily="18" charset="0"/>
                <a:cs typeface="Times New Roman" panose="02020603050405020304" pitchFamily="18" charset="0"/>
              </a:rPr>
              <a:t> → </a:t>
            </a:r>
            <a:r>
              <a:rPr lang="en-US" dirty="0"/>
              <a:t>Parts</a:t>
            </a:r>
            <a:r>
              <a:rPr lang="en-US" dirty="0">
                <a:latin typeface="Times New Roman" panose="02020603050405020304" pitchFamily="18" charset="0"/>
                <a:cs typeface="Times New Roman" panose="02020603050405020304" pitchFamily="18" charset="0"/>
              </a:rPr>
              <a:t> →</a:t>
            </a:r>
            <a:r>
              <a:rPr lang="en-US" dirty="0"/>
              <a:t> Objects</a:t>
            </a:r>
          </a:p>
          <a:p>
            <a:endParaRPr lang="en-US" dirty="0"/>
          </a:p>
          <a:p>
            <a:endParaRPr lang="en-US" dirty="0"/>
          </a:p>
        </p:txBody>
      </p:sp>
      <p:sp>
        <p:nvSpPr>
          <p:cNvPr id="58" name="Content Placeholder 57">
            <a:extLst>
              <a:ext uri="{FF2B5EF4-FFF2-40B4-BE49-F238E27FC236}">
                <a16:creationId xmlns:a16="http://schemas.microsoft.com/office/drawing/2014/main" id="{A716B61F-84FF-48F9-88D3-60AA6FB375F8}"/>
              </a:ext>
            </a:extLst>
          </p:cNvPr>
          <p:cNvSpPr>
            <a:spLocks noGrp="1"/>
          </p:cNvSpPr>
          <p:nvPr>
            <p:ph idx="10"/>
          </p:nvPr>
        </p:nvSpPr>
        <p:spPr/>
        <p:txBody>
          <a:bodyPr>
            <a:normAutofit/>
          </a:bodyPr>
          <a:lstStyle/>
          <a:p>
            <a:r>
              <a:rPr lang="en-US" dirty="0"/>
              <a:t>Introduction to Deep Learning</a:t>
            </a:r>
          </a:p>
          <a:p>
            <a:endParaRPr lang="en-US" dirty="0"/>
          </a:p>
        </p:txBody>
      </p:sp>
      <p:sp>
        <p:nvSpPr>
          <p:cNvPr id="4" name="TextBox 3"/>
          <p:cNvSpPr txBox="1"/>
          <p:nvPr/>
        </p:nvSpPr>
        <p:spPr>
          <a:xfrm>
            <a:off x="2453518" y="3637265"/>
            <a:ext cx="968355" cy="523220"/>
          </a:xfrm>
          <a:prstGeom prst="rect">
            <a:avLst/>
          </a:prstGeom>
          <a:noFill/>
          <a:ln w="28575">
            <a:solidFill>
              <a:srgbClr val="C00000"/>
            </a:solidFill>
          </a:ln>
        </p:spPr>
        <p:txBody>
          <a:bodyPr wrap="square" rtlCol="0">
            <a:spAutoFit/>
          </a:bodyPr>
          <a:lstStyle/>
          <a:p>
            <a:pPr algn="ctr"/>
            <a:r>
              <a:rPr lang="en-US" sz="1400" dirty="0"/>
              <a:t>Low-Level Features</a:t>
            </a:r>
          </a:p>
        </p:txBody>
      </p:sp>
      <p:sp>
        <p:nvSpPr>
          <p:cNvPr id="5" name="TextBox 4"/>
          <p:cNvSpPr txBox="1"/>
          <p:nvPr/>
        </p:nvSpPr>
        <p:spPr>
          <a:xfrm>
            <a:off x="3951155" y="3623895"/>
            <a:ext cx="917131" cy="523220"/>
          </a:xfrm>
          <a:prstGeom prst="rect">
            <a:avLst/>
          </a:prstGeom>
          <a:noFill/>
          <a:ln w="28575">
            <a:solidFill>
              <a:srgbClr val="C00000"/>
            </a:solidFill>
          </a:ln>
        </p:spPr>
        <p:txBody>
          <a:bodyPr wrap="square" rtlCol="0">
            <a:spAutoFit/>
          </a:bodyPr>
          <a:lstStyle/>
          <a:p>
            <a:pPr algn="ctr"/>
            <a:r>
              <a:rPr lang="en-US" sz="1400" dirty="0"/>
              <a:t>Mid-Level Features</a:t>
            </a:r>
          </a:p>
        </p:txBody>
      </p:sp>
      <p:cxnSp>
        <p:nvCxnSpPr>
          <p:cNvPr id="6" name="Straight Arrow Connector 5"/>
          <p:cNvCxnSpPr/>
          <p:nvPr/>
        </p:nvCxnSpPr>
        <p:spPr bwMode="auto">
          <a:xfrm>
            <a:off x="2089266" y="3885505"/>
            <a:ext cx="350717" cy="0"/>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 name="Straight Arrow Connector 6"/>
          <p:cNvCxnSpPr/>
          <p:nvPr/>
        </p:nvCxnSpPr>
        <p:spPr bwMode="auto">
          <a:xfrm flipV="1">
            <a:off x="3425062" y="3882975"/>
            <a:ext cx="527426" cy="2530"/>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 name="Straight Arrow Connector 7"/>
          <p:cNvCxnSpPr/>
          <p:nvPr/>
        </p:nvCxnSpPr>
        <p:spPr bwMode="auto">
          <a:xfrm flipV="1">
            <a:off x="6369469" y="3877959"/>
            <a:ext cx="459931" cy="2620"/>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9" name="TextBox 8"/>
          <p:cNvSpPr txBox="1"/>
          <p:nvPr/>
        </p:nvSpPr>
        <p:spPr>
          <a:xfrm>
            <a:off x="8280310" y="3717064"/>
            <a:ext cx="1345192" cy="307777"/>
          </a:xfrm>
          <a:prstGeom prst="rect">
            <a:avLst/>
          </a:prstGeom>
          <a:noFill/>
          <a:ln w="28575">
            <a:solidFill>
              <a:srgbClr val="C00000"/>
            </a:solidFill>
          </a:ln>
        </p:spPr>
        <p:txBody>
          <a:bodyPr wrap="square" rtlCol="0">
            <a:spAutoFit/>
          </a:bodyPr>
          <a:lstStyle/>
          <a:p>
            <a:pPr algn="ctr"/>
            <a:r>
              <a:rPr lang="en-US" sz="1400" b="1" dirty="0"/>
              <a:t>Output</a:t>
            </a:r>
            <a:endParaRPr lang="en-US" sz="1400" dirty="0"/>
          </a:p>
        </p:txBody>
      </p:sp>
      <p:sp>
        <p:nvSpPr>
          <p:cNvPr id="10" name="TextBox 9"/>
          <p:cNvSpPr txBox="1"/>
          <p:nvPr/>
        </p:nvSpPr>
        <p:spPr>
          <a:xfrm>
            <a:off x="5349803" y="3609343"/>
            <a:ext cx="1025785" cy="523220"/>
          </a:xfrm>
          <a:prstGeom prst="rect">
            <a:avLst/>
          </a:prstGeom>
          <a:noFill/>
          <a:ln w="28575">
            <a:solidFill>
              <a:srgbClr val="C00000"/>
            </a:solidFill>
          </a:ln>
        </p:spPr>
        <p:txBody>
          <a:bodyPr wrap="square" rtlCol="0">
            <a:spAutoFit/>
          </a:bodyPr>
          <a:lstStyle/>
          <a:p>
            <a:pPr algn="ctr"/>
            <a:r>
              <a:rPr lang="en-US" sz="1400" dirty="0"/>
              <a:t>High-Level Features</a:t>
            </a:r>
          </a:p>
        </p:txBody>
      </p:sp>
      <p:cxnSp>
        <p:nvCxnSpPr>
          <p:cNvPr id="11" name="Straight Arrow Connector 10"/>
          <p:cNvCxnSpPr/>
          <p:nvPr/>
        </p:nvCxnSpPr>
        <p:spPr bwMode="auto">
          <a:xfrm flipV="1">
            <a:off x="4883154" y="3862327"/>
            <a:ext cx="451781" cy="5967"/>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2" name="TextBox 11"/>
          <p:cNvSpPr txBox="1"/>
          <p:nvPr/>
        </p:nvSpPr>
        <p:spPr>
          <a:xfrm>
            <a:off x="6843659" y="3606661"/>
            <a:ext cx="917131" cy="523220"/>
          </a:xfrm>
          <a:prstGeom prst="rect">
            <a:avLst/>
          </a:prstGeom>
          <a:noFill/>
          <a:ln w="28575">
            <a:solidFill>
              <a:srgbClr val="C00000"/>
            </a:solidFill>
          </a:ln>
        </p:spPr>
        <p:txBody>
          <a:bodyPr wrap="square" rtlCol="0">
            <a:spAutoFit/>
          </a:bodyPr>
          <a:lstStyle/>
          <a:p>
            <a:pPr algn="ctr"/>
            <a:r>
              <a:rPr lang="en-US" sz="1400" dirty="0"/>
              <a:t>Trainable Classifier</a:t>
            </a:r>
          </a:p>
        </p:txBody>
      </p:sp>
      <p:cxnSp>
        <p:nvCxnSpPr>
          <p:cNvPr id="13" name="Straight Arrow Connector 12"/>
          <p:cNvCxnSpPr/>
          <p:nvPr/>
        </p:nvCxnSpPr>
        <p:spPr bwMode="auto">
          <a:xfrm flipV="1">
            <a:off x="7809629" y="3880355"/>
            <a:ext cx="459931" cy="2620"/>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26667" t="7326" r="45000" b="63131"/>
          <a:stretch/>
        </p:blipFill>
        <p:spPr>
          <a:xfrm rot="5400000">
            <a:off x="668453" y="5185214"/>
            <a:ext cx="2465542" cy="1520912"/>
          </a:xfrm>
          <a:prstGeom prst="rect">
            <a:avLst/>
          </a:prstGeom>
        </p:spPr>
      </p:pic>
      <p:grpSp>
        <p:nvGrpSpPr>
          <p:cNvPr id="15" name="Group 14"/>
          <p:cNvGrpSpPr/>
          <p:nvPr/>
        </p:nvGrpSpPr>
        <p:grpSpPr>
          <a:xfrm>
            <a:off x="2940968" y="4715176"/>
            <a:ext cx="1506702" cy="2463265"/>
            <a:chOff x="1607820" y="2446906"/>
            <a:chExt cx="2176541" cy="3256986"/>
          </a:xfrm>
        </p:grpSpPr>
        <p:pic>
          <p:nvPicPr>
            <p:cNvPr id="16" name="Picture 15"/>
            <p:cNvPicPr>
              <a:picLocks noChangeAspect="1"/>
            </p:cNvPicPr>
            <p:nvPr/>
          </p:nvPicPr>
          <p:blipFill>
            <a:blip r:embed="rId4"/>
            <a:stretch>
              <a:fillRect/>
            </a:stretch>
          </p:blipFill>
          <p:spPr>
            <a:xfrm>
              <a:off x="1623060" y="2446908"/>
              <a:ext cx="695640" cy="625846"/>
            </a:xfrm>
            <a:prstGeom prst="rect">
              <a:avLst/>
            </a:prstGeom>
          </p:spPr>
        </p:pic>
        <p:pic>
          <p:nvPicPr>
            <p:cNvPr id="17" name="Picture 16"/>
            <p:cNvPicPr>
              <a:picLocks noChangeAspect="1"/>
            </p:cNvPicPr>
            <p:nvPr/>
          </p:nvPicPr>
          <p:blipFill>
            <a:blip r:embed="rId5"/>
            <a:stretch>
              <a:fillRect/>
            </a:stretch>
          </p:blipFill>
          <p:spPr>
            <a:xfrm>
              <a:off x="2362200" y="2446907"/>
              <a:ext cx="700295" cy="619175"/>
            </a:xfrm>
            <a:prstGeom prst="rect">
              <a:avLst/>
            </a:prstGeom>
          </p:spPr>
        </p:pic>
        <p:pic>
          <p:nvPicPr>
            <p:cNvPr id="18" name="Picture 17"/>
            <p:cNvPicPr>
              <a:picLocks noChangeAspect="1"/>
            </p:cNvPicPr>
            <p:nvPr/>
          </p:nvPicPr>
          <p:blipFill>
            <a:blip r:embed="rId6"/>
            <a:stretch>
              <a:fillRect/>
            </a:stretch>
          </p:blipFill>
          <p:spPr>
            <a:xfrm>
              <a:off x="3093720" y="2446906"/>
              <a:ext cx="678617" cy="618227"/>
            </a:xfrm>
            <a:prstGeom prst="rect">
              <a:avLst/>
            </a:prstGeom>
          </p:spPr>
        </p:pic>
        <p:pic>
          <p:nvPicPr>
            <p:cNvPr id="19" name="Picture 18"/>
            <p:cNvPicPr>
              <a:picLocks noChangeAspect="1"/>
            </p:cNvPicPr>
            <p:nvPr/>
          </p:nvPicPr>
          <p:blipFill>
            <a:blip r:embed="rId7"/>
            <a:stretch>
              <a:fillRect/>
            </a:stretch>
          </p:blipFill>
          <p:spPr>
            <a:xfrm>
              <a:off x="1607820" y="3107538"/>
              <a:ext cx="706764" cy="620063"/>
            </a:xfrm>
            <a:prstGeom prst="rect">
              <a:avLst/>
            </a:prstGeom>
          </p:spPr>
        </p:pic>
        <p:pic>
          <p:nvPicPr>
            <p:cNvPr id="20" name="Picture 19"/>
            <p:cNvPicPr>
              <a:picLocks noChangeAspect="1"/>
            </p:cNvPicPr>
            <p:nvPr/>
          </p:nvPicPr>
          <p:blipFill>
            <a:blip r:embed="rId8"/>
            <a:stretch>
              <a:fillRect/>
            </a:stretch>
          </p:blipFill>
          <p:spPr>
            <a:xfrm>
              <a:off x="2354580" y="3107538"/>
              <a:ext cx="700296" cy="607184"/>
            </a:xfrm>
            <a:prstGeom prst="rect">
              <a:avLst/>
            </a:prstGeom>
          </p:spPr>
        </p:pic>
        <p:pic>
          <p:nvPicPr>
            <p:cNvPr id="21" name="Picture 20"/>
            <p:cNvPicPr>
              <a:picLocks noChangeAspect="1"/>
            </p:cNvPicPr>
            <p:nvPr/>
          </p:nvPicPr>
          <p:blipFill>
            <a:blip r:embed="rId9"/>
            <a:stretch>
              <a:fillRect/>
            </a:stretch>
          </p:blipFill>
          <p:spPr>
            <a:xfrm>
              <a:off x="3105746" y="3101340"/>
              <a:ext cx="666591" cy="626261"/>
            </a:xfrm>
            <a:prstGeom prst="rect">
              <a:avLst/>
            </a:prstGeom>
          </p:spPr>
        </p:pic>
        <p:pic>
          <p:nvPicPr>
            <p:cNvPr id="22" name="Picture 21"/>
            <p:cNvPicPr>
              <a:picLocks noChangeAspect="1"/>
            </p:cNvPicPr>
            <p:nvPr/>
          </p:nvPicPr>
          <p:blipFill>
            <a:blip r:embed="rId10"/>
            <a:stretch>
              <a:fillRect/>
            </a:stretch>
          </p:blipFill>
          <p:spPr>
            <a:xfrm>
              <a:off x="1607821" y="3774209"/>
              <a:ext cx="706764" cy="624500"/>
            </a:xfrm>
            <a:prstGeom prst="rect">
              <a:avLst/>
            </a:prstGeom>
          </p:spPr>
        </p:pic>
        <p:pic>
          <p:nvPicPr>
            <p:cNvPr id="23" name="Picture 22"/>
            <p:cNvPicPr>
              <a:picLocks noChangeAspect="1"/>
            </p:cNvPicPr>
            <p:nvPr/>
          </p:nvPicPr>
          <p:blipFill>
            <a:blip r:embed="rId11"/>
            <a:stretch>
              <a:fillRect/>
            </a:stretch>
          </p:blipFill>
          <p:spPr>
            <a:xfrm>
              <a:off x="2354580" y="3764280"/>
              <a:ext cx="700295" cy="634429"/>
            </a:xfrm>
            <a:prstGeom prst="rect">
              <a:avLst/>
            </a:prstGeom>
          </p:spPr>
        </p:pic>
        <p:pic>
          <p:nvPicPr>
            <p:cNvPr id="24" name="Picture 23"/>
            <p:cNvPicPr>
              <a:picLocks noChangeAspect="1"/>
            </p:cNvPicPr>
            <p:nvPr/>
          </p:nvPicPr>
          <p:blipFill>
            <a:blip r:embed="rId12"/>
            <a:stretch>
              <a:fillRect/>
            </a:stretch>
          </p:blipFill>
          <p:spPr>
            <a:xfrm>
              <a:off x="2346960" y="5072821"/>
              <a:ext cx="700296" cy="631071"/>
            </a:xfrm>
            <a:prstGeom prst="rect">
              <a:avLst/>
            </a:prstGeom>
          </p:spPr>
        </p:pic>
        <p:pic>
          <p:nvPicPr>
            <p:cNvPr id="25" name="Picture 24"/>
            <p:cNvPicPr>
              <a:picLocks noChangeAspect="1"/>
            </p:cNvPicPr>
            <p:nvPr/>
          </p:nvPicPr>
          <p:blipFill>
            <a:blip r:embed="rId13"/>
            <a:stretch>
              <a:fillRect/>
            </a:stretch>
          </p:blipFill>
          <p:spPr>
            <a:xfrm>
              <a:off x="1607820" y="4432741"/>
              <a:ext cx="695640" cy="624500"/>
            </a:xfrm>
            <a:prstGeom prst="rect">
              <a:avLst/>
            </a:prstGeom>
          </p:spPr>
        </p:pic>
        <p:pic>
          <p:nvPicPr>
            <p:cNvPr id="26" name="Picture 25"/>
            <p:cNvPicPr>
              <a:picLocks noChangeAspect="1"/>
            </p:cNvPicPr>
            <p:nvPr/>
          </p:nvPicPr>
          <p:blipFill>
            <a:blip r:embed="rId14"/>
            <a:stretch>
              <a:fillRect/>
            </a:stretch>
          </p:blipFill>
          <p:spPr>
            <a:xfrm>
              <a:off x="2346960" y="4423735"/>
              <a:ext cx="700295" cy="623526"/>
            </a:xfrm>
            <a:prstGeom prst="rect">
              <a:avLst/>
            </a:prstGeom>
          </p:spPr>
        </p:pic>
        <p:pic>
          <p:nvPicPr>
            <p:cNvPr id="27" name="Picture 26"/>
            <p:cNvPicPr>
              <a:picLocks noChangeAspect="1"/>
            </p:cNvPicPr>
            <p:nvPr/>
          </p:nvPicPr>
          <p:blipFill>
            <a:blip r:embed="rId15"/>
            <a:stretch>
              <a:fillRect/>
            </a:stretch>
          </p:blipFill>
          <p:spPr>
            <a:xfrm>
              <a:off x="3105744" y="3756660"/>
              <a:ext cx="678617" cy="634429"/>
            </a:xfrm>
            <a:prstGeom prst="rect">
              <a:avLst/>
            </a:prstGeom>
          </p:spPr>
        </p:pic>
        <p:pic>
          <p:nvPicPr>
            <p:cNvPr id="28" name="Picture 27"/>
            <p:cNvPicPr>
              <a:picLocks noChangeAspect="1"/>
            </p:cNvPicPr>
            <p:nvPr/>
          </p:nvPicPr>
          <p:blipFill>
            <a:blip r:embed="rId16"/>
            <a:stretch>
              <a:fillRect/>
            </a:stretch>
          </p:blipFill>
          <p:spPr>
            <a:xfrm>
              <a:off x="3105744" y="4419600"/>
              <a:ext cx="678617" cy="627661"/>
            </a:xfrm>
            <a:prstGeom prst="rect">
              <a:avLst/>
            </a:prstGeom>
          </p:spPr>
        </p:pic>
        <p:pic>
          <p:nvPicPr>
            <p:cNvPr id="29" name="Picture 28"/>
            <p:cNvPicPr>
              <a:picLocks noChangeAspect="1"/>
            </p:cNvPicPr>
            <p:nvPr/>
          </p:nvPicPr>
          <p:blipFill>
            <a:blip r:embed="rId17"/>
            <a:stretch>
              <a:fillRect/>
            </a:stretch>
          </p:blipFill>
          <p:spPr>
            <a:xfrm>
              <a:off x="1607821" y="5072821"/>
              <a:ext cx="695640" cy="631071"/>
            </a:xfrm>
            <a:prstGeom prst="rect">
              <a:avLst/>
            </a:prstGeom>
          </p:spPr>
        </p:pic>
        <p:pic>
          <p:nvPicPr>
            <p:cNvPr id="30" name="Picture 29"/>
            <p:cNvPicPr>
              <a:picLocks noChangeAspect="1"/>
            </p:cNvPicPr>
            <p:nvPr/>
          </p:nvPicPr>
          <p:blipFill>
            <a:blip r:embed="rId18"/>
            <a:stretch>
              <a:fillRect/>
            </a:stretch>
          </p:blipFill>
          <p:spPr>
            <a:xfrm>
              <a:off x="3105744" y="5067300"/>
              <a:ext cx="678617" cy="636592"/>
            </a:xfrm>
            <a:prstGeom prst="rect">
              <a:avLst/>
            </a:prstGeom>
          </p:spPr>
        </p:pic>
      </p:grpSp>
      <p:grpSp>
        <p:nvGrpSpPr>
          <p:cNvPr id="31" name="Group 30"/>
          <p:cNvGrpSpPr/>
          <p:nvPr/>
        </p:nvGrpSpPr>
        <p:grpSpPr>
          <a:xfrm>
            <a:off x="4804819" y="4679788"/>
            <a:ext cx="1664541" cy="2498653"/>
            <a:chOff x="4524496" y="2438400"/>
            <a:chExt cx="2012703" cy="3312179"/>
          </a:xfrm>
        </p:grpSpPr>
        <p:pic>
          <p:nvPicPr>
            <p:cNvPr id="32" name="Picture 31"/>
            <p:cNvPicPr>
              <a:picLocks noChangeAspect="1"/>
            </p:cNvPicPr>
            <p:nvPr/>
          </p:nvPicPr>
          <p:blipFill>
            <a:blip r:embed="rId19"/>
            <a:stretch>
              <a:fillRect/>
            </a:stretch>
          </p:blipFill>
          <p:spPr>
            <a:xfrm>
              <a:off x="4524497" y="2438400"/>
              <a:ext cx="643625" cy="626733"/>
            </a:xfrm>
            <a:prstGeom prst="rect">
              <a:avLst/>
            </a:prstGeom>
          </p:spPr>
        </p:pic>
        <p:pic>
          <p:nvPicPr>
            <p:cNvPr id="33" name="Picture 32"/>
            <p:cNvPicPr>
              <a:picLocks noChangeAspect="1"/>
            </p:cNvPicPr>
            <p:nvPr/>
          </p:nvPicPr>
          <p:blipFill>
            <a:blip r:embed="rId20"/>
            <a:stretch>
              <a:fillRect/>
            </a:stretch>
          </p:blipFill>
          <p:spPr>
            <a:xfrm>
              <a:off x="4524497" y="3116580"/>
              <a:ext cx="643625" cy="625848"/>
            </a:xfrm>
            <a:prstGeom prst="rect">
              <a:avLst/>
            </a:prstGeom>
          </p:spPr>
        </p:pic>
        <p:pic>
          <p:nvPicPr>
            <p:cNvPr id="34" name="Picture 33"/>
            <p:cNvPicPr>
              <a:picLocks noChangeAspect="1"/>
            </p:cNvPicPr>
            <p:nvPr/>
          </p:nvPicPr>
          <p:blipFill>
            <a:blip r:embed="rId21"/>
            <a:stretch>
              <a:fillRect/>
            </a:stretch>
          </p:blipFill>
          <p:spPr>
            <a:xfrm>
              <a:off x="4524496" y="3789961"/>
              <a:ext cx="643625" cy="628125"/>
            </a:xfrm>
            <a:prstGeom prst="rect">
              <a:avLst/>
            </a:prstGeom>
          </p:spPr>
        </p:pic>
        <p:pic>
          <p:nvPicPr>
            <p:cNvPr id="35" name="Picture 34"/>
            <p:cNvPicPr>
              <a:picLocks noChangeAspect="1"/>
            </p:cNvPicPr>
            <p:nvPr/>
          </p:nvPicPr>
          <p:blipFill>
            <a:blip r:embed="rId22"/>
            <a:stretch>
              <a:fillRect/>
            </a:stretch>
          </p:blipFill>
          <p:spPr>
            <a:xfrm>
              <a:off x="5203254" y="2438400"/>
              <a:ext cx="657721" cy="626733"/>
            </a:xfrm>
            <a:prstGeom prst="rect">
              <a:avLst/>
            </a:prstGeom>
          </p:spPr>
        </p:pic>
        <p:pic>
          <p:nvPicPr>
            <p:cNvPr id="36" name="Picture 35"/>
            <p:cNvPicPr>
              <a:picLocks noChangeAspect="1"/>
            </p:cNvPicPr>
            <p:nvPr/>
          </p:nvPicPr>
          <p:blipFill>
            <a:blip r:embed="rId23"/>
            <a:stretch>
              <a:fillRect/>
            </a:stretch>
          </p:blipFill>
          <p:spPr>
            <a:xfrm>
              <a:off x="5890260" y="2446021"/>
              <a:ext cx="646939" cy="626733"/>
            </a:xfrm>
            <a:prstGeom prst="rect">
              <a:avLst/>
            </a:prstGeom>
          </p:spPr>
        </p:pic>
        <p:pic>
          <p:nvPicPr>
            <p:cNvPr id="37" name="Picture 36"/>
            <p:cNvPicPr>
              <a:picLocks noChangeAspect="1"/>
            </p:cNvPicPr>
            <p:nvPr/>
          </p:nvPicPr>
          <p:blipFill>
            <a:blip r:embed="rId24"/>
            <a:stretch>
              <a:fillRect/>
            </a:stretch>
          </p:blipFill>
          <p:spPr>
            <a:xfrm>
              <a:off x="5203254" y="3116580"/>
              <a:ext cx="651481" cy="625848"/>
            </a:xfrm>
            <a:prstGeom prst="rect">
              <a:avLst/>
            </a:prstGeom>
          </p:spPr>
        </p:pic>
        <p:pic>
          <p:nvPicPr>
            <p:cNvPr id="38" name="Picture 37"/>
            <p:cNvPicPr>
              <a:picLocks noChangeAspect="1"/>
            </p:cNvPicPr>
            <p:nvPr/>
          </p:nvPicPr>
          <p:blipFill>
            <a:blip r:embed="rId25"/>
            <a:stretch>
              <a:fillRect/>
            </a:stretch>
          </p:blipFill>
          <p:spPr>
            <a:xfrm>
              <a:off x="5890260" y="3116580"/>
              <a:ext cx="646939" cy="625848"/>
            </a:xfrm>
            <a:prstGeom prst="rect">
              <a:avLst/>
            </a:prstGeom>
          </p:spPr>
        </p:pic>
        <p:pic>
          <p:nvPicPr>
            <p:cNvPr id="39" name="Picture 38"/>
            <p:cNvPicPr>
              <a:picLocks noChangeAspect="1"/>
            </p:cNvPicPr>
            <p:nvPr/>
          </p:nvPicPr>
          <p:blipFill>
            <a:blip r:embed="rId26"/>
            <a:stretch>
              <a:fillRect/>
            </a:stretch>
          </p:blipFill>
          <p:spPr>
            <a:xfrm>
              <a:off x="5205016" y="3793491"/>
              <a:ext cx="649720" cy="624595"/>
            </a:xfrm>
            <a:prstGeom prst="rect">
              <a:avLst/>
            </a:prstGeom>
          </p:spPr>
        </p:pic>
        <p:pic>
          <p:nvPicPr>
            <p:cNvPr id="40" name="Picture 39"/>
            <p:cNvPicPr>
              <a:picLocks noChangeAspect="1"/>
            </p:cNvPicPr>
            <p:nvPr/>
          </p:nvPicPr>
          <p:blipFill>
            <a:blip r:embed="rId27"/>
            <a:stretch>
              <a:fillRect/>
            </a:stretch>
          </p:blipFill>
          <p:spPr>
            <a:xfrm>
              <a:off x="5890260" y="3787140"/>
              <a:ext cx="646939" cy="630946"/>
            </a:xfrm>
            <a:prstGeom prst="rect">
              <a:avLst/>
            </a:prstGeom>
          </p:spPr>
        </p:pic>
        <p:pic>
          <p:nvPicPr>
            <p:cNvPr id="41" name="Picture 40"/>
            <p:cNvPicPr>
              <a:picLocks noChangeAspect="1"/>
            </p:cNvPicPr>
            <p:nvPr/>
          </p:nvPicPr>
          <p:blipFill>
            <a:blip r:embed="rId28"/>
            <a:stretch>
              <a:fillRect/>
            </a:stretch>
          </p:blipFill>
          <p:spPr>
            <a:xfrm>
              <a:off x="4524496" y="4465321"/>
              <a:ext cx="643625" cy="630947"/>
            </a:xfrm>
            <a:prstGeom prst="rect">
              <a:avLst/>
            </a:prstGeom>
          </p:spPr>
        </p:pic>
        <p:pic>
          <p:nvPicPr>
            <p:cNvPr id="42" name="Picture 41"/>
            <p:cNvPicPr>
              <a:picLocks noChangeAspect="1"/>
            </p:cNvPicPr>
            <p:nvPr/>
          </p:nvPicPr>
          <p:blipFill>
            <a:blip r:embed="rId29"/>
            <a:stretch>
              <a:fillRect/>
            </a:stretch>
          </p:blipFill>
          <p:spPr>
            <a:xfrm>
              <a:off x="5203254" y="4465320"/>
              <a:ext cx="651481" cy="630947"/>
            </a:xfrm>
            <a:prstGeom prst="rect">
              <a:avLst/>
            </a:prstGeom>
          </p:spPr>
        </p:pic>
        <p:pic>
          <p:nvPicPr>
            <p:cNvPr id="43" name="Picture 42"/>
            <p:cNvPicPr>
              <a:picLocks noChangeAspect="1"/>
            </p:cNvPicPr>
            <p:nvPr/>
          </p:nvPicPr>
          <p:blipFill>
            <a:blip r:embed="rId30"/>
            <a:stretch>
              <a:fillRect/>
            </a:stretch>
          </p:blipFill>
          <p:spPr>
            <a:xfrm>
              <a:off x="5901503" y="4465320"/>
              <a:ext cx="635696" cy="630948"/>
            </a:xfrm>
            <a:prstGeom prst="rect">
              <a:avLst/>
            </a:prstGeom>
          </p:spPr>
        </p:pic>
        <p:pic>
          <p:nvPicPr>
            <p:cNvPr id="44" name="Picture 43"/>
            <p:cNvPicPr>
              <a:picLocks noChangeAspect="1"/>
            </p:cNvPicPr>
            <p:nvPr/>
          </p:nvPicPr>
          <p:blipFill>
            <a:blip r:embed="rId31"/>
            <a:stretch>
              <a:fillRect/>
            </a:stretch>
          </p:blipFill>
          <p:spPr>
            <a:xfrm>
              <a:off x="4524496" y="5138337"/>
              <a:ext cx="649484" cy="612241"/>
            </a:xfrm>
            <a:prstGeom prst="rect">
              <a:avLst/>
            </a:prstGeom>
          </p:spPr>
        </p:pic>
        <p:pic>
          <p:nvPicPr>
            <p:cNvPr id="45" name="Picture 44"/>
            <p:cNvPicPr>
              <a:picLocks noChangeAspect="1"/>
            </p:cNvPicPr>
            <p:nvPr/>
          </p:nvPicPr>
          <p:blipFill>
            <a:blip r:embed="rId32"/>
            <a:stretch>
              <a:fillRect/>
            </a:stretch>
          </p:blipFill>
          <p:spPr>
            <a:xfrm>
              <a:off x="5217288" y="5138334"/>
              <a:ext cx="637447" cy="612244"/>
            </a:xfrm>
            <a:prstGeom prst="rect">
              <a:avLst/>
            </a:prstGeom>
          </p:spPr>
        </p:pic>
        <p:pic>
          <p:nvPicPr>
            <p:cNvPr id="46" name="Picture 45"/>
            <p:cNvPicPr>
              <a:picLocks noChangeAspect="1"/>
            </p:cNvPicPr>
            <p:nvPr/>
          </p:nvPicPr>
          <p:blipFill>
            <a:blip r:embed="rId33"/>
            <a:stretch>
              <a:fillRect/>
            </a:stretch>
          </p:blipFill>
          <p:spPr>
            <a:xfrm>
              <a:off x="5890260" y="5138335"/>
              <a:ext cx="640804" cy="612244"/>
            </a:xfrm>
            <a:prstGeom prst="rect">
              <a:avLst/>
            </a:prstGeom>
          </p:spPr>
        </p:pic>
      </p:grpSp>
      <p:grpSp>
        <p:nvGrpSpPr>
          <p:cNvPr id="47" name="Group 46"/>
          <p:cNvGrpSpPr/>
          <p:nvPr/>
        </p:nvGrpSpPr>
        <p:grpSpPr>
          <a:xfrm>
            <a:off x="6740657" y="4705598"/>
            <a:ext cx="1816935" cy="2472842"/>
            <a:chOff x="5142015" y="2305442"/>
            <a:chExt cx="2816469" cy="3434576"/>
          </a:xfrm>
        </p:grpSpPr>
        <p:pic>
          <p:nvPicPr>
            <p:cNvPr id="48" name="Picture 47"/>
            <p:cNvPicPr>
              <a:picLocks noChangeAspect="1"/>
            </p:cNvPicPr>
            <p:nvPr/>
          </p:nvPicPr>
          <p:blipFill>
            <a:blip r:embed="rId34"/>
            <a:stretch>
              <a:fillRect/>
            </a:stretch>
          </p:blipFill>
          <p:spPr>
            <a:xfrm>
              <a:off x="5142016" y="4026763"/>
              <a:ext cx="1381983" cy="837618"/>
            </a:xfrm>
            <a:prstGeom prst="rect">
              <a:avLst/>
            </a:prstGeom>
          </p:spPr>
        </p:pic>
        <p:pic>
          <p:nvPicPr>
            <p:cNvPr id="49" name="Picture 48"/>
            <p:cNvPicPr>
              <a:picLocks noChangeAspect="1"/>
            </p:cNvPicPr>
            <p:nvPr/>
          </p:nvPicPr>
          <p:blipFill>
            <a:blip r:embed="rId35"/>
            <a:stretch>
              <a:fillRect/>
            </a:stretch>
          </p:blipFill>
          <p:spPr>
            <a:xfrm>
              <a:off x="6567154" y="2309746"/>
              <a:ext cx="1372080" cy="807829"/>
            </a:xfrm>
            <a:prstGeom prst="rect">
              <a:avLst/>
            </a:prstGeom>
          </p:spPr>
        </p:pic>
        <p:pic>
          <p:nvPicPr>
            <p:cNvPr id="50" name="Picture 49"/>
            <p:cNvPicPr>
              <a:picLocks noChangeAspect="1"/>
            </p:cNvPicPr>
            <p:nvPr/>
          </p:nvPicPr>
          <p:blipFill>
            <a:blip r:embed="rId36"/>
            <a:stretch>
              <a:fillRect/>
            </a:stretch>
          </p:blipFill>
          <p:spPr>
            <a:xfrm>
              <a:off x="6576520" y="3162300"/>
              <a:ext cx="1381964" cy="829613"/>
            </a:xfrm>
            <a:prstGeom prst="rect">
              <a:avLst/>
            </a:prstGeom>
          </p:spPr>
        </p:pic>
        <p:pic>
          <p:nvPicPr>
            <p:cNvPr id="51" name="Picture 50"/>
            <p:cNvPicPr>
              <a:picLocks noChangeAspect="1"/>
            </p:cNvPicPr>
            <p:nvPr/>
          </p:nvPicPr>
          <p:blipFill>
            <a:blip r:embed="rId37"/>
            <a:stretch>
              <a:fillRect/>
            </a:stretch>
          </p:blipFill>
          <p:spPr>
            <a:xfrm>
              <a:off x="5142017" y="2305442"/>
              <a:ext cx="1381983" cy="812133"/>
            </a:xfrm>
            <a:prstGeom prst="rect">
              <a:avLst/>
            </a:prstGeom>
          </p:spPr>
        </p:pic>
        <p:pic>
          <p:nvPicPr>
            <p:cNvPr id="52" name="Picture 51"/>
            <p:cNvPicPr>
              <a:picLocks noChangeAspect="1"/>
            </p:cNvPicPr>
            <p:nvPr/>
          </p:nvPicPr>
          <p:blipFill>
            <a:blip r:embed="rId38"/>
            <a:stretch>
              <a:fillRect/>
            </a:stretch>
          </p:blipFill>
          <p:spPr>
            <a:xfrm>
              <a:off x="5144301" y="3162300"/>
              <a:ext cx="1379700" cy="814442"/>
            </a:xfrm>
            <a:prstGeom prst="rect">
              <a:avLst/>
            </a:prstGeom>
          </p:spPr>
        </p:pic>
        <p:pic>
          <p:nvPicPr>
            <p:cNvPr id="53" name="Picture 52"/>
            <p:cNvPicPr>
              <a:picLocks noChangeAspect="1"/>
            </p:cNvPicPr>
            <p:nvPr/>
          </p:nvPicPr>
          <p:blipFill>
            <a:blip r:embed="rId39"/>
            <a:stretch>
              <a:fillRect/>
            </a:stretch>
          </p:blipFill>
          <p:spPr>
            <a:xfrm>
              <a:off x="6576520" y="4036822"/>
              <a:ext cx="1362714" cy="824738"/>
            </a:xfrm>
            <a:prstGeom prst="rect">
              <a:avLst/>
            </a:prstGeom>
          </p:spPr>
        </p:pic>
        <p:pic>
          <p:nvPicPr>
            <p:cNvPr id="54" name="Picture 53"/>
            <p:cNvPicPr>
              <a:picLocks noChangeAspect="1"/>
            </p:cNvPicPr>
            <p:nvPr/>
          </p:nvPicPr>
          <p:blipFill>
            <a:blip r:embed="rId40"/>
            <a:stretch>
              <a:fillRect/>
            </a:stretch>
          </p:blipFill>
          <p:spPr>
            <a:xfrm>
              <a:off x="5142015" y="4892420"/>
              <a:ext cx="1381983" cy="847598"/>
            </a:xfrm>
            <a:prstGeom prst="rect">
              <a:avLst/>
            </a:prstGeom>
          </p:spPr>
        </p:pic>
        <p:pic>
          <p:nvPicPr>
            <p:cNvPr id="55" name="Picture 54"/>
            <p:cNvPicPr>
              <a:picLocks noChangeAspect="1"/>
            </p:cNvPicPr>
            <p:nvPr/>
          </p:nvPicPr>
          <p:blipFill>
            <a:blip r:embed="rId41"/>
            <a:stretch>
              <a:fillRect/>
            </a:stretch>
          </p:blipFill>
          <p:spPr>
            <a:xfrm>
              <a:off x="6567154" y="4923768"/>
              <a:ext cx="1391330" cy="816250"/>
            </a:xfrm>
            <a:prstGeom prst="rect">
              <a:avLst/>
            </a:prstGeom>
          </p:spPr>
        </p:pic>
      </p:grpSp>
      <p:pic>
        <p:nvPicPr>
          <p:cNvPr id="56" name="Picture 55"/>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501320" y="3310136"/>
            <a:ext cx="1580888" cy="1190076"/>
          </a:xfrm>
          <a:prstGeom prst="rect">
            <a:avLst/>
          </a:prstGeom>
        </p:spPr>
      </p:pic>
      <p:sp>
        <p:nvSpPr>
          <p:cNvPr id="57" name="TextBox 56">
            <a:extLst>
              <a:ext uri="{FF2B5EF4-FFF2-40B4-BE49-F238E27FC236}">
                <a16:creationId xmlns:a16="http://schemas.microsoft.com/office/drawing/2014/main" id="{D6FEB934-C40A-46FE-ACC4-22FF59AD49F1}"/>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Param </a:t>
            </a:r>
            <a:r>
              <a:rPr lang="en-US" sz="1000" dirty="0" err="1"/>
              <a:t>Vir</a:t>
            </a:r>
            <a:r>
              <a:rPr lang="en-US" sz="1000" dirty="0"/>
              <a:t> Singh – Deep Learning</a:t>
            </a:r>
          </a:p>
        </p:txBody>
      </p:sp>
      <p:cxnSp>
        <p:nvCxnSpPr>
          <p:cNvPr id="59" name="Straight Arrow Connector 58">
            <a:extLst>
              <a:ext uri="{FF2B5EF4-FFF2-40B4-BE49-F238E27FC236}">
                <a16:creationId xmlns:a16="http://schemas.microsoft.com/office/drawing/2014/main" id="{A1A05A3B-E9C2-41CE-8D22-1CEF9376C85A}"/>
              </a:ext>
            </a:extLst>
          </p:cNvPr>
          <p:cNvCxnSpPr>
            <a:cxnSpLocks/>
          </p:cNvCxnSpPr>
          <p:nvPr/>
        </p:nvCxnSpPr>
        <p:spPr>
          <a:xfrm flipH="1">
            <a:off x="2406000" y="4286409"/>
            <a:ext cx="344833" cy="3610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297E480-441A-4459-9C45-E1D4B71454A7}"/>
              </a:ext>
            </a:extLst>
          </p:cNvPr>
          <p:cNvCxnSpPr>
            <a:cxnSpLocks/>
          </p:cNvCxnSpPr>
          <p:nvPr/>
        </p:nvCxnSpPr>
        <p:spPr>
          <a:xfrm>
            <a:off x="3074625" y="4254715"/>
            <a:ext cx="502567" cy="3927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4BA01555-D1B6-415F-983B-9FD8A5BC0E40}"/>
              </a:ext>
            </a:extLst>
          </p:cNvPr>
          <p:cNvCxnSpPr>
            <a:cxnSpLocks/>
          </p:cNvCxnSpPr>
          <p:nvPr/>
        </p:nvCxnSpPr>
        <p:spPr>
          <a:xfrm>
            <a:off x="4563081" y="4207778"/>
            <a:ext cx="502567" cy="3927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2F32EE5-1A42-4E2A-BCE2-FCFE66473C67}"/>
              </a:ext>
            </a:extLst>
          </p:cNvPr>
          <p:cNvCxnSpPr>
            <a:cxnSpLocks/>
          </p:cNvCxnSpPr>
          <p:nvPr/>
        </p:nvCxnSpPr>
        <p:spPr>
          <a:xfrm>
            <a:off x="6326833" y="4173819"/>
            <a:ext cx="502567" cy="3927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96505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Gradient Descent</a:t>
            </a:r>
          </a:p>
        </p:txBody>
      </p:sp>
      <p:sp>
        <p:nvSpPr>
          <p:cNvPr id="3" name="Content Placeholder 2"/>
          <p:cNvSpPr>
            <a:spLocks noGrp="1"/>
          </p:cNvSpPr>
          <p:nvPr>
            <p:ph idx="1"/>
          </p:nvPr>
        </p:nvSpPr>
        <p:spPr/>
        <p:txBody>
          <a:bodyPr/>
          <a:lstStyle/>
          <a:p>
            <a:r>
              <a:rPr lang="en-US" b="1" i="1" dirty="0">
                <a:solidFill>
                  <a:srgbClr val="0070C0"/>
                </a:solidFill>
              </a:rPr>
              <a:t>Stochastic gradient descent</a:t>
            </a:r>
          </a:p>
          <a:p>
            <a:pPr lvl="1"/>
            <a:r>
              <a:rPr lang="en-US" dirty="0"/>
              <a:t>SGD uses mini-batches that consist of a </a:t>
            </a:r>
            <a:r>
              <a:rPr lang="en-US" dirty="0">
                <a:solidFill>
                  <a:srgbClr val="FF0000"/>
                </a:solidFill>
              </a:rPr>
              <a:t>single input example</a:t>
            </a:r>
          </a:p>
          <a:p>
            <a:pPr lvl="2"/>
            <a:r>
              <a:rPr lang="en-US" dirty="0"/>
              <a:t>E.g., one image mini-batch</a:t>
            </a:r>
          </a:p>
          <a:p>
            <a:pPr lvl="1"/>
            <a:r>
              <a:rPr lang="en-US" dirty="0"/>
              <a:t>Although this method is very fast, it may cause significant fluctuations in the loss function</a:t>
            </a:r>
          </a:p>
          <a:p>
            <a:pPr lvl="2"/>
            <a:r>
              <a:rPr lang="en-US" dirty="0"/>
              <a:t>Therefore, it is less commonly used, and mini-batch GD is preferred</a:t>
            </a:r>
          </a:p>
          <a:p>
            <a:pPr lvl="1"/>
            <a:r>
              <a:rPr lang="en-US" dirty="0"/>
              <a:t>In most DL libraries, SGD typically means a mini-batch GD (with an option to add momentum)</a:t>
            </a:r>
          </a:p>
          <a:p>
            <a:endParaRPr lang="en-US" dirty="0"/>
          </a:p>
        </p:txBody>
      </p:sp>
      <p:sp>
        <p:nvSpPr>
          <p:cNvPr id="4" name="Content Placeholder 3">
            <a:extLst>
              <a:ext uri="{FF2B5EF4-FFF2-40B4-BE49-F238E27FC236}">
                <a16:creationId xmlns:a16="http://schemas.microsoft.com/office/drawing/2014/main" id="{1F52DDC5-0A11-4EA7-8BA3-199C5CCEAC3C}"/>
              </a:ext>
            </a:extLst>
          </p:cNvPr>
          <p:cNvSpPr>
            <a:spLocks noGrp="1"/>
          </p:cNvSpPr>
          <p:nvPr>
            <p:ph idx="10"/>
          </p:nvPr>
        </p:nvSpPr>
        <p:spPr/>
        <p:txBody>
          <a:bodyPr>
            <a:normAutofit/>
          </a:bodyPr>
          <a:lstStyle/>
          <a:p>
            <a:r>
              <a:rPr lang="en-US" dirty="0"/>
              <a:t>Training Neural Networks</a:t>
            </a:r>
          </a:p>
          <a:p>
            <a:endParaRPr lang="en-US" dirty="0"/>
          </a:p>
        </p:txBody>
      </p:sp>
      <p:pic>
        <p:nvPicPr>
          <p:cNvPr id="41986" name="Picture 2" descr="https://upload.wikimedia.org/wikipedia/commons/f/f3/Stogr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4210" y="4717323"/>
            <a:ext cx="3205150" cy="2516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2097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with Gradient Descent</a:t>
            </a:r>
          </a:p>
        </p:txBody>
      </p:sp>
      <p:sp>
        <p:nvSpPr>
          <p:cNvPr id="3" name="Content Placeholder 2"/>
          <p:cNvSpPr>
            <a:spLocks noGrp="1"/>
          </p:cNvSpPr>
          <p:nvPr>
            <p:ph idx="1"/>
          </p:nvPr>
        </p:nvSpPr>
        <p:spPr/>
        <p:txBody>
          <a:bodyPr/>
          <a:lstStyle/>
          <a:p>
            <a:r>
              <a:rPr lang="en-US" dirty="0"/>
              <a:t>Besides the local minima problem, the GD algorithm can be very slow at </a:t>
            </a:r>
            <a:r>
              <a:rPr lang="en-US" dirty="0">
                <a:solidFill>
                  <a:srgbClr val="FF0000"/>
                </a:solidFill>
              </a:rPr>
              <a:t>plateaus</a:t>
            </a:r>
            <a:r>
              <a:rPr lang="en-US" dirty="0"/>
              <a:t>, and it can get stuck at </a:t>
            </a:r>
            <a:r>
              <a:rPr lang="en-US" dirty="0">
                <a:solidFill>
                  <a:srgbClr val="FF0000"/>
                </a:solidFill>
              </a:rPr>
              <a:t>saddle points</a:t>
            </a:r>
          </a:p>
        </p:txBody>
      </p:sp>
      <p:sp>
        <p:nvSpPr>
          <p:cNvPr id="15" name="Content Placeholder 14">
            <a:extLst>
              <a:ext uri="{FF2B5EF4-FFF2-40B4-BE49-F238E27FC236}">
                <a16:creationId xmlns:a16="http://schemas.microsoft.com/office/drawing/2014/main" id="{89168802-99B1-40EE-9CF4-948F7B8B4AA1}"/>
              </a:ext>
            </a:extLst>
          </p:cNvPr>
          <p:cNvSpPr>
            <a:spLocks noGrp="1"/>
          </p:cNvSpPr>
          <p:nvPr>
            <p:ph idx="10"/>
          </p:nvPr>
        </p:nvSpPr>
        <p:spPr/>
        <p:txBody>
          <a:bodyPr>
            <a:normAutofit/>
          </a:bodyPr>
          <a:lstStyle/>
          <a:p>
            <a:r>
              <a:rPr lang="en-US" dirty="0"/>
              <a:t>Training Neural Networks</a:t>
            </a:r>
          </a:p>
          <a:p>
            <a:endParaRPr lang="en-US" dirty="0"/>
          </a:p>
        </p:txBody>
      </p:sp>
      <p:cxnSp>
        <p:nvCxnSpPr>
          <p:cNvPr id="4" name="直線接點 42"/>
          <p:cNvCxnSpPr/>
          <p:nvPr/>
        </p:nvCxnSpPr>
        <p:spPr>
          <a:xfrm>
            <a:off x="6974193" y="6284697"/>
            <a:ext cx="0" cy="727092"/>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 name="橢圓 23"/>
          <p:cNvSpPr/>
          <p:nvPr/>
        </p:nvSpPr>
        <p:spPr>
          <a:xfrm>
            <a:off x="6643156" y="5968174"/>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41"/>
          <p:cNvCxnSpPr/>
          <p:nvPr/>
        </p:nvCxnSpPr>
        <p:spPr>
          <a:xfrm>
            <a:off x="5038941" y="5260879"/>
            <a:ext cx="0" cy="1762613"/>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 name="直線接點 40"/>
          <p:cNvCxnSpPr/>
          <p:nvPr/>
        </p:nvCxnSpPr>
        <p:spPr>
          <a:xfrm>
            <a:off x="3304073" y="5249177"/>
            <a:ext cx="0" cy="1762613"/>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 name="直線接點 6"/>
          <p:cNvCxnSpPr/>
          <p:nvPr/>
        </p:nvCxnSpPr>
        <p:spPr>
          <a:xfrm>
            <a:off x="1798547" y="4162957"/>
            <a:ext cx="0" cy="288006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 name="直線單箭頭接點 26"/>
          <p:cNvCxnSpPr/>
          <p:nvPr/>
        </p:nvCxnSpPr>
        <p:spPr>
          <a:xfrm>
            <a:off x="1906606" y="7011790"/>
            <a:ext cx="676977"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手繪多邊形 5"/>
          <p:cNvSpPr/>
          <p:nvPr/>
        </p:nvSpPr>
        <p:spPr>
          <a:xfrm>
            <a:off x="1097088" y="3108006"/>
            <a:ext cx="7914542" cy="4208267"/>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5732254 w 7754816"/>
              <a:gd name="connsiteY3" fmla="*/ 3511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767202 w 7754816"/>
              <a:gd name="connsiteY2" fmla="*/ 271724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767202 w 7754816"/>
              <a:gd name="connsiteY2" fmla="*/ 271724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823199 w 7754816"/>
              <a:gd name="connsiteY2" fmla="*/ 269819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4816" h="4208267">
                <a:moveTo>
                  <a:pt x="0" y="0"/>
                </a:moveTo>
                <a:cubicBezTo>
                  <a:pt x="218342" y="948104"/>
                  <a:pt x="677358" y="1776011"/>
                  <a:pt x="1314558" y="2225710"/>
                </a:cubicBezTo>
                <a:cubicBezTo>
                  <a:pt x="1951758" y="2675409"/>
                  <a:pt x="3073523" y="2701682"/>
                  <a:pt x="3823199" y="2698193"/>
                </a:cubicBezTo>
                <a:cubicBezTo>
                  <a:pt x="4572875" y="2694704"/>
                  <a:pt x="5321243" y="3501607"/>
                  <a:pt x="5732254" y="3511062"/>
                </a:cubicBezTo>
                <a:cubicBezTo>
                  <a:pt x="6143265" y="3520517"/>
                  <a:pt x="6133882" y="2941515"/>
                  <a:pt x="6289268" y="2754923"/>
                </a:cubicBezTo>
                <a:cubicBezTo>
                  <a:pt x="6444654" y="2568331"/>
                  <a:pt x="6452551" y="2185377"/>
                  <a:pt x="6664570" y="2391508"/>
                </a:cubicBezTo>
                <a:cubicBezTo>
                  <a:pt x="6876589" y="25976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8"/>
          <p:cNvSpPr/>
          <p:nvPr/>
        </p:nvSpPr>
        <p:spPr>
          <a:xfrm>
            <a:off x="4722419" y="5170981"/>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 name="直線單箭頭接點 4"/>
          <p:cNvCxnSpPr/>
          <p:nvPr/>
        </p:nvCxnSpPr>
        <p:spPr>
          <a:xfrm>
            <a:off x="907455" y="7153502"/>
            <a:ext cx="842802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3"/>
          <p:cNvCxnSpPr/>
          <p:nvPr/>
        </p:nvCxnSpPr>
        <p:spPr>
          <a:xfrm flipV="1">
            <a:off x="1325687" y="2999860"/>
            <a:ext cx="0" cy="43628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字方塊 9"/>
              <p:cNvSpPr txBox="1"/>
              <p:nvPr/>
            </p:nvSpPr>
            <p:spPr>
              <a:xfrm>
                <a:off x="1316096" y="2796081"/>
                <a:ext cx="1562677" cy="461665"/>
              </a:xfrm>
              <a:prstGeom prst="rect">
                <a:avLst/>
              </a:prstGeom>
              <a:noFill/>
            </p:spPr>
            <p:txBody>
              <a:bodyPr wrap="square" rtlCol="0">
                <a:spAutoFit/>
              </a:bodyPr>
              <a:lstStyle/>
              <a:p>
                <a:pPr algn="ctr"/>
                <a:r>
                  <a:rPr lang="en-US" altLang="zh-TW" sz="2400" dirty="0"/>
                  <a:t>cost</a:t>
                </a:r>
                <a:r>
                  <a:rPr lang="en-US" altLang="zh-TW" sz="2400" dirty="0">
                    <a:ea typeface="Cambria Math" panose="02040503050406030204" pitchFamily="18" charset="0"/>
                  </a:rPr>
                  <a:t> </a:t>
                </a:r>
                <a14:m>
                  <m:oMath xmlns:m="http://schemas.openxmlformats.org/officeDocument/2006/math">
                    <m:r>
                      <a:rPr lang="en-US" altLang="zh-TW" sz="2400" i="1">
                        <a:latin typeface="Cambria Math" panose="02040503050406030204" pitchFamily="18" charset="0"/>
                        <a:ea typeface="Cambria Math" panose="02040503050406030204" pitchFamily="18" charset="0"/>
                      </a:rPr>
                      <m:t>ℒ</m:t>
                    </m:r>
                    <m:d>
                      <m:dPr>
                        <m:ctrlPr>
                          <a:rPr lang="en-US" altLang="zh-TW" sz="2400" i="1">
                            <a:latin typeface="Cambria Math" panose="02040503050406030204" pitchFamily="18" charset="0"/>
                          </a:rPr>
                        </m:ctrlPr>
                      </m:dPr>
                      <m:e>
                        <m:r>
                          <a:rPr lang="zh-TW" altLang="en-US" sz="2400" i="1">
                            <a:latin typeface="Cambria Math" panose="02040503050406030204" pitchFamily="18" charset="0"/>
                          </a:rPr>
                          <m:t>𝜃</m:t>
                        </m:r>
                      </m:e>
                    </m:d>
                  </m:oMath>
                </a14:m>
                <a:endParaRPr lang="zh-TW" altLang="en-US" sz="2400" dirty="0"/>
              </a:p>
            </p:txBody>
          </p:sp>
        </mc:Choice>
        <mc:Fallback xmlns="">
          <p:sp>
            <p:nvSpPr>
              <p:cNvPr id="14" name="文字方塊 9"/>
              <p:cNvSpPr txBox="1">
                <a:spLocks noRot="1" noChangeAspect="1" noMove="1" noResize="1" noEditPoints="1" noAdjustHandles="1" noChangeArrowheads="1" noChangeShapeType="1" noTextEdit="1"/>
              </p:cNvSpPr>
              <p:nvPr/>
            </p:nvSpPr>
            <p:spPr>
              <a:xfrm>
                <a:off x="1316096" y="2796081"/>
                <a:ext cx="1562677" cy="461665"/>
              </a:xfrm>
              <a:prstGeom prst="rect">
                <a:avLst/>
              </a:prstGeom>
              <a:blipFill>
                <a:blip r:embed="rId3"/>
                <a:stretch>
                  <a:fillRect l="-391" t="-10667" b="-30667"/>
                </a:stretch>
              </a:blipFill>
            </p:spPr>
            <p:txBody>
              <a:bodyPr/>
              <a:lstStyle/>
              <a:p>
                <a:r>
                  <a:rPr lang="en-US">
                    <a:noFill/>
                  </a:rPr>
                  <a:t> </a:t>
                </a:r>
              </a:p>
            </p:txBody>
          </p:sp>
        </mc:Fallback>
      </mc:AlternateContent>
      <p:sp>
        <p:nvSpPr>
          <p:cNvPr id="16" name="文字方塊 10"/>
          <p:cNvSpPr txBox="1"/>
          <p:nvPr/>
        </p:nvSpPr>
        <p:spPr>
          <a:xfrm>
            <a:off x="2535186" y="3444089"/>
            <a:ext cx="3196447"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Very slow at the plateau</a:t>
            </a:r>
            <a:endParaRPr lang="zh-TW" altLang="en-US" sz="2400" dirty="0"/>
          </a:p>
        </p:txBody>
      </p:sp>
      <p:sp>
        <p:nvSpPr>
          <p:cNvPr id="17" name="文字方塊 21"/>
          <p:cNvSpPr txBox="1"/>
          <p:nvPr/>
        </p:nvSpPr>
        <p:spPr>
          <a:xfrm>
            <a:off x="5523900" y="4759088"/>
            <a:ext cx="3336166"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400" dirty="0"/>
              <a:t>Stuck at a local minimum</a:t>
            </a:r>
            <a:endParaRPr lang="zh-TW" altLang="en-US" sz="2400" dirty="0"/>
          </a:p>
        </p:txBody>
      </p:sp>
      <p:sp>
        <p:nvSpPr>
          <p:cNvPr id="18" name="橢圓 20"/>
          <p:cNvSpPr/>
          <p:nvPr/>
        </p:nvSpPr>
        <p:spPr>
          <a:xfrm>
            <a:off x="1505750" y="3846434"/>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9" name="文字方塊 27"/>
              <p:cNvSpPr txBox="1"/>
              <p:nvPr/>
            </p:nvSpPr>
            <p:spPr>
              <a:xfrm>
                <a:off x="7183495" y="6586607"/>
                <a:ext cx="1676571" cy="45313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14:m>
                  <m:oMathPara xmlns:m="http://schemas.openxmlformats.org/officeDocument/2006/math">
                    <m:oMathParaPr>
                      <m:jc m:val="center"/>
                    </m:oMathParaPr>
                    <m:oMath xmlns:m="http://schemas.openxmlformats.org/officeDocument/2006/math">
                      <m:r>
                        <a:rPr lang="zh-TW" altLang="en-US" sz="2400" i="1" smtClean="0">
                          <a:latin typeface="Cambria Math" panose="02040503050406030204" pitchFamily="18" charset="0"/>
                        </a:rPr>
                        <m:t>𝛻</m:t>
                      </m:r>
                      <m:r>
                        <a:rPr lang="en-US" altLang="zh-TW" sz="2400" i="1" smtClean="0">
                          <a:latin typeface="Cambria Math" panose="02040503050406030204" pitchFamily="18" charset="0"/>
                          <a:ea typeface="Cambria Math" panose="02040503050406030204" pitchFamily="18" charset="0"/>
                        </a:rPr>
                        <m:t>ℒ</m:t>
                      </m:r>
                      <m:d>
                        <m:dPr>
                          <m:ctrlPr>
                            <a:rPr lang="en-US" altLang="zh-TW" sz="2400" i="1">
                              <a:latin typeface="Cambria Math" panose="02040503050406030204" pitchFamily="18" charset="0"/>
                            </a:rPr>
                          </m:ctrlPr>
                        </m:dPr>
                        <m:e>
                          <m:r>
                            <a:rPr lang="zh-TW" altLang="en-US" sz="2400" i="1">
                              <a:latin typeface="Cambria Math" panose="02040503050406030204" pitchFamily="18" charset="0"/>
                            </a:rPr>
                            <m:t>𝜃</m:t>
                          </m:r>
                        </m:e>
                      </m:d>
                      <m:r>
                        <a:rPr lang="en-US" altLang="zh-TW" sz="2400" b="0" i="1" smtClean="0">
                          <a:latin typeface="Cambria Math" panose="02040503050406030204" pitchFamily="18" charset="0"/>
                          <a:ea typeface="Cambria Math" panose="02040503050406030204" pitchFamily="18" charset="0"/>
                        </a:rPr>
                        <m:t>=0</m:t>
                      </m:r>
                    </m:oMath>
                  </m:oMathPara>
                </a14:m>
                <a:endParaRPr lang="zh-TW" altLang="en-US" sz="2400" baseline="-25000" dirty="0"/>
              </a:p>
            </p:txBody>
          </p:sp>
        </mc:Choice>
        <mc:Fallback xmlns="">
          <p:sp>
            <p:nvSpPr>
              <p:cNvPr id="19" name="文字方塊 27"/>
              <p:cNvSpPr txBox="1">
                <a:spLocks noRot="1" noChangeAspect="1" noMove="1" noResize="1" noEditPoints="1" noAdjustHandles="1" noChangeArrowheads="1" noChangeShapeType="1" noTextEdit="1"/>
              </p:cNvSpPr>
              <p:nvPr/>
            </p:nvSpPr>
            <p:spPr>
              <a:xfrm>
                <a:off x="7183495" y="6586607"/>
                <a:ext cx="1676571" cy="453137"/>
              </a:xfrm>
              <a:prstGeom prst="rect">
                <a:avLst/>
              </a:prstGeom>
              <a:blipFill>
                <a:blip r:embed="rId4"/>
                <a:stretch>
                  <a:fillRect/>
                </a:stretch>
              </a:blipFill>
            </p:spPr>
            <p:txBody>
              <a:bodyPr/>
              <a:lstStyle/>
              <a:p>
                <a:r>
                  <a:rPr lang="en-US">
                    <a:noFill/>
                  </a:rPr>
                  <a:t> </a:t>
                </a:r>
              </a:p>
            </p:txBody>
          </p:sp>
        </mc:Fallback>
      </mc:AlternateContent>
      <p:sp>
        <p:nvSpPr>
          <p:cNvPr id="20" name="橢圓 29"/>
          <p:cNvSpPr/>
          <p:nvPr/>
        </p:nvSpPr>
        <p:spPr>
          <a:xfrm>
            <a:off x="2987550" y="5045784"/>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32"/>
          <p:cNvSpPr txBox="1"/>
          <p:nvPr/>
        </p:nvSpPr>
        <p:spPr>
          <a:xfrm>
            <a:off x="4381128" y="4057449"/>
            <a:ext cx="3196447" cy="461665"/>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TW" sz="2400" dirty="0"/>
              <a:t>Stuck at a saddle point</a:t>
            </a:r>
            <a:endParaRPr lang="zh-TW" altLang="en-US" sz="2400" dirty="0"/>
          </a:p>
        </p:txBody>
      </p:sp>
      <p:cxnSp>
        <p:nvCxnSpPr>
          <p:cNvPr id="22" name="直線單箭頭接點 33"/>
          <p:cNvCxnSpPr>
            <a:cxnSpLocks/>
            <a:stCxn id="5" idx="0"/>
          </p:cNvCxnSpPr>
          <p:nvPr/>
        </p:nvCxnSpPr>
        <p:spPr>
          <a:xfrm flipV="1">
            <a:off x="6959679" y="5220753"/>
            <a:ext cx="14514" cy="747421"/>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35"/>
          <p:cNvCxnSpPr>
            <a:cxnSpLocks/>
            <a:stCxn id="11" idx="0"/>
          </p:cNvCxnSpPr>
          <p:nvPr/>
        </p:nvCxnSpPr>
        <p:spPr>
          <a:xfrm flipH="1" flipV="1">
            <a:off x="5038941" y="4519114"/>
            <a:ext cx="1" cy="651867"/>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36"/>
          <p:cNvCxnSpPr>
            <a:stCxn id="20" idx="0"/>
          </p:cNvCxnSpPr>
          <p:nvPr/>
        </p:nvCxnSpPr>
        <p:spPr>
          <a:xfrm flipV="1">
            <a:off x="3304073" y="3905754"/>
            <a:ext cx="23624" cy="114003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文字方塊 25"/>
              <p:cNvSpPr txBox="1"/>
              <p:nvPr/>
            </p:nvSpPr>
            <p:spPr>
              <a:xfrm>
                <a:off x="4286995" y="6207735"/>
                <a:ext cx="1582831" cy="45313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14:m>
                  <m:oMathPara xmlns:m="http://schemas.openxmlformats.org/officeDocument/2006/math">
                    <m:oMathParaPr>
                      <m:jc m:val="center"/>
                    </m:oMathParaPr>
                    <m:oMath xmlns:m="http://schemas.openxmlformats.org/officeDocument/2006/math">
                      <m:r>
                        <a:rPr lang="zh-TW" altLang="en-US" sz="2400" i="1" smtClean="0">
                          <a:latin typeface="Cambria Math" panose="02040503050406030204" pitchFamily="18" charset="0"/>
                        </a:rPr>
                        <m:t>𝛻</m:t>
                      </m:r>
                      <m:r>
                        <a:rPr lang="en-US" altLang="zh-TW" sz="2400" i="1" smtClean="0">
                          <a:latin typeface="Cambria Math" panose="02040503050406030204" pitchFamily="18" charset="0"/>
                          <a:ea typeface="Cambria Math" panose="02040503050406030204" pitchFamily="18" charset="0"/>
                        </a:rPr>
                        <m:t>ℒ</m:t>
                      </m:r>
                      <m:d>
                        <m:dPr>
                          <m:ctrlPr>
                            <a:rPr lang="en-US" altLang="zh-TW" sz="2400" i="1">
                              <a:latin typeface="Cambria Math" panose="02040503050406030204" pitchFamily="18" charset="0"/>
                            </a:rPr>
                          </m:ctrlPr>
                        </m:dPr>
                        <m:e>
                          <m:r>
                            <a:rPr lang="zh-TW" altLang="en-US" sz="2400" i="1">
                              <a:latin typeface="Cambria Math" panose="02040503050406030204" pitchFamily="18" charset="0"/>
                            </a:rPr>
                            <m:t>𝜃</m:t>
                          </m:r>
                        </m:e>
                      </m:d>
                      <m:r>
                        <a:rPr lang="en-US" altLang="zh-TW" sz="2400" b="0" i="1" smtClean="0">
                          <a:latin typeface="Cambria Math" panose="02040503050406030204" pitchFamily="18" charset="0"/>
                          <a:ea typeface="Cambria Math" panose="02040503050406030204" pitchFamily="18" charset="0"/>
                        </a:rPr>
                        <m:t>=0</m:t>
                      </m:r>
                    </m:oMath>
                  </m:oMathPara>
                </a14:m>
                <a:endParaRPr lang="zh-TW" altLang="en-US" sz="2400" baseline="-25000" dirty="0"/>
              </a:p>
            </p:txBody>
          </p:sp>
        </mc:Choice>
        <mc:Fallback xmlns="">
          <p:sp>
            <p:nvSpPr>
              <p:cNvPr id="25" name="文字方塊 25"/>
              <p:cNvSpPr txBox="1">
                <a:spLocks noRot="1" noChangeAspect="1" noMove="1" noResize="1" noEditPoints="1" noAdjustHandles="1" noChangeArrowheads="1" noChangeShapeType="1" noTextEdit="1"/>
              </p:cNvSpPr>
              <p:nvPr/>
            </p:nvSpPr>
            <p:spPr>
              <a:xfrm>
                <a:off x="4286995" y="6207735"/>
                <a:ext cx="1582831" cy="45313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文字方塊 28"/>
              <p:cNvSpPr txBox="1"/>
              <p:nvPr/>
            </p:nvSpPr>
            <p:spPr>
              <a:xfrm>
                <a:off x="2348651" y="6222780"/>
                <a:ext cx="1678133" cy="45313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14:m>
                  <m:oMathPara xmlns:m="http://schemas.openxmlformats.org/officeDocument/2006/math">
                    <m:oMathParaPr>
                      <m:jc m:val="center"/>
                    </m:oMathParaPr>
                    <m:oMath xmlns:m="http://schemas.openxmlformats.org/officeDocument/2006/math">
                      <m:r>
                        <a:rPr lang="zh-TW" altLang="en-US" sz="2400" i="1" smtClean="0">
                          <a:latin typeface="Cambria Math" panose="02040503050406030204" pitchFamily="18" charset="0"/>
                        </a:rPr>
                        <m:t>𝛻</m:t>
                      </m:r>
                      <m:r>
                        <a:rPr lang="en-US" altLang="zh-TW" sz="2400" i="1" smtClean="0">
                          <a:latin typeface="Cambria Math" panose="02040503050406030204" pitchFamily="18" charset="0"/>
                          <a:ea typeface="Cambria Math" panose="02040503050406030204" pitchFamily="18" charset="0"/>
                        </a:rPr>
                        <m:t>ℒ</m:t>
                      </m:r>
                      <m:d>
                        <m:dPr>
                          <m:ctrlPr>
                            <a:rPr lang="en-US" altLang="zh-TW" sz="2400" i="1">
                              <a:latin typeface="Cambria Math" panose="02040503050406030204" pitchFamily="18" charset="0"/>
                            </a:rPr>
                          </m:ctrlPr>
                        </m:dPr>
                        <m:e>
                          <m:r>
                            <a:rPr lang="zh-TW" altLang="en-US" sz="2400" i="1">
                              <a:latin typeface="Cambria Math" panose="02040503050406030204" pitchFamily="18" charset="0"/>
                            </a:rPr>
                            <m:t>𝜃</m:t>
                          </m:r>
                        </m:e>
                      </m:d>
                      <m:r>
                        <a:rPr lang="en-US" altLang="zh-TW" sz="2400" b="0" i="1" smtClean="0">
                          <a:latin typeface="Cambria Math" panose="02040503050406030204" pitchFamily="18" charset="0"/>
                          <a:ea typeface="Cambria Math" panose="02040503050406030204" pitchFamily="18" charset="0"/>
                        </a:rPr>
                        <m:t>≈0</m:t>
                      </m:r>
                    </m:oMath>
                  </m:oMathPara>
                </a14:m>
                <a:endParaRPr lang="zh-TW" altLang="en-US" sz="2400" baseline="-25000" dirty="0"/>
              </a:p>
            </p:txBody>
          </p:sp>
        </mc:Choice>
        <mc:Fallback xmlns="">
          <p:sp>
            <p:nvSpPr>
              <p:cNvPr id="26" name="文字方塊 28"/>
              <p:cNvSpPr txBox="1">
                <a:spLocks noRot="1" noChangeAspect="1" noMove="1" noResize="1" noEditPoints="1" noAdjustHandles="1" noChangeArrowheads="1" noChangeShapeType="1" noTextEdit="1"/>
              </p:cNvSpPr>
              <p:nvPr/>
            </p:nvSpPr>
            <p:spPr>
              <a:xfrm>
                <a:off x="2348651" y="6222780"/>
                <a:ext cx="1678133" cy="453137"/>
              </a:xfrm>
              <a:prstGeom prst="rect">
                <a:avLst/>
              </a:prstGeom>
              <a:blipFill>
                <a:blip r:embed="rId6"/>
                <a:stretch>
                  <a:fillRect/>
                </a:stretch>
              </a:blipFill>
            </p:spPr>
            <p:txBody>
              <a:bodyPr/>
              <a:lstStyle/>
              <a:p>
                <a:r>
                  <a:rPr lang="en-US">
                    <a:noFill/>
                  </a:rPr>
                  <a:t> </a:t>
                </a:r>
              </a:p>
            </p:txBody>
          </p:sp>
        </mc:Fallback>
      </mc:AlternateContent>
      <p:sp>
        <p:nvSpPr>
          <p:cNvPr id="27" name="橢圓 34"/>
          <p:cNvSpPr/>
          <p:nvPr/>
        </p:nvSpPr>
        <p:spPr>
          <a:xfrm>
            <a:off x="1690489" y="7045443"/>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37"/>
          <p:cNvSpPr/>
          <p:nvPr/>
        </p:nvSpPr>
        <p:spPr>
          <a:xfrm>
            <a:off x="3202417" y="7039744"/>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38"/>
          <p:cNvSpPr/>
          <p:nvPr/>
        </p:nvSpPr>
        <p:spPr>
          <a:xfrm>
            <a:off x="4930883" y="7015296"/>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橢圓 39"/>
          <p:cNvSpPr/>
          <p:nvPr/>
        </p:nvSpPr>
        <p:spPr>
          <a:xfrm>
            <a:off x="6872128" y="7023492"/>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48" name="文字方塊 9"/>
              <p:cNvSpPr txBox="1"/>
              <p:nvPr/>
            </p:nvSpPr>
            <p:spPr>
              <a:xfrm>
                <a:off x="9132888" y="7096943"/>
                <a:ext cx="734063"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𝜃</m:t>
                      </m:r>
                    </m:oMath>
                  </m:oMathPara>
                </a14:m>
                <a:endParaRPr lang="zh-TW" altLang="en-US" sz="2400" dirty="0"/>
              </a:p>
            </p:txBody>
          </p:sp>
        </mc:Choice>
        <mc:Fallback xmlns="">
          <p:sp>
            <p:nvSpPr>
              <p:cNvPr id="48" name="文字方塊 9"/>
              <p:cNvSpPr txBox="1">
                <a:spLocks noRot="1" noChangeAspect="1" noMove="1" noResize="1" noEditPoints="1" noAdjustHandles="1" noChangeArrowheads="1" noChangeShapeType="1" noTextEdit="1"/>
              </p:cNvSpPr>
              <p:nvPr/>
            </p:nvSpPr>
            <p:spPr>
              <a:xfrm>
                <a:off x="9132888" y="7096943"/>
                <a:ext cx="734063" cy="461665"/>
              </a:xfrm>
              <a:prstGeom prst="rect">
                <a:avLst/>
              </a:prstGeom>
              <a:blipFill>
                <a:blip r:embed="rId7"/>
                <a:stretch>
                  <a:fillRect/>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ED5BBF96-4177-4B33-87AA-7E1D9FF9FF64}"/>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p:spTree>
    <p:extLst>
      <p:ext uri="{BB962C8B-B14F-4D97-AF65-F5344CB8AC3E}">
        <p14:creationId xmlns:p14="http://schemas.microsoft.com/office/powerpoint/2010/main" val="14619374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with Momentum</a:t>
            </a:r>
          </a:p>
        </p:txBody>
      </p:sp>
      <p:sp>
        <p:nvSpPr>
          <p:cNvPr id="3" name="Content Placeholder 2"/>
          <p:cNvSpPr>
            <a:spLocks noGrp="1"/>
          </p:cNvSpPr>
          <p:nvPr>
            <p:ph idx="1"/>
          </p:nvPr>
        </p:nvSpPr>
        <p:spPr/>
        <p:txBody>
          <a:bodyPr/>
          <a:lstStyle/>
          <a:p>
            <a:r>
              <a:rPr lang="en-US" b="1" i="1" dirty="0">
                <a:solidFill>
                  <a:srgbClr val="0070C0"/>
                </a:solidFill>
              </a:rPr>
              <a:t>Gradient descent with momentum </a:t>
            </a:r>
            <a:r>
              <a:rPr lang="en-US" dirty="0"/>
              <a:t>uses the momentum of the gradient for parameter optimization</a:t>
            </a:r>
          </a:p>
        </p:txBody>
      </p:sp>
      <p:sp>
        <p:nvSpPr>
          <p:cNvPr id="4" name="Content Placeholder 3">
            <a:extLst>
              <a:ext uri="{FF2B5EF4-FFF2-40B4-BE49-F238E27FC236}">
                <a16:creationId xmlns:a16="http://schemas.microsoft.com/office/drawing/2014/main" id="{15183D21-DF92-4EB5-95F3-4997ED486F78}"/>
              </a:ext>
            </a:extLst>
          </p:cNvPr>
          <p:cNvSpPr>
            <a:spLocks noGrp="1"/>
          </p:cNvSpPr>
          <p:nvPr>
            <p:ph idx="10"/>
          </p:nvPr>
        </p:nvSpPr>
        <p:spPr/>
        <p:txBody>
          <a:bodyPr>
            <a:normAutofit/>
          </a:bodyPr>
          <a:lstStyle/>
          <a:p>
            <a:r>
              <a:rPr lang="en-US" dirty="0"/>
              <a:t>Training Neural Networks</a:t>
            </a:r>
          </a:p>
          <a:p>
            <a:endParaRPr lang="en-US" dirty="0"/>
          </a:p>
        </p:txBody>
      </p:sp>
      <p:cxnSp>
        <p:nvCxnSpPr>
          <p:cNvPr id="5" name="直線接點 51"/>
          <p:cNvCxnSpPr/>
          <p:nvPr/>
        </p:nvCxnSpPr>
        <p:spPr>
          <a:xfrm>
            <a:off x="7753955" y="5476170"/>
            <a:ext cx="0" cy="132041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 name="直線接點 58"/>
          <p:cNvCxnSpPr/>
          <p:nvPr/>
        </p:nvCxnSpPr>
        <p:spPr>
          <a:xfrm>
            <a:off x="3856340" y="5476170"/>
            <a:ext cx="0" cy="1332363"/>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 name="直線接點 40"/>
          <p:cNvCxnSpPr/>
          <p:nvPr/>
        </p:nvCxnSpPr>
        <p:spPr>
          <a:xfrm>
            <a:off x="5953880" y="6203415"/>
            <a:ext cx="0" cy="60511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8" name="手繪多邊形 3"/>
          <p:cNvSpPr/>
          <p:nvPr/>
        </p:nvSpPr>
        <p:spPr>
          <a:xfrm>
            <a:off x="1666871" y="3281067"/>
            <a:ext cx="7754816" cy="4208267"/>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4245987 w 7754816"/>
              <a:gd name="connsiteY3" fmla="*/ 3072005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4245987 w 7754816"/>
              <a:gd name="connsiteY3" fmla="*/ 3072005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296139 w 7754816"/>
              <a:gd name="connsiteY2" fmla="*/ 2804328 h 4208267"/>
              <a:gd name="connsiteX3" fmla="*/ 4245987 w 7754816"/>
              <a:gd name="connsiteY3" fmla="*/ 3072005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296139 w 7754816"/>
              <a:gd name="connsiteY2" fmla="*/ 2804328 h 4208267"/>
              <a:gd name="connsiteX3" fmla="*/ 4245987 w 7754816"/>
              <a:gd name="connsiteY3" fmla="*/ 3072005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296139 w 7754816"/>
              <a:gd name="connsiteY2" fmla="*/ 2804328 h 4208267"/>
              <a:gd name="connsiteX3" fmla="*/ 4304044 w 7754816"/>
              <a:gd name="connsiteY3" fmla="*/ 3202633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296139 w 7754816"/>
              <a:gd name="connsiteY2" fmla="*/ 2804328 h 4208267"/>
              <a:gd name="connsiteX3" fmla="*/ 4304044 w 7754816"/>
              <a:gd name="connsiteY3" fmla="*/ 3202633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4816" h="4208267">
                <a:moveTo>
                  <a:pt x="0" y="0"/>
                </a:moveTo>
                <a:cubicBezTo>
                  <a:pt x="218342" y="948104"/>
                  <a:pt x="470552" y="1888951"/>
                  <a:pt x="1019908" y="2356339"/>
                </a:cubicBezTo>
                <a:cubicBezTo>
                  <a:pt x="1569264" y="2823727"/>
                  <a:pt x="2748783" y="2663279"/>
                  <a:pt x="3296139" y="2804328"/>
                </a:cubicBezTo>
                <a:cubicBezTo>
                  <a:pt x="3843495" y="2945377"/>
                  <a:pt x="3781716" y="3192725"/>
                  <a:pt x="4304044" y="3202633"/>
                </a:cubicBezTo>
                <a:cubicBezTo>
                  <a:pt x="4826372" y="3212541"/>
                  <a:pt x="5427087" y="2737711"/>
                  <a:pt x="5820508" y="2602523"/>
                </a:cubicBezTo>
                <a:cubicBezTo>
                  <a:pt x="6213929" y="2467335"/>
                  <a:pt x="6374424" y="2159977"/>
                  <a:pt x="6664570" y="2391508"/>
                </a:cubicBezTo>
                <a:cubicBezTo>
                  <a:pt x="6954716" y="26230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6"/>
          <p:cNvCxnSpPr/>
          <p:nvPr/>
        </p:nvCxnSpPr>
        <p:spPr>
          <a:xfrm>
            <a:off x="1370864" y="6823611"/>
            <a:ext cx="805082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7"/>
          <p:cNvCxnSpPr/>
          <p:nvPr/>
        </p:nvCxnSpPr>
        <p:spPr>
          <a:xfrm flipV="1">
            <a:off x="1370864" y="3312565"/>
            <a:ext cx="0" cy="351104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橢圓 14"/>
          <p:cNvSpPr/>
          <p:nvPr/>
        </p:nvSpPr>
        <p:spPr>
          <a:xfrm>
            <a:off x="5642565" y="5886892"/>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7"/>
          <p:cNvSpPr/>
          <p:nvPr/>
        </p:nvSpPr>
        <p:spPr>
          <a:xfrm>
            <a:off x="1771931" y="3312565"/>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29"/>
          <p:cNvSpPr txBox="1"/>
          <p:nvPr/>
        </p:nvSpPr>
        <p:spPr>
          <a:xfrm>
            <a:off x="3307582" y="3098930"/>
            <a:ext cx="6359007" cy="461665"/>
          </a:xfrm>
          <a:prstGeom prst="rect">
            <a:avLst/>
          </a:prstGeom>
          <a:noFill/>
        </p:spPr>
        <p:txBody>
          <a:bodyPr wrap="square" rtlCol="0">
            <a:spAutoFit/>
          </a:bodyPr>
          <a:lstStyle/>
          <a:p>
            <a:r>
              <a:rPr lang="en-US" altLang="zh-TW" sz="2400" dirty="0"/>
              <a:t>Movement = Negative of Gradient + Momentum </a:t>
            </a:r>
            <a:endParaRPr lang="zh-TW" altLang="en-US" sz="2400" dirty="0"/>
          </a:p>
        </p:txBody>
      </p:sp>
      <p:cxnSp>
        <p:nvCxnSpPr>
          <p:cNvPr id="15" name="直線單箭頭接點 33"/>
          <p:cNvCxnSpPr/>
          <p:nvPr/>
        </p:nvCxnSpPr>
        <p:spPr>
          <a:xfrm flipV="1">
            <a:off x="2199537" y="6987123"/>
            <a:ext cx="591707"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34"/>
          <p:cNvCxnSpPr/>
          <p:nvPr/>
        </p:nvCxnSpPr>
        <p:spPr>
          <a:xfrm>
            <a:off x="2199537" y="6666839"/>
            <a:ext cx="618998"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橢圓 54"/>
          <p:cNvSpPr/>
          <p:nvPr/>
        </p:nvSpPr>
        <p:spPr>
          <a:xfrm>
            <a:off x="7428661" y="5078011"/>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8" name="直線單箭頭接點 57"/>
          <p:cNvCxnSpPr/>
          <p:nvPr/>
        </p:nvCxnSpPr>
        <p:spPr>
          <a:xfrm flipH="1">
            <a:off x="7258040" y="6647834"/>
            <a:ext cx="459122"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63"/>
          <p:cNvCxnSpPr/>
          <p:nvPr/>
        </p:nvCxnSpPr>
        <p:spPr>
          <a:xfrm>
            <a:off x="7823190" y="6969725"/>
            <a:ext cx="342708" cy="4198"/>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文字方塊 67"/>
          <p:cNvSpPr txBox="1"/>
          <p:nvPr/>
        </p:nvSpPr>
        <p:spPr>
          <a:xfrm>
            <a:off x="5101208" y="6982544"/>
            <a:ext cx="1915705" cy="461665"/>
          </a:xfrm>
          <a:prstGeom prst="rect">
            <a:avLst/>
          </a:prstGeom>
          <a:noFill/>
        </p:spPr>
        <p:txBody>
          <a:bodyPr wrap="square" rtlCol="0">
            <a:spAutoFit/>
          </a:bodyPr>
          <a:lstStyle/>
          <a:p>
            <a:pPr algn="ctr"/>
            <a:r>
              <a:rPr lang="en-US" altLang="zh-TW" sz="2400" dirty="0">
                <a:solidFill>
                  <a:srgbClr val="FF0000"/>
                </a:solidFill>
              </a:rPr>
              <a:t>Gradient = 0</a:t>
            </a:r>
            <a:endParaRPr lang="zh-TW" altLang="en-US" sz="2400" dirty="0">
              <a:solidFill>
                <a:srgbClr val="FF0000"/>
              </a:solidFill>
            </a:endParaRPr>
          </a:p>
        </p:txBody>
      </p:sp>
      <p:sp>
        <p:nvSpPr>
          <p:cNvPr id="21" name="橢圓 36"/>
          <p:cNvSpPr/>
          <p:nvPr/>
        </p:nvSpPr>
        <p:spPr>
          <a:xfrm>
            <a:off x="3525120" y="5317757"/>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2" name="直線單箭頭接點 37"/>
          <p:cNvCxnSpPr/>
          <p:nvPr/>
        </p:nvCxnSpPr>
        <p:spPr>
          <a:xfrm>
            <a:off x="3992321" y="6650553"/>
            <a:ext cx="339830"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38"/>
          <p:cNvCxnSpPr/>
          <p:nvPr/>
        </p:nvCxnSpPr>
        <p:spPr>
          <a:xfrm flipV="1">
            <a:off x="4332151" y="6647834"/>
            <a:ext cx="848453" cy="15695"/>
          </a:xfrm>
          <a:prstGeom prst="straightConnector1">
            <a:avLst/>
          </a:prstGeom>
          <a:ln w="635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線單箭頭接點 39"/>
          <p:cNvCxnSpPr/>
          <p:nvPr/>
        </p:nvCxnSpPr>
        <p:spPr>
          <a:xfrm>
            <a:off x="6084800" y="7002032"/>
            <a:ext cx="777246"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接點 42"/>
          <p:cNvCxnSpPr/>
          <p:nvPr/>
        </p:nvCxnSpPr>
        <p:spPr>
          <a:xfrm>
            <a:off x="2069295" y="3900103"/>
            <a:ext cx="0" cy="303879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6" name="橢圓 45"/>
          <p:cNvSpPr/>
          <p:nvPr/>
        </p:nvSpPr>
        <p:spPr>
          <a:xfrm>
            <a:off x="1983420" y="6720774"/>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46"/>
          <p:cNvSpPr/>
          <p:nvPr/>
        </p:nvSpPr>
        <p:spPr>
          <a:xfrm>
            <a:off x="3748282" y="6720440"/>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48"/>
          <p:cNvSpPr/>
          <p:nvPr/>
        </p:nvSpPr>
        <p:spPr>
          <a:xfrm>
            <a:off x="5868683" y="6737732"/>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49"/>
          <p:cNvSpPr/>
          <p:nvPr/>
        </p:nvSpPr>
        <p:spPr>
          <a:xfrm>
            <a:off x="7655237" y="6702107"/>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0" name="群組 77"/>
          <p:cNvGrpSpPr/>
          <p:nvPr/>
        </p:nvGrpSpPr>
        <p:grpSpPr>
          <a:xfrm>
            <a:off x="4282983" y="4043584"/>
            <a:ext cx="3968486" cy="1363780"/>
            <a:chOff x="4244734" y="2308754"/>
            <a:chExt cx="3968486" cy="1363780"/>
          </a:xfrm>
        </p:grpSpPr>
        <p:cxnSp>
          <p:nvCxnSpPr>
            <p:cNvPr id="31" name="直線單箭頭接點 27"/>
            <p:cNvCxnSpPr/>
            <p:nvPr/>
          </p:nvCxnSpPr>
          <p:spPr>
            <a:xfrm>
              <a:off x="4257783" y="3482737"/>
              <a:ext cx="690196"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28"/>
            <p:cNvCxnSpPr/>
            <p:nvPr/>
          </p:nvCxnSpPr>
          <p:spPr>
            <a:xfrm>
              <a:off x="4244734" y="2561247"/>
              <a:ext cx="69019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文字方塊 30"/>
            <p:cNvSpPr txBox="1"/>
            <p:nvPr/>
          </p:nvSpPr>
          <p:spPr>
            <a:xfrm>
              <a:off x="4947979" y="2308754"/>
              <a:ext cx="3265241" cy="461665"/>
            </a:xfrm>
            <a:prstGeom prst="rect">
              <a:avLst/>
            </a:prstGeom>
            <a:noFill/>
          </p:spPr>
          <p:txBody>
            <a:bodyPr wrap="square" rtlCol="0">
              <a:spAutoFit/>
            </a:bodyPr>
            <a:lstStyle/>
            <a:p>
              <a:r>
                <a:rPr lang="en-US" altLang="zh-TW" sz="2400" dirty="0"/>
                <a:t>Negative of Gradient</a:t>
              </a:r>
              <a:endParaRPr lang="zh-TW" altLang="en-US" sz="2400" dirty="0"/>
            </a:p>
          </p:txBody>
        </p:sp>
        <p:cxnSp>
          <p:nvCxnSpPr>
            <p:cNvPr id="34" name="直線單箭頭接點 31"/>
            <p:cNvCxnSpPr/>
            <p:nvPr/>
          </p:nvCxnSpPr>
          <p:spPr>
            <a:xfrm>
              <a:off x="4257783" y="3038871"/>
              <a:ext cx="690196" cy="0"/>
            </a:xfrm>
            <a:prstGeom prst="straightConnector1">
              <a:avLst/>
            </a:prstGeom>
            <a:ln w="635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文字方塊 32"/>
            <p:cNvSpPr txBox="1"/>
            <p:nvPr/>
          </p:nvSpPr>
          <p:spPr>
            <a:xfrm>
              <a:off x="4955188" y="2754441"/>
              <a:ext cx="2561545" cy="461665"/>
            </a:xfrm>
            <a:prstGeom prst="rect">
              <a:avLst/>
            </a:prstGeom>
            <a:noFill/>
          </p:spPr>
          <p:txBody>
            <a:bodyPr wrap="square" rtlCol="0">
              <a:spAutoFit/>
            </a:bodyPr>
            <a:lstStyle/>
            <a:p>
              <a:r>
                <a:rPr lang="en-US" altLang="zh-TW" sz="2400" dirty="0"/>
                <a:t>Momentum</a:t>
              </a:r>
              <a:endParaRPr lang="zh-TW" altLang="en-US" sz="2400" dirty="0"/>
            </a:p>
          </p:txBody>
        </p:sp>
        <p:sp>
          <p:nvSpPr>
            <p:cNvPr id="36" name="文字方塊 53"/>
            <p:cNvSpPr txBox="1"/>
            <p:nvPr/>
          </p:nvSpPr>
          <p:spPr>
            <a:xfrm>
              <a:off x="4947979" y="3210869"/>
              <a:ext cx="2561545" cy="461665"/>
            </a:xfrm>
            <a:prstGeom prst="rect">
              <a:avLst/>
            </a:prstGeom>
            <a:noFill/>
          </p:spPr>
          <p:txBody>
            <a:bodyPr wrap="square" rtlCol="0">
              <a:spAutoFit/>
            </a:bodyPr>
            <a:lstStyle/>
            <a:p>
              <a:r>
                <a:rPr lang="en-US" altLang="zh-TW" sz="2400" dirty="0"/>
                <a:t>Real Movement</a:t>
              </a:r>
              <a:endParaRPr lang="zh-TW" altLang="en-US" sz="2400" dirty="0"/>
            </a:p>
          </p:txBody>
        </p:sp>
      </p:grpSp>
      <p:cxnSp>
        <p:nvCxnSpPr>
          <p:cNvPr id="37" name="直線單箭頭接點 61"/>
          <p:cNvCxnSpPr/>
          <p:nvPr/>
        </p:nvCxnSpPr>
        <p:spPr>
          <a:xfrm>
            <a:off x="6084800" y="6694314"/>
            <a:ext cx="777246" cy="0"/>
          </a:xfrm>
          <a:prstGeom prst="straightConnector1">
            <a:avLst/>
          </a:prstGeom>
          <a:ln w="635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單箭頭接點 66"/>
          <p:cNvCxnSpPr/>
          <p:nvPr/>
        </p:nvCxnSpPr>
        <p:spPr>
          <a:xfrm>
            <a:off x="7799120" y="6644923"/>
            <a:ext cx="652424" cy="11198"/>
          </a:xfrm>
          <a:prstGeom prst="straightConnector1">
            <a:avLst/>
          </a:prstGeom>
          <a:ln w="635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直線單箭頭接點 68"/>
          <p:cNvCxnSpPr/>
          <p:nvPr/>
        </p:nvCxnSpPr>
        <p:spPr>
          <a:xfrm>
            <a:off x="4023076" y="6991869"/>
            <a:ext cx="1157528"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文字方塊 9"/>
              <p:cNvSpPr txBox="1"/>
              <p:nvPr/>
            </p:nvSpPr>
            <p:spPr>
              <a:xfrm>
                <a:off x="254828" y="2878088"/>
                <a:ext cx="1562677" cy="461665"/>
              </a:xfrm>
              <a:prstGeom prst="rect">
                <a:avLst/>
              </a:prstGeom>
              <a:noFill/>
            </p:spPr>
            <p:txBody>
              <a:bodyPr wrap="square" rtlCol="0">
                <a:spAutoFit/>
              </a:bodyPr>
              <a:lstStyle/>
              <a:p>
                <a:pPr algn="ctr"/>
                <a:r>
                  <a:rPr lang="en-US" altLang="zh-TW" sz="2400" dirty="0"/>
                  <a:t>cost</a:t>
                </a:r>
                <a:r>
                  <a:rPr lang="en-US" altLang="zh-TW" sz="2400" dirty="0">
                    <a:ea typeface="Cambria Math" panose="02040503050406030204" pitchFamily="18" charset="0"/>
                  </a:rPr>
                  <a:t> </a:t>
                </a:r>
                <a14:m>
                  <m:oMath xmlns:m="http://schemas.openxmlformats.org/officeDocument/2006/math">
                    <m:r>
                      <a:rPr lang="en-US" altLang="zh-TW" sz="2400" i="1">
                        <a:latin typeface="Cambria Math" panose="02040503050406030204" pitchFamily="18" charset="0"/>
                        <a:ea typeface="Cambria Math" panose="02040503050406030204" pitchFamily="18" charset="0"/>
                      </a:rPr>
                      <m:t>ℒ</m:t>
                    </m:r>
                    <m:d>
                      <m:dPr>
                        <m:ctrlPr>
                          <a:rPr lang="en-US" altLang="zh-TW" sz="2400" i="1">
                            <a:latin typeface="Cambria Math" panose="02040503050406030204" pitchFamily="18" charset="0"/>
                          </a:rPr>
                        </m:ctrlPr>
                      </m:dPr>
                      <m:e>
                        <m:r>
                          <a:rPr lang="zh-TW" altLang="en-US" sz="2400" i="1">
                            <a:latin typeface="Cambria Math" panose="02040503050406030204" pitchFamily="18" charset="0"/>
                          </a:rPr>
                          <m:t>𝜃</m:t>
                        </m:r>
                      </m:e>
                    </m:d>
                  </m:oMath>
                </a14:m>
                <a:endParaRPr lang="zh-TW" altLang="en-US" sz="2400" dirty="0"/>
              </a:p>
            </p:txBody>
          </p:sp>
        </mc:Choice>
        <mc:Fallback xmlns="">
          <p:sp>
            <p:nvSpPr>
              <p:cNvPr id="40" name="文字方塊 9"/>
              <p:cNvSpPr txBox="1">
                <a:spLocks noRot="1" noChangeAspect="1" noMove="1" noResize="1" noEditPoints="1" noAdjustHandles="1" noChangeArrowheads="1" noChangeShapeType="1" noTextEdit="1"/>
              </p:cNvSpPr>
              <p:nvPr/>
            </p:nvSpPr>
            <p:spPr>
              <a:xfrm>
                <a:off x="254828" y="2878088"/>
                <a:ext cx="1562677" cy="461665"/>
              </a:xfrm>
              <a:prstGeom prst="rect">
                <a:avLst/>
              </a:prstGeom>
              <a:blipFill>
                <a:blip r:embed="rId2"/>
                <a:stretch>
                  <a:fillRect l="-391"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文字方塊 9"/>
              <p:cNvSpPr txBox="1"/>
              <p:nvPr/>
            </p:nvSpPr>
            <p:spPr>
              <a:xfrm>
                <a:off x="9270704" y="6561532"/>
                <a:ext cx="734063"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𝜃</m:t>
                      </m:r>
                    </m:oMath>
                  </m:oMathPara>
                </a14:m>
                <a:endParaRPr lang="zh-TW" altLang="en-US" sz="2400" dirty="0"/>
              </a:p>
            </p:txBody>
          </p:sp>
        </mc:Choice>
        <mc:Fallback xmlns="">
          <p:sp>
            <p:nvSpPr>
              <p:cNvPr id="41" name="文字方塊 9"/>
              <p:cNvSpPr txBox="1">
                <a:spLocks noRot="1" noChangeAspect="1" noMove="1" noResize="1" noEditPoints="1" noAdjustHandles="1" noChangeArrowheads="1" noChangeShapeType="1" noTextEdit="1"/>
              </p:cNvSpPr>
              <p:nvPr/>
            </p:nvSpPr>
            <p:spPr>
              <a:xfrm>
                <a:off x="9270704" y="6561532"/>
                <a:ext cx="734063" cy="461665"/>
              </a:xfrm>
              <a:prstGeom prst="rect">
                <a:avLst/>
              </a:prstGeom>
              <a:blipFill>
                <a:blip r:embed="rId3"/>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255E30D0-33FB-401B-96C0-284048D88915}"/>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p:spTree>
    <p:extLst>
      <p:ext uri="{BB962C8B-B14F-4D97-AF65-F5344CB8AC3E}">
        <p14:creationId xmlns:p14="http://schemas.microsoft.com/office/powerpoint/2010/main" val="1298870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7" grpId="0" animBg="1"/>
      <p:bldP spid="20" grpId="0"/>
      <p:bldP spid="21" grpId="0" animBg="1"/>
      <p:bldP spid="26" grpId="0" animBg="1"/>
      <p:bldP spid="27" grpId="0" animBg="1"/>
      <p:bldP spid="28" grpId="0" animBg="1"/>
      <p:bldP spid="29"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with Momentum</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lnSpcReduction="10000"/>
              </a:bodyPr>
              <a:lstStyle/>
              <a:p>
                <a:r>
                  <a:rPr lang="en-US" altLang="zh-TW" dirty="0"/>
                  <a:t>Parameters update in </a:t>
                </a:r>
                <a:r>
                  <a:rPr lang="en-US" b="1" i="1" dirty="0">
                    <a:solidFill>
                      <a:srgbClr val="0070C0"/>
                    </a:solidFill>
                  </a:rPr>
                  <a:t>GD with momentum </a:t>
                </a:r>
                <a:r>
                  <a:rPr lang="en-US" dirty="0"/>
                  <a:t>at iteration </a:t>
                </a:r>
                <a14:m>
                  <m:oMath xmlns:m="http://schemas.openxmlformats.org/officeDocument/2006/math">
                    <m:r>
                      <a:rPr lang="en-US" i="1" dirty="0">
                        <a:latin typeface="Cambria Math" panose="02040503050406030204" pitchFamily="18" charset="0"/>
                      </a:rPr>
                      <m:t>𝑡</m:t>
                    </m:r>
                  </m:oMath>
                </a14:m>
                <a:r>
                  <a:rPr lang="en-US" altLang="zh-TW" dirty="0"/>
                  <a:t>: </a:t>
                </a:r>
                <a14:m>
                  <m:oMath xmlns:m="http://schemas.openxmlformats.org/officeDocument/2006/math">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sup>
                    </m:sSup>
                  </m:oMath>
                </a14:m>
                <a:endParaRPr lang="en-US" dirty="0"/>
              </a:p>
              <a:p>
                <a:pPr lvl="2"/>
                <a:r>
                  <a:rPr lang="en-US" dirty="0"/>
                  <a:t>Where: </a:t>
                </a:r>
                <a14:m>
                  <m:oMath xmlns:m="http://schemas.openxmlformats.org/officeDocument/2006/math">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sup>
                    </m:sSup>
                  </m:oMath>
                </a14:m>
                <a:r>
                  <a:rPr lang="en-US" dirty="0"/>
                  <a:t>= </a:t>
                </a:r>
                <a14:m>
                  <m:oMath xmlns:m="http://schemas.openxmlformats.org/officeDocument/2006/math">
                    <m:r>
                      <a:rPr lang="zh-TW" altLang="en-US" i="1">
                        <a:latin typeface="Cambria Math" panose="02040503050406030204" pitchFamily="18" charset="0"/>
                      </a:rPr>
                      <m:t>𝛽</m:t>
                    </m:r>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r>
                          <a:rPr lang="en-US" altLang="zh-TW" i="1">
                            <a:latin typeface="Cambria Math" panose="02040503050406030204" pitchFamily="18" charset="0"/>
                          </a:rPr>
                          <m:t>−1</m:t>
                        </m:r>
                      </m:sup>
                    </m:sSup>
                    <m:r>
                      <a:rPr lang="en-US" altLang="zh-TW" i="1">
                        <a:latin typeface="Cambria Math" panose="02040503050406030204" pitchFamily="18" charset="0"/>
                      </a:rPr>
                      <m:t>+</m:t>
                    </m:r>
                    <m:r>
                      <a:rPr lang="zh-TW" altLang="en-US" i="1">
                        <a:latin typeface="Cambria Math" panose="02040503050406030204" pitchFamily="18" charset="0"/>
                      </a:rPr>
                      <m:t>𝛼𝛻</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e>
                    </m:d>
                  </m:oMath>
                </a14:m>
                <a:endParaRPr lang="en-US" dirty="0"/>
              </a:p>
              <a:p>
                <a:pPr lvl="2"/>
                <a:r>
                  <a:rPr lang="en-US" dirty="0"/>
                  <a:t>I.e., </a:t>
                </a:r>
                <a14:m>
                  <m:oMath xmlns:m="http://schemas.openxmlformats.org/officeDocument/2006/math">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r>
                      <a:rPr lang="en-US" altLang="zh-TW" i="1">
                        <a:latin typeface="Cambria Math" panose="02040503050406030204" pitchFamily="18" charset="0"/>
                      </a:rPr>
                      <m:t>−</m:t>
                    </m:r>
                    <m:r>
                      <a:rPr lang="zh-TW" altLang="en-US" i="1">
                        <a:latin typeface="Cambria Math" panose="02040503050406030204" pitchFamily="18" charset="0"/>
                      </a:rPr>
                      <m:t>𝛼𝛻</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e>
                    </m:d>
                    <m:r>
                      <a:rPr lang="en-US" altLang="zh-TW" i="1">
                        <a:latin typeface="Cambria Math" panose="02040503050406030204" pitchFamily="18" charset="0"/>
                      </a:rPr>
                      <m:t>−</m:t>
                    </m:r>
                    <m:r>
                      <a:rPr lang="zh-TW" altLang="en-US" i="1">
                        <a:latin typeface="Cambria Math" panose="02040503050406030204" pitchFamily="18" charset="0"/>
                      </a:rPr>
                      <m:t>𝛽</m:t>
                    </m:r>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r>
                          <a:rPr lang="en-US" altLang="zh-TW" i="1">
                            <a:latin typeface="Cambria Math" panose="02040503050406030204" pitchFamily="18" charset="0"/>
                          </a:rPr>
                          <m:t>−1</m:t>
                        </m:r>
                      </m:sup>
                    </m:sSup>
                  </m:oMath>
                </a14:m>
                <a:endParaRPr lang="en-US" dirty="0"/>
              </a:p>
              <a:p>
                <a:r>
                  <a:rPr lang="en-US" dirty="0"/>
                  <a:t>Compare to vanilla GD: </a:t>
                </a:r>
                <a14:m>
                  <m:oMath xmlns:m="http://schemas.openxmlformats.org/officeDocument/2006/math">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r>
                      <a:rPr lang="en-US" altLang="zh-TW" i="1">
                        <a:latin typeface="Cambria Math" panose="02040503050406030204" pitchFamily="18" charset="0"/>
                      </a:rPr>
                      <m:t>−</m:t>
                    </m:r>
                    <m:r>
                      <a:rPr lang="zh-TW" altLang="en-US" i="1">
                        <a:latin typeface="Cambria Math" panose="02040503050406030204" pitchFamily="18" charset="0"/>
                      </a:rPr>
                      <m:t>𝛼𝛻</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e>
                    </m:d>
                  </m:oMath>
                </a14:m>
                <a:endParaRPr lang="en-US" dirty="0"/>
              </a:p>
              <a:p>
                <a:pPr lvl="1"/>
                <a:r>
                  <a:rPr lang="en-US" dirty="0"/>
                  <a:t>Where </a:t>
                </a:r>
                <a14:m>
                  <m:oMath xmlns:m="http://schemas.openxmlformats.org/officeDocument/2006/math">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oMath>
                </a14:m>
                <a:r>
                  <a:rPr lang="en-US" dirty="0"/>
                  <a:t> are the parameters from the previous iteration </a:t>
                </a:r>
                <a14:m>
                  <m:oMath xmlns:m="http://schemas.openxmlformats.org/officeDocument/2006/math">
                    <m:r>
                      <a:rPr lang="en-US" i="1" dirty="0">
                        <a:latin typeface="Cambria Math" panose="02040503050406030204" pitchFamily="18" charset="0"/>
                      </a:rPr>
                      <m:t>𝑡</m:t>
                    </m:r>
                    <m:r>
                      <a:rPr lang="en-US" i="1" dirty="0">
                        <a:latin typeface="Cambria Math" panose="02040503050406030204" pitchFamily="18" charset="0"/>
                      </a:rPr>
                      <m:t>−1</m:t>
                    </m:r>
                  </m:oMath>
                </a14:m>
                <a:endParaRPr lang="en-US" dirty="0"/>
              </a:p>
              <a:p>
                <a:r>
                  <a:rPr lang="en-US" dirty="0"/>
                  <a:t>The term </a:t>
                </a:r>
                <a14:m>
                  <m:oMath xmlns:m="http://schemas.openxmlformats.org/officeDocument/2006/math">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sup>
                    </m:sSup>
                  </m:oMath>
                </a14:m>
                <a:r>
                  <a:rPr lang="en-US" dirty="0"/>
                  <a:t> is called </a:t>
                </a:r>
                <a:r>
                  <a:rPr lang="en-US" dirty="0">
                    <a:solidFill>
                      <a:srgbClr val="FF0000"/>
                    </a:solidFill>
                  </a:rPr>
                  <a:t>momentum</a:t>
                </a:r>
              </a:p>
              <a:p>
                <a:pPr lvl="1"/>
                <a:r>
                  <a:rPr lang="en-US" dirty="0"/>
                  <a:t>This term accumulates the gradients from the past several steps, i.e., </a:t>
                </a:r>
              </a:p>
              <a:p>
                <a:pPr marL="741363" lvl="2" indent="-741363" algn="ctr">
                  <a:buNone/>
                </a:pPr>
                <a14:m>
                  <m:oMath xmlns:m="http://schemas.openxmlformats.org/officeDocument/2006/math">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sup>
                    </m:sSup>
                  </m:oMath>
                </a14:m>
                <a:r>
                  <a:rPr lang="en-US" dirty="0"/>
                  <a:t>= </a:t>
                </a:r>
                <a14:m>
                  <m:oMath xmlns:m="http://schemas.openxmlformats.org/officeDocument/2006/math">
                    <m:r>
                      <a:rPr lang="zh-TW" altLang="en-US" i="1">
                        <a:latin typeface="Cambria Math" panose="02040503050406030204" pitchFamily="18" charset="0"/>
                      </a:rPr>
                      <m:t>𝛽</m:t>
                    </m:r>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r>
                          <a:rPr lang="en-US" altLang="zh-TW" i="1">
                            <a:latin typeface="Cambria Math" panose="02040503050406030204" pitchFamily="18" charset="0"/>
                          </a:rPr>
                          <m:t>−1</m:t>
                        </m:r>
                      </m:sup>
                    </m:sSup>
                    <m:r>
                      <a:rPr lang="en-US" altLang="zh-TW" i="1">
                        <a:latin typeface="Cambria Math" panose="02040503050406030204" pitchFamily="18" charset="0"/>
                      </a:rPr>
                      <m:t>+</m:t>
                    </m:r>
                    <m:r>
                      <a:rPr lang="zh-TW" altLang="en-US" i="1">
                        <a:latin typeface="Cambria Math" panose="02040503050406030204" pitchFamily="18" charset="0"/>
                      </a:rPr>
                      <m:t>𝛼𝛻</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e>
                    </m:d>
                  </m:oMath>
                </a14:m>
                <a:r>
                  <a:rPr lang="en-US" dirty="0"/>
                  <a:t> </a:t>
                </a:r>
                <a:endParaRPr lang="en-US" altLang="zh-TW" i="1" dirty="0">
                  <a:latin typeface="Cambria Math" panose="02040503050406030204" pitchFamily="18" charset="0"/>
                </a:endParaRPr>
              </a:p>
              <a:p>
                <a:pPr marL="741363" lvl="2" indent="0" algn="ctr">
                  <a:buNone/>
                </a:pP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m:t>
                      </m:r>
                      <m:r>
                        <a:rPr lang="zh-TW" altLang="en-US" i="1">
                          <a:latin typeface="Cambria Math" panose="02040503050406030204" pitchFamily="18" charset="0"/>
                        </a:rPr>
                        <m:t>𝛽</m:t>
                      </m:r>
                      <m:d>
                        <m:dPr>
                          <m:ctrlPr>
                            <a:rPr lang="en-US" altLang="zh-TW" i="1">
                              <a:latin typeface="Cambria Math" panose="02040503050406030204" pitchFamily="18" charset="0"/>
                            </a:rPr>
                          </m:ctrlPr>
                        </m:dPr>
                        <m:e>
                          <m:r>
                            <a:rPr lang="zh-TW" altLang="en-US" i="1">
                              <a:latin typeface="Cambria Math" panose="02040503050406030204" pitchFamily="18" charset="0"/>
                            </a:rPr>
                            <m:t>𝛽</m:t>
                          </m:r>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r>
                                <a:rPr lang="en-US" altLang="zh-TW" i="1">
                                  <a:latin typeface="Cambria Math" panose="02040503050406030204" pitchFamily="18" charset="0"/>
                                </a:rPr>
                                <m:t>−2</m:t>
                              </m:r>
                            </m:sup>
                          </m:sSup>
                          <m:r>
                            <a:rPr lang="en-US" altLang="zh-TW" i="1">
                              <a:latin typeface="Cambria Math" panose="02040503050406030204" pitchFamily="18" charset="0"/>
                            </a:rPr>
                            <m:t>+</m:t>
                          </m:r>
                          <m:r>
                            <a:rPr lang="zh-TW" altLang="en-US" i="1">
                              <a:latin typeface="Cambria Math" panose="02040503050406030204" pitchFamily="18" charset="0"/>
                            </a:rPr>
                            <m:t>𝛼𝛻</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−2</m:t>
                                  </m:r>
                                </m:sup>
                              </m:sSup>
                            </m:e>
                          </m:d>
                        </m:e>
                      </m:d>
                      <m:r>
                        <a:rPr lang="en-US" altLang="zh-TW" i="1">
                          <a:latin typeface="Cambria Math" panose="02040503050406030204" pitchFamily="18" charset="0"/>
                        </a:rPr>
                        <m:t>+</m:t>
                      </m:r>
                      <m:r>
                        <a:rPr lang="zh-TW" altLang="en-US" i="1">
                          <a:latin typeface="Cambria Math" panose="02040503050406030204" pitchFamily="18" charset="0"/>
                        </a:rPr>
                        <m:t>𝛼𝛻</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e>
                      </m:d>
                    </m:oMath>
                  </m:oMathPara>
                </a14:m>
                <a:endParaRPr lang="en-US" altLang="zh-TW" i="1" dirty="0">
                  <a:latin typeface="Cambria Math" panose="02040503050406030204" pitchFamily="18" charset="0"/>
                </a:endParaRPr>
              </a:p>
              <a:p>
                <a:pPr marL="741363" lvl="2" indent="0" algn="ctr">
                  <a:buNone/>
                </a:pP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zh-TW" altLang="en-US" i="1">
                              <a:latin typeface="Cambria Math" panose="02040503050406030204" pitchFamily="18" charset="0"/>
                            </a:rPr>
                            <m:t>𝛽</m:t>
                          </m:r>
                        </m:e>
                        <m:sup>
                          <m:r>
                            <a:rPr lang="en-US" altLang="zh-TW" i="1">
                              <a:latin typeface="Cambria Math" panose="02040503050406030204" pitchFamily="18" charset="0"/>
                            </a:rPr>
                            <m:t>2</m:t>
                          </m:r>
                        </m:sup>
                      </m:sSup>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r>
                            <a:rPr lang="en-US" altLang="zh-TW" i="1">
                              <a:latin typeface="Cambria Math" panose="02040503050406030204" pitchFamily="18" charset="0"/>
                            </a:rPr>
                            <m:t>−2</m:t>
                          </m:r>
                        </m:sup>
                      </m:sSup>
                      <m:r>
                        <a:rPr lang="en-US" altLang="zh-TW" i="1">
                          <a:latin typeface="Cambria Math" panose="02040503050406030204" pitchFamily="18" charset="0"/>
                        </a:rPr>
                        <m:t>+</m:t>
                      </m:r>
                      <m:r>
                        <a:rPr lang="zh-TW" altLang="en-US" i="1">
                          <a:latin typeface="Cambria Math" panose="02040503050406030204" pitchFamily="18" charset="0"/>
                        </a:rPr>
                        <m:t>𝛽𝛼𝛻</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−2</m:t>
                              </m:r>
                            </m:sup>
                          </m:sSup>
                        </m:e>
                      </m:d>
                      <m:r>
                        <a:rPr lang="en-US" altLang="zh-TW" i="1">
                          <a:latin typeface="Cambria Math" panose="02040503050406030204" pitchFamily="18" charset="0"/>
                        </a:rPr>
                        <m:t>+</m:t>
                      </m:r>
                      <m:r>
                        <a:rPr lang="zh-TW" altLang="en-US" i="1">
                          <a:latin typeface="Cambria Math" panose="02040503050406030204" pitchFamily="18" charset="0"/>
                        </a:rPr>
                        <m:t>𝛼𝛻</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e>
                      </m:d>
                    </m:oMath>
                  </m:oMathPara>
                </a14:m>
                <a:endParaRPr lang="en-US" dirty="0"/>
              </a:p>
              <a:p>
                <a:pPr marL="741363" lvl="2" indent="0" algn="ctr">
                  <a:buNone/>
                </a:pP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zh-TW" altLang="en-US" i="1">
                              <a:latin typeface="Cambria Math" panose="02040503050406030204" pitchFamily="18" charset="0"/>
                            </a:rPr>
                            <m:t>𝛽</m:t>
                          </m:r>
                        </m:e>
                        <m:sup>
                          <m:r>
                            <a:rPr lang="en-US" altLang="zh-TW" i="1">
                              <a:latin typeface="Cambria Math" panose="02040503050406030204" pitchFamily="18" charset="0"/>
                            </a:rPr>
                            <m:t>3</m:t>
                          </m:r>
                        </m:sup>
                      </m:sSup>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r>
                            <a:rPr lang="en-US" altLang="zh-TW" i="1">
                              <a:latin typeface="Cambria Math" panose="02040503050406030204" pitchFamily="18" charset="0"/>
                            </a:rPr>
                            <m:t>−3</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zh-TW" altLang="en-US" i="1">
                              <a:latin typeface="Cambria Math" panose="02040503050406030204" pitchFamily="18" charset="0"/>
                            </a:rPr>
                            <m:t>𝛽</m:t>
                          </m:r>
                        </m:e>
                        <m:sup>
                          <m:r>
                            <a:rPr lang="en-US" altLang="zh-TW" i="1">
                              <a:latin typeface="Cambria Math" panose="02040503050406030204" pitchFamily="18" charset="0"/>
                            </a:rPr>
                            <m:t>2</m:t>
                          </m:r>
                        </m:sup>
                      </m:sSup>
                      <m:r>
                        <a:rPr lang="zh-TW" altLang="en-US" i="1">
                          <a:latin typeface="Cambria Math" panose="02040503050406030204" pitchFamily="18" charset="0"/>
                        </a:rPr>
                        <m:t>𝛼𝛻</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−3</m:t>
                              </m:r>
                            </m:sup>
                          </m:sSup>
                        </m:e>
                      </m:d>
                      <m:r>
                        <a:rPr lang="en-US" altLang="zh-TW" i="1">
                          <a:latin typeface="Cambria Math" panose="02040503050406030204" pitchFamily="18" charset="0"/>
                        </a:rPr>
                        <m:t>+</m:t>
                      </m:r>
                      <m:r>
                        <a:rPr lang="zh-TW" altLang="en-US" i="1">
                          <a:latin typeface="Cambria Math" panose="02040503050406030204" pitchFamily="18" charset="0"/>
                        </a:rPr>
                        <m:t>𝛽𝛼𝛻</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−2</m:t>
                              </m:r>
                            </m:sup>
                          </m:sSup>
                        </m:e>
                      </m:d>
                      <m:r>
                        <a:rPr lang="en-US" altLang="zh-TW" i="1">
                          <a:latin typeface="Cambria Math" panose="02040503050406030204" pitchFamily="18" charset="0"/>
                        </a:rPr>
                        <m:t>+</m:t>
                      </m:r>
                      <m:r>
                        <a:rPr lang="zh-TW" altLang="en-US" i="1">
                          <a:latin typeface="Cambria Math" panose="02040503050406030204" pitchFamily="18" charset="0"/>
                        </a:rPr>
                        <m:t>𝛼𝛻</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e>
                      </m:d>
                    </m:oMath>
                  </m:oMathPara>
                </a14:m>
                <a:endParaRPr lang="en-US" dirty="0"/>
              </a:p>
              <a:p>
                <a:pPr lvl="1"/>
                <a:r>
                  <a:rPr lang="en-US" dirty="0"/>
                  <a:t>This term is analogous to a momentum of a heavy ball rolling down the hill </a:t>
                </a:r>
              </a:p>
              <a:p>
                <a:r>
                  <a:rPr lang="en-US" dirty="0"/>
                  <a:t>The parameter</a:t>
                </a:r>
                <a14:m>
                  <m:oMath xmlns:m="http://schemas.openxmlformats.org/officeDocument/2006/math">
                    <m:r>
                      <a:rPr lang="en-US" altLang="zh-TW">
                        <a:latin typeface="Cambria Math" panose="02040503050406030204" pitchFamily="18" charset="0"/>
                      </a:rPr>
                      <m:t> </m:t>
                    </m:r>
                    <m:r>
                      <a:rPr lang="zh-TW" altLang="en-US" i="1">
                        <a:latin typeface="Cambria Math" panose="02040503050406030204" pitchFamily="18" charset="0"/>
                      </a:rPr>
                      <m:t>𝛽</m:t>
                    </m:r>
                  </m:oMath>
                </a14:m>
                <a:r>
                  <a:rPr lang="en-US" dirty="0"/>
                  <a:t> is referred to as a </a:t>
                </a:r>
                <a:r>
                  <a:rPr lang="en-US" dirty="0">
                    <a:solidFill>
                      <a:srgbClr val="FF0000"/>
                    </a:solidFill>
                  </a:rPr>
                  <a:t>coefficient of momentum</a:t>
                </a:r>
              </a:p>
              <a:p>
                <a:pPr lvl="1"/>
                <a:r>
                  <a:rPr lang="en-US" dirty="0"/>
                  <a:t>A typical value of the parameter </a:t>
                </a:r>
                <a14:m>
                  <m:oMath xmlns:m="http://schemas.openxmlformats.org/officeDocument/2006/math">
                    <m:r>
                      <a:rPr lang="zh-TW" altLang="en-US" i="1">
                        <a:latin typeface="Cambria Math" panose="02040503050406030204" pitchFamily="18" charset="0"/>
                      </a:rPr>
                      <m:t>𝛽</m:t>
                    </m:r>
                  </m:oMath>
                </a14:m>
                <a:r>
                  <a:rPr lang="en-US" dirty="0"/>
                  <a:t> is 0.9</a:t>
                </a:r>
              </a:p>
              <a:p>
                <a:r>
                  <a:rPr lang="en-US" dirty="0"/>
                  <a:t>This method updates the parameters </a:t>
                </a:r>
                <a14:m>
                  <m:oMath xmlns:m="http://schemas.openxmlformats.org/officeDocument/2006/math">
                    <m:r>
                      <a:rPr lang="zh-TW" altLang="en-US" i="1">
                        <a:latin typeface="Cambria Math" panose="02040503050406030204" pitchFamily="18" charset="0"/>
                      </a:rPr>
                      <m:t>𝜃</m:t>
                    </m:r>
                  </m:oMath>
                </a14:m>
                <a:r>
                  <a:rPr lang="en-US" dirty="0"/>
                  <a:t> in the direction of the weighted average of the past gradients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2043"/>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1A4A6466-B443-4680-B589-CEF2C997B1D1}"/>
              </a:ext>
            </a:extLst>
          </p:cNvPr>
          <p:cNvSpPr>
            <a:spLocks noGrp="1"/>
          </p:cNvSpPr>
          <p:nvPr>
            <p:ph idx="10"/>
          </p:nvPr>
        </p:nvSpPr>
        <p:spPr/>
        <p:txBody>
          <a:bodyPr>
            <a:normAutofit/>
          </a:bodyPr>
          <a:lstStyle/>
          <a:p>
            <a:r>
              <a:rPr lang="en-US" dirty="0"/>
              <a:t>Training Neural Networks</a:t>
            </a:r>
          </a:p>
          <a:p>
            <a:endParaRPr lang="en-US" dirty="0"/>
          </a:p>
        </p:txBody>
      </p:sp>
    </p:spTree>
    <p:extLst>
      <p:ext uri="{BB962C8B-B14F-4D97-AF65-F5344CB8AC3E}">
        <p14:creationId xmlns:p14="http://schemas.microsoft.com/office/powerpoint/2010/main" val="362571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Adam</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b="1" i="1" dirty="0">
                    <a:solidFill>
                      <a:srgbClr val="0070C0"/>
                    </a:solidFill>
                  </a:rPr>
                  <a:t>Adaptive Moment Estimation (Adam)</a:t>
                </a:r>
              </a:p>
              <a:p>
                <a:pPr lvl="1"/>
                <a:r>
                  <a:rPr lang="en-US" dirty="0"/>
                  <a:t>Adam combines insights from the momentum optimizers that accumulate the values of past gradients, and it also introduces new terms based on the second moment of the gradient</a:t>
                </a:r>
              </a:p>
              <a:p>
                <a:pPr lvl="2"/>
                <a:r>
                  <a:rPr lang="en-US" dirty="0"/>
                  <a:t>Similar to GD with momentum, Adam computes a </a:t>
                </a:r>
                <a:r>
                  <a:rPr lang="en-US" b="1" dirty="0"/>
                  <a:t>weighted average of past gradients </a:t>
                </a:r>
                <a:r>
                  <a:rPr lang="en-US" dirty="0"/>
                  <a:t>(</a:t>
                </a:r>
                <a:r>
                  <a:rPr lang="en-US" dirty="0">
                    <a:solidFill>
                      <a:srgbClr val="FF0000"/>
                    </a:solidFill>
                  </a:rPr>
                  <a:t>first moment </a:t>
                </a:r>
                <a:r>
                  <a:rPr lang="en-US" dirty="0"/>
                  <a:t>of the gradient), i.e., </a:t>
                </a:r>
                <a14:m>
                  <m:oMath xmlns:m="http://schemas.openxmlformats.org/officeDocument/2006/math">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sup>
                    </m:sSup>
                  </m:oMath>
                </a14:m>
                <a:r>
                  <a:rPr lang="en-US" dirty="0"/>
                  <a:t>= </a:t>
                </a:r>
                <a14:m>
                  <m:oMath xmlns:m="http://schemas.openxmlformats.org/officeDocument/2006/math">
                    <m:sSub>
                      <m:sSubPr>
                        <m:ctrlPr>
                          <a:rPr lang="en-US" altLang="zh-TW" i="1">
                            <a:latin typeface="Cambria Math" panose="02040503050406030204" pitchFamily="18" charset="0"/>
                          </a:rPr>
                        </m:ctrlPr>
                      </m:sSubPr>
                      <m:e>
                        <m:r>
                          <a:rPr lang="zh-TW" altLang="en-US" i="1">
                            <a:latin typeface="Cambria Math" panose="02040503050406030204" pitchFamily="18" charset="0"/>
                          </a:rPr>
                          <m:t>𝛽</m:t>
                        </m:r>
                      </m:e>
                      <m:sub>
                        <m:r>
                          <a:rPr lang="en-US" altLang="zh-TW" i="1">
                            <a:latin typeface="Cambria Math" panose="02040503050406030204" pitchFamily="18" charset="0"/>
                          </a:rPr>
                          <m:t>1</m:t>
                        </m:r>
                      </m:sub>
                    </m:sSub>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r>
                          <a:rPr lang="en-US" altLang="zh-TW" i="1">
                            <a:latin typeface="Cambria Math" panose="02040503050406030204" pitchFamily="18" charset="0"/>
                          </a:rPr>
                          <m:t>−1</m:t>
                        </m:r>
                      </m:sup>
                    </m:sSup>
                    <m:r>
                      <a:rPr lang="en-US" altLang="zh-TW" i="1">
                        <a:latin typeface="Cambria Math" panose="02040503050406030204" pitchFamily="18" charset="0"/>
                      </a:rPr>
                      <m:t>+</m:t>
                    </m:r>
                    <m:d>
                      <m:dPr>
                        <m:ctrlPr>
                          <a:rPr lang="en-US" altLang="zh-TW" i="1">
                            <a:latin typeface="Cambria Math" panose="02040503050406030204" pitchFamily="18" charset="0"/>
                          </a:rPr>
                        </m:ctrlPr>
                      </m:dPr>
                      <m:e>
                        <m:r>
                          <a:rPr lang="en-US" altLang="zh-TW" i="1">
                            <a:latin typeface="Cambria Math" panose="02040503050406030204" pitchFamily="18" charset="0"/>
                          </a:rPr>
                          <m:t>1−</m:t>
                        </m:r>
                        <m:sSub>
                          <m:sSubPr>
                            <m:ctrlPr>
                              <a:rPr lang="en-US" altLang="zh-TW" i="1">
                                <a:latin typeface="Cambria Math" panose="02040503050406030204" pitchFamily="18" charset="0"/>
                              </a:rPr>
                            </m:ctrlPr>
                          </m:sSubPr>
                          <m:e>
                            <m:r>
                              <a:rPr lang="zh-TW" altLang="en-US" i="1">
                                <a:latin typeface="Cambria Math" panose="02040503050406030204" pitchFamily="18" charset="0"/>
                              </a:rPr>
                              <m:t>𝛽</m:t>
                            </m:r>
                          </m:e>
                          <m:sub>
                            <m:r>
                              <a:rPr lang="en-US" altLang="zh-TW" i="1">
                                <a:latin typeface="Cambria Math" panose="02040503050406030204" pitchFamily="18" charset="0"/>
                              </a:rPr>
                              <m:t>1</m:t>
                            </m:r>
                          </m:sub>
                        </m:sSub>
                      </m:e>
                    </m:d>
                    <m:r>
                      <a:rPr lang="zh-TW" altLang="en-US"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e>
                    </m:d>
                  </m:oMath>
                </a14:m>
                <a:endParaRPr lang="en-US" dirty="0"/>
              </a:p>
              <a:p>
                <a:pPr lvl="2"/>
                <a:r>
                  <a:rPr lang="en-US" dirty="0"/>
                  <a:t>Adam also computes a </a:t>
                </a:r>
                <a:r>
                  <a:rPr lang="en-US" b="1" dirty="0"/>
                  <a:t>weighted average of past squared gradients </a:t>
                </a:r>
                <a:r>
                  <a:rPr lang="en-US" dirty="0"/>
                  <a:t>(</a:t>
                </a:r>
                <a:r>
                  <a:rPr lang="en-US" dirty="0">
                    <a:solidFill>
                      <a:srgbClr val="FF0000"/>
                    </a:solidFill>
                  </a:rPr>
                  <a:t>second moment </a:t>
                </a:r>
                <a:r>
                  <a:rPr lang="en-US" dirty="0"/>
                  <a:t>of the gradient), , i.e., </a:t>
                </a:r>
                <a14:m>
                  <m:oMath xmlns:m="http://schemas.openxmlformats.org/officeDocument/2006/math">
                    <m:sSup>
                      <m:sSupPr>
                        <m:ctrlPr>
                          <a:rPr lang="en-US" altLang="zh-TW" i="1">
                            <a:latin typeface="Cambria Math" panose="02040503050406030204" pitchFamily="18" charset="0"/>
                          </a:rPr>
                        </m:ctrlPr>
                      </m:sSupPr>
                      <m:e>
                        <m:r>
                          <a:rPr lang="en-US" altLang="zh-TW" i="1">
                            <a:latin typeface="Cambria Math" panose="02040503050406030204" pitchFamily="18" charset="0"/>
                          </a:rPr>
                          <m:t>𝑈</m:t>
                        </m:r>
                      </m:e>
                      <m:sup>
                        <m:r>
                          <a:rPr lang="en-US" altLang="zh-TW" i="1">
                            <a:latin typeface="Cambria Math" panose="02040503050406030204" pitchFamily="18" charset="0"/>
                          </a:rPr>
                          <m:t>𝑡</m:t>
                        </m:r>
                      </m:sup>
                    </m:sSup>
                  </m:oMath>
                </a14:m>
                <a:r>
                  <a:rPr lang="en-US" dirty="0"/>
                  <a:t>= </a:t>
                </a:r>
                <a14:m>
                  <m:oMath xmlns:m="http://schemas.openxmlformats.org/officeDocument/2006/math">
                    <m:sSub>
                      <m:sSubPr>
                        <m:ctrlPr>
                          <a:rPr lang="en-US" altLang="zh-TW" i="1">
                            <a:latin typeface="Cambria Math" panose="02040503050406030204" pitchFamily="18" charset="0"/>
                          </a:rPr>
                        </m:ctrlPr>
                      </m:sSubPr>
                      <m:e>
                        <m:r>
                          <a:rPr lang="zh-TW" altLang="en-US" i="1">
                            <a:latin typeface="Cambria Math" panose="02040503050406030204" pitchFamily="18" charset="0"/>
                          </a:rPr>
                          <m:t>𝛽</m:t>
                        </m:r>
                      </m:e>
                      <m:sub>
                        <m:r>
                          <a:rPr lang="en-US" altLang="zh-TW" i="1">
                            <a:latin typeface="Cambria Math" panose="02040503050406030204" pitchFamily="18" charset="0"/>
                          </a:rPr>
                          <m:t>2</m:t>
                        </m:r>
                      </m:sub>
                    </m:sSub>
                    <m:sSup>
                      <m:sSupPr>
                        <m:ctrlPr>
                          <a:rPr lang="en-US" altLang="zh-TW" i="1">
                            <a:latin typeface="Cambria Math" panose="02040503050406030204" pitchFamily="18" charset="0"/>
                          </a:rPr>
                        </m:ctrlPr>
                      </m:sSupPr>
                      <m:e>
                        <m:r>
                          <a:rPr lang="en-US" altLang="zh-TW" i="1">
                            <a:latin typeface="Cambria Math" panose="02040503050406030204" pitchFamily="18" charset="0"/>
                          </a:rPr>
                          <m:t>𝑈</m:t>
                        </m:r>
                      </m:e>
                      <m:sup>
                        <m:r>
                          <a:rPr lang="en-US" altLang="zh-TW" i="1">
                            <a:latin typeface="Cambria Math" panose="02040503050406030204" pitchFamily="18" charset="0"/>
                          </a:rPr>
                          <m:t>𝑡</m:t>
                        </m:r>
                        <m:r>
                          <a:rPr lang="en-US" altLang="zh-TW" i="1">
                            <a:latin typeface="Cambria Math" panose="02040503050406030204" pitchFamily="18" charset="0"/>
                          </a:rPr>
                          <m:t>−1</m:t>
                        </m:r>
                      </m:sup>
                    </m:sSup>
                    <m:r>
                      <a:rPr lang="en-US" altLang="zh-TW" i="1">
                        <a:latin typeface="Cambria Math" panose="02040503050406030204" pitchFamily="18" charset="0"/>
                      </a:rPr>
                      <m:t>+</m:t>
                    </m:r>
                    <m:d>
                      <m:dPr>
                        <m:ctrlPr>
                          <a:rPr lang="en-US" altLang="zh-TW" i="1">
                            <a:latin typeface="Cambria Math" panose="02040503050406030204" pitchFamily="18" charset="0"/>
                          </a:rPr>
                        </m:ctrlPr>
                      </m:dPr>
                      <m:e>
                        <m:r>
                          <a:rPr lang="en-US" altLang="zh-TW" i="1">
                            <a:latin typeface="Cambria Math" panose="02040503050406030204" pitchFamily="18" charset="0"/>
                          </a:rPr>
                          <m:t>1−</m:t>
                        </m:r>
                        <m:sSub>
                          <m:sSubPr>
                            <m:ctrlPr>
                              <a:rPr lang="en-US" altLang="zh-TW" i="1">
                                <a:latin typeface="Cambria Math" panose="02040503050406030204" pitchFamily="18" charset="0"/>
                              </a:rPr>
                            </m:ctrlPr>
                          </m:sSubPr>
                          <m:e>
                            <m:r>
                              <a:rPr lang="zh-TW" altLang="en-US" i="1">
                                <a:latin typeface="Cambria Math" panose="02040503050406030204" pitchFamily="18" charset="0"/>
                              </a:rPr>
                              <m:t>𝛽</m:t>
                            </m:r>
                          </m:e>
                          <m:sub>
                            <m:r>
                              <a:rPr lang="en-US" altLang="zh-TW" i="1">
                                <a:latin typeface="Cambria Math" panose="02040503050406030204" pitchFamily="18" charset="0"/>
                              </a:rPr>
                              <m:t>2</m:t>
                            </m:r>
                          </m:sub>
                        </m:sSub>
                      </m:e>
                    </m:d>
                    <m:sSup>
                      <m:sSupPr>
                        <m:ctrlPr>
                          <a:rPr lang="en-US" altLang="zh-TW" i="1">
                            <a:latin typeface="Cambria Math" panose="02040503050406030204" pitchFamily="18" charset="0"/>
                          </a:rPr>
                        </m:ctrlPr>
                      </m:sSupPr>
                      <m:e>
                        <m:d>
                          <m:dPr>
                            <m:ctrlPr>
                              <a:rPr lang="en-US" altLang="zh-TW" i="1">
                                <a:latin typeface="Cambria Math" panose="02040503050406030204" pitchFamily="18" charset="0"/>
                              </a:rPr>
                            </m:ctrlPr>
                          </m:dPr>
                          <m:e>
                            <m:r>
                              <a:rPr lang="zh-TW" altLang="en-US"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e>
                            </m:d>
                          </m:e>
                        </m:d>
                      </m:e>
                      <m:sup>
                        <m:r>
                          <a:rPr lang="en-US" altLang="zh-TW" i="1">
                            <a:latin typeface="Cambria Math" panose="02040503050406030204" pitchFamily="18" charset="0"/>
                          </a:rPr>
                          <m:t>2</m:t>
                        </m:r>
                      </m:sup>
                    </m:sSup>
                  </m:oMath>
                </a14:m>
                <a:endParaRPr lang="en-US" dirty="0"/>
              </a:p>
              <a:p>
                <a:pPr lvl="1"/>
                <a:r>
                  <a:rPr lang="en-US" dirty="0"/>
                  <a:t>The parameter update is:</a:t>
                </a:r>
                <a14:m>
                  <m:oMath xmlns:m="http://schemas.openxmlformats.org/officeDocument/2006/math">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r>
                      <a:rPr lang="en-US" altLang="zh-TW" i="1">
                        <a:latin typeface="Cambria Math" panose="02040503050406030204" pitchFamily="18" charset="0"/>
                      </a:rPr>
                      <m:t>−</m:t>
                    </m:r>
                    <m:r>
                      <a:rPr lang="zh-TW" altLang="en-US" i="1">
                        <a:latin typeface="Cambria Math" panose="02040503050406030204" pitchFamily="18" charset="0"/>
                      </a:rPr>
                      <m:t>𝛼</m:t>
                    </m:r>
                    <m:f>
                      <m:fPr>
                        <m:ctrlPr>
                          <a:rPr lang="en-US" altLang="zh-TW" i="1">
                            <a:latin typeface="Cambria Math" panose="02040503050406030204" pitchFamily="18" charset="0"/>
                          </a:rPr>
                        </m:ctrlPr>
                      </m:fPr>
                      <m:num>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𝑉</m:t>
                                </m:r>
                              </m:e>
                            </m:acc>
                          </m:e>
                          <m:sup>
                            <m:r>
                              <a:rPr lang="en-US" altLang="zh-TW" i="1">
                                <a:latin typeface="Cambria Math" panose="02040503050406030204" pitchFamily="18" charset="0"/>
                              </a:rPr>
                              <m:t>𝑡</m:t>
                            </m:r>
                          </m:sup>
                        </m:sSup>
                      </m:num>
                      <m:den>
                        <m:rad>
                          <m:radPr>
                            <m:degHide m:val="on"/>
                            <m:ctrlPr>
                              <a:rPr lang="en-US" altLang="zh-TW" i="1">
                                <a:latin typeface="Cambria Math" panose="02040503050406030204" pitchFamily="18" charset="0"/>
                              </a:rPr>
                            </m:ctrlPr>
                          </m:radPr>
                          <m:deg/>
                          <m:e>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𝑈</m:t>
                                    </m:r>
                                  </m:e>
                                </m:acc>
                              </m:e>
                              <m:sup>
                                <m:r>
                                  <a:rPr lang="en-US" altLang="zh-TW" i="1">
                                    <a:latin typeface="Cambria Math" panose="02040503050406030204" pitchFamily="18" charset="0"/>
                                  </a:rPr>
                                  <m:t>𝑡</m:t>
                                </m:r>
                              </m:sup>
                            </m:sSup>
                          </m:e>
                        </m:rad>
                        <m:r>
                          <a:rPr lang="en-US" altLang="zh-TW" i="1">
                            <a:latin typeface="Cambria Math" panose="02040503050406030204" pitchFamily="18" charset="0"/>
                          </a:rPr>
                          <m:t>+</m:t>
                        </m:r>
                        <m:r>
                          <a:rPr lang="zh-TW" altLang="en-US" i="1">
                            <a:latin typeface="Cambria Math" panose="02040503050406030204" pitchFamily="18" charset="0"/>
                          </a:rPr>
                          <m:t>𝜖</m:t>
                        </m:r>
                      </m:den>
                    </m:f>
                  </m:oMath>
                </a14:m>
                <a:endParaRPr lang="en-US" dirty="0"/>
              </a:p>
              <a:p>
                <a:pPr lvl="2"/>
                <a:r>
                  <a:rPr lang="en-US" dirty="0"/>
                  <a:t>Where: </a:t>
                </a:r>
                <a14:m>
                  <m:oMath xmlns:m="http://schemas.openxmlformats.org/officeDocument/2006/math">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𝑉</m:t>
                            </m:r>
                          </m:e>
                        </m:acc>
                      </m:e>
                      <m:sup>
                        <m:r>
                          <a:rPr lang="en-US" altLang="zh-TW" i="1">
                            <a:latin typeface="Cambria Math" panose="02040503050406030204" pitchFamily="18" charset="0"/>
                          </a:rPr>
                          <m:t>𝑡</m:t>
                        </m:r>
                      </m:sup>
                    </m:sSup>
                    <m:r>
                      <a:rPr lang="en-US" altLang="zh-TW" i="1">
                        <a:latin typeface="Cambria Math" panose="02040503050406030204" pitchFamily="18" charset="0"/>
                      </a:rPr>
                      <m:t>=</m:t>
                    </m:r>
                    <m:f>
                      <m:fPr>
                        <m:ctrlPr>
                          <a:rPr lang="en-US" altLang="zh-TW" i="1">
                            <a:latin typeface="Cambria Math" panose="02040503050406030204" pitchFamily="18" charset="0"/>
                          </a:rPr>
                        </m:ctrlPr>
                      </m:fPr>
                      <m:num>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sup>
                        </m:sSup>
                      </m:num>
                      <m:den>
                        <m:r>
                          <a:rPr lang="en-US" altLang="zh-TW" i="1">
                            <a:latin typeface="Cambria Math" panose="02040503050406030204" pitchFamily="18" charset="0"/>
                          </a:rPr>
                          <m:t>1−</m:t>
                        </m:r>
                        <m:sSub>
                          <m:sSubPr>
                            <m:ctrlPr>
                              <a:rPr lang="en-US" altLang="zh-TW" i="1">
                                <a:latin typeface="Cambria Math" panose="02040503050406030204" pitchFamily="18" charset="0"/>
                              </a:rPr>
                            </m:ctrlPr>
                          </m:sSubPr>
                          <m:e>
                            <m:r>
                              <a:rPr lang="zh-TW" altLang="en-US" i="1">
                                <a:latin typeface="Cambria Math" panose="02040503050406030204" pitchFamily="18" charset="0"/>
                              </a:rPr>
                              <m:t>𝛽</m:t>
                            </m:r>
                          </m:e>
                          <m:sub>
                            <m:r>
                              <a:rPr lang="en-US" altLang="zh-TW" i="1">
                                <a:latin typeface="Cambria Math" panose="02040503050406030204" pitchFamily="18" charset="0"/>
                              </a:rPr>
                              <m:t>1</m:t>
                            </m:r>
                          </m:sub>
                        </m:sSub>
                      </m:den>
                    </m:f>
                  </m:oMath>
                </a14:m>
                <a:r>
                  <a:rPr lang="en-US" dirty="0"/>
                  <a:t> and </a:t>
                </a:r>
                <a14:m>
                  <m:oMath xmlns:m="http://schemas.openxmlformats.org/officeDocument/2006/math">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𝑈</m:t>
                            </m:r>
                          </m:e>
                        </m:acc>
                      </m:e>
                      <m:sup>
                        <m:r>
                          <a:rPr lang="en-US" altLang="zh-TW" i="1">
                            <a:latin typeface="Cambria Math" panose="02040503050406030204" pitchFamily="18" charset="0"/>
                          </a:rPr>
                          <m:t>𝑡</m:t>
                        </m:r>
                      </m:sup>
                    </m:sSup>
                    <m:r>
                      <a:rPr lang="en-US" altLang="zh-TW" i="1">
                        <a:latin typeface="Cambria Math" panose="02040503050406030204" pitchFamily="18" charset="0"/>
                      </a:rPr>
                      <m:t>=</m:t>
                    </m:r>
                    <m:f>
                      <m:fPr>
                        <m:ctrlPr>
                          <a:rPr lang="en-US" altLang="zh-TW" i="1">
                            <a:latin typeface="Cambria Math" panose="02040503050406030204" pitchFamily="18" charset="0"/>
                          </a:rPr>
                        </m:ctrlPr>
                      </m:fPr>
                      <m:num>
                        <m:sSup>
                          <m:sSupPr>
                            <m:ctrlPr>
                              <a:rPr lang="en-US" altLang="zh-TW" i="1">
                                <a:latin typeface="Cambria Math" panose="02040503050406030204" pitchFamily="18" charset="0"/>
                              </a:rPr>
                            </m:ctrlPr>
                          </m:sSupPr>
                          <m:e>
                            <m:r>
                              <a:rPr lang="en-US" altLang="zh-TW" i="1">
                                <a:latin typeface="Cambria Math" panose="02040503050406030204" pitchFamily="18" charset="0"/>
                              </a:rPr>
                              <m:t>𝑈</m:t>
                            </m:r>
                          </m:e>
                          <m:sup>
                            <m:r>
                              <a:rPr lang="en-US" altLang="zh-TW" i="1">
                                <a:latin typeface="Cambria Math" panose="02040503050406030204" pitchFamily="18" charset="0"/>
                              </a:rPr>
                              <m:t>𝑡</m:t>
                            </m:r>
                          </m:sup>
                        </m:sSup>
                      </m:num>
                      <m:den>
                        <m:r>
                          <a:rPr lang="en-US" altLang="zh-TW" i="1">
                            <a:latin typeface="Cambria Math" panose="02040503050406030204" pitchFamily="18" charset="0"/>
                          </a:rPr>
                          <m:t>1−</m:t>
                        </m:r>
                        <m:sSub>
                          <m:sSubPr>
                            <m:ctrlPr>
                              <a:rPr lang="en-US" altLang="zh-TW" i="1">
                                <a:latin typeface="Cambria Math" panose="02040503050406030204" pitchFamily="18" charset="0"/>
                              </a:rPr>
                            </m:ctrlPr>
                          </m:sSubPr>
                          <m:e>
                            <m:r>
                              <a:rPr lang="zh-TW" altLang="en-US" i="1">
                                <a:latin typeface="Cambria Math" panose="02040503050406030204" pitchFamily="18" charset="0"/>
                              </a:rPr>
                              <m:t>𝛽</m:t>
                            </m:r>
                          </m:e>
                          <m:sub>
                            <m:r>
                              <a:rPr lang="en-US" altLang="zh-TW" i="1">
                                <a:latin typeface="Cambria Math" panose="02040503050406030204" pitchFamily="18" charset="0"/>
                              </a:rPr>
                              <m:t>2</m:t>
                            </m:r>
                          </m:sub>
                        </m:sSub>
                      </m:den>
                    </m:f>
                  </m:oMath>
                </a14:m>
                <a:endParaRPr lang="en-US" dirty="0"/>
              </a:p>
              <a:p>
                <a:pPr lvl="2"/>
                <a:r>
                  <a:rPr lang="en-US" dirty="0"/>
                  <a:t>The proposed default values are </a:t>
                </a:r>
                <a14:m>
                  <m:oMath xmlns:m="http://schemas.openxmlformats.org/officeDocument/2006/math">
                    <m:sSub>
                      <m:sSubPr>
                        <m:ctrlPr>
                          <a:rPr lang="en-US" altLang="zh-TW" i="1">
                            <a:latin typeface="Cambria Math" panose="02040503050406030204" pitchFamily="18" charset="0"/>
                          </a:rPr>
                        </m:ctrlPr>
                      </m:sSubPr>
                      <m:e>
                        <m:r>
                          <a:rPr lang="zh-TW" altLang="en-US" i="1">
                            <a:latin typeface="Cambria Math" panose="02040503050406030204" pitchFamily="18" charset="0"/>
                          </a:rPr>
                          <m:t>𝛽</m:t>
                        </m:r>
                      </m:e>
                      <m:sub>
                        <m:r>
                          <a:rPr lang="en-US" altLang="zh-TW" i="1">
                            <a:latin typeface="Cambria Math" panose="02040503050406030204" pitchFamily="18" charset="0"/>
                          </a:rPr>
                          <m:t>1</m:t>
                        </m:r>
                      </m:sub>
                    </m:sSub>
                  </m:oMath>
                </a14:m>
                <a:r>
                  <a:rPr lang="en-US" dirty="0"/>
                  <a:t> = 0.9, </a:t>
                </a:r>
                <a14:m>
                  <m:oMath xmlns:m="http://schemas.openxmlformats.org/officeDocument/2006/math">
                    <m:sSub>
                      <m:sSubPr>
                        <m:ctrlPr>
                          <a:rPr lang="en-US" altLang="zh-TW" i="1">
                            <a:latin typeface="Cambria Math" panose="02040503050406030204" pitchFamily="18" charset="0"/>
                          </a:rPr>
                        </m:ctrlPr>
                      </m:sSubPr>
                      <m:e>
                        <m:r>
                          <a:rPr lang="zh-TW" altLang="en-US" i="1">
                            <a:latin typeface="Cambria Math" panose="02040503050406030204" pitchFamily="18" charset="0"/>
                          </a:rPr>
                          <m:t>𝛽</m:t>
                        </m:r>
                      </m:e>
                      <m:sub>
                        <m:r>
                          <a:rPr lang="en-US" altLang="zh-TW" i="1">
                            <a:latin typeface="Cambria Math" panose="02040503050406030204" pitchFamily="18" charset="0"/>
                          </a:rPr>
                          <m:t>2</m:t>
                        </m:r>
                      </m:sub>
                    </m:sSub>
                  </m:oMath>
                </a14:m>
                <a:r>
                  <a:rPr lang="en-US" dirty="0"/>
                  <a:t> = 0.999, and </a:t>
                </a:r>
                <a14:m>
                  <m:oMath xmlns:m="http://schemas.openxmlformats.org/officeDocument/2006/math">
                    <m:r>
                      <a:rPr lang="zh-TW" altLang="en-US" i="1">
                        <a:latin typeface="Cambria Math" panose="02040503050406030204" pitchFamily="18" charset="0"/>
                      </a:rPr>
                      <m:t>𝜖</m:t>
                    </m:r>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10</m:t>
                        </m:r>
                      </m:e>
                      <m:sup>
                        <m:r>
                          <a:rPr lang="en-US" altLang="zh-TW" i="1">
                            <a:latin typeface="Cambria Math" panose="02040503050406030204" pitchFamily="18" charset="0"/>
                          </a:rPr>
                          <m:t>−8</m:t>
                        </m:r>
                      </m:sup>
                    </m:sSup>
                  </m:oMath>
                </a14:m>
                <a:endParaRPr lang="en-US" dirty="0"/>
              </a:p>
              <a:p>
                <a:r>
                  <a:rPr lang="en-US" dirty="0"/>
                  <a:t>Other commonly used optimization methods include:</a:t>
                </a:r>
              </a:p>
              <a:p>
                <a:pPr lvl="1"/>
                <a:r>
                  <a:rPr lang="en-US" dirty="0" err="1"/>
                  <a:t>Adagrad</a:t>
                </a:r>
                <a:r>
                  <a:rPr lang="en-US" dirty="0"/>
                  <a:t>, </a:t>
                </a:r>
                <a:r>
                  <a:rPr lang="en-US" dirty="0" err="1"/>
                  <a:t>Adadelta</a:t>
                </a:r>
                <a:r>
                  <a:rPr lang="en-US" dirty="0"/>
                  <a:t>, </a:t>
                </a:r>
                <a:r>
                  <a:rPr lang="en-US" dirty="0" err="1"/>
                  <a:t>RMSprop</a:t>
                </a:r>
                <a:r>
                  <a:rPr lang="en-US" dirty="0"/>
                  <a:t>, </a:t>
                </a:r>
                <a:r>
                  <a:rPr lang="en-US" dirty="0" err="1"/>
                  <a:t>Nadam</a:t>
                </a:r>
                <a:r>
                  <a:rPr lang="en-US" dirty="0"/>
                  <a:t>, etc.</a:t>
                </a:r>
              </a:p>
              <a:p>
                <a:pPr lvl="1"/>
                <a:r>
                  <a:rPr lang="en-US" dirty="0"/>
                  <a:t>Most commonly used optimizers nowadays are Adam and SGD with momentum</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1589" r="-826"/>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B6D06764-EC36-4AC7-AA01-671A749C3C3C}"/>
              </a:ext>
            </a:extLst>
          </p:cNvPr>
          <p:cNvSpPr>
            <a:spLocks noGrp="1"/>
          </p:cNvSpPr>
          <p:nvPr>
            <p:ph idx="10"/>
          </p:nvPr>
        </p:nvSpPr>
        <p:spPr/>
        <p:txBody>
          <a:bodyPr>
            <a:normAutofit/>
          </a:bodyPr>
          <a:lstStyle/>
          <a:p>
            <a:r>
              <a:rPr lang="en-US" dirty="0"/>
              <a:t>Training Neural Networks</a:t>
            </a:r>
          </a:p>
          <a:p>
            <a:endParaRPr lang="en-US" dirty="0"/>
          </a:p>
        </p:txBody>
      </p:sp>
    </p:spTree>
    <p:extLst>
      <p:ext uri="{BB962C8B-B14F-4D97-AF65-F5344CB8AC3E}">
        <p14:creationId xmlns:p14="http://schemas.microsoft.com/office/powerpoint/2010/main" val="5128591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3841"/>
          <a:stretch/>
        </p:blipFill>
        <p:spPr>
          <a:xfrm>
            <a:off x="636712" y="3886200"/>
            <a:ext cx="4320480" cy="3259233"/>
          </a:xfrm>
          <a:prstGeom prst="rect">
            <a:avLst/>
          </a:prstGeom>
        </p:spPr>
      </p:pic>
      <p:pic>
        <p:nvPicPr>
          <p:cNvPr id="5" name="Picture 4"/>
          <p:cNvPicPr>
            <a:picLocks noChangeAspect="1"/>
          </p:cNvPicPr>
          <p:nvPr/>
        </p:nvPicPr>
        <p:blipFill>
          <a:blip r:embed="rId4"/>
          <a:stretch>
            <a:fillRect/>
          </a:stretch>
        </p:blipFill>
        <p:spPr>
          <a:xfrm>
            <a:off x="5246142" y="3923280"/>
            <a:ext cx="4031530" cy="3202914"/>
          </a:xfrm>
          <a:prstGeom prst="rect">
            <a:avLst/>
          </a:prstGeom>
        </p:spPr>
      </p:pic>
      <p:sp>
        <p:nvSpPr>
          <p:cNvPr id="2" name="Title 1"/>
          <p:cNvSpPr>
            <a:spLocks noGrp="1"/>
          </p:cNvSpPr>
          <p:nvPr>
            <p:ph type="title"/>
          </p:nvPr>
        </p:nvSpPr>
        <p:spPr/>
        <p:txBody>
          <a:bodyPr/>
          <a:lstStyle/>
          <a:p>
            <a:r>
              <a:rPr lang="en-US" dirty="0"/>
              <a:t>Learning Rate</a:t>
            </a:r>
          </a:p>
        </p:txBody>
      </p:sp>
      <p:sp>
        <p:nvSpPr>
          <p:cNvPr id="3" name="Content Placeholder 2"/>
          <p:cNvSpPr>
            <a:spLocks noGrp="1"/>
          </p:cNvSpPr>
          <p:nvPr>
            <p:ph idx="1"/>
          </p:nvPr>
        </p:nvSpPr>
        <p:spPr/>
        <p:txBody>
          <a:bodyPr/>
          <a:lstStyle/>
          <a:p>
            <a:r>
              <a:rPr lang="en-US" b="1" i="1" dirty="0">
                <a:solidFill>
                  <a:srgbClr val="0070C0"/>
                </a:solidFill>
              </a:rPr>
              <a:t>Learning rate</a:t>
            </a:r>
          </a:p>
          <a:p>
            <a:pPr lvl="1"/>
            <a:r>
              <a:rPr lang="en-US" dirty="0"/>
              <a:t>The gradient tells us the direction in which the loss has the steepest rate of increase, but it does not tell us how far along the opposite direction we should step</a:t>
            </a:r>
          </a:p>
          <a:p>
            <a:pPr lvl="1"/>
            <a:r>
              <a:rPr lang="en-US" dirty="0"/>
              <a:t>Choosing the learning rate (also called the </a:t>
            </a:r>
            <a:r>
              <a:rPr lang="en-US" dirty="0">
                <a:solidFill>
                  <a:srgbClr val="FF0000"/>
                </a:solidFill>
              </a:rPr>
              <a:t>step size</a:t>
            </a:r>
            <a:r>
              <a:rPr lang="en-US" dirty="0"/>
              <a:t>) is one of the most important hyper-parameter settings for NN training</a:t>
            </a:r>
          </a:p>
        </p:txBody>
      </p:sp>
      <p:sp>
        <p:nvSpPr>
          <p:cNvPr id="8" name="Content Placeholder 7">
            <a:extLst>
              <a:ext uri="{FF2B5EF4-FFF2-40B4-BE49-F238E27FC236}">
                <a16:creationId xmlns:a16="http://schemas.microsoft.com/office/drawing/2014/main" id="{D47A4822-B148-44DB-8DA6-E7AEAC7D902A}"/>
              </a:ext>
            </a:extLst>
          </p:cNvPr>
          <p:cNvSpPr>
            <a:spLocks noGrp="1"/>
          </p:cNvSpPr>
          <p:nvPr>
            <p:ph idx="10"/>
          </p:nvPr>
        </p:nvSpPr>
        <p:spPr/>
        <p:txBody>
          <a:bodyPr>
            <a:normAutofit/>
          </a:bodyPr>
          <a:lstStyle/>
          <a:p>
            <a:r>
              <a:rPr lang="en-US" dirty="0"/>
              <a:t>Training Neural Networks</a:t>
            </a:r>
          </a:p>
          <a:p>
            <a:endParaRPr lang="en-US" dirty="0"/>
          </a:p>
        </p:txBody>
      </p:sp>
      <p:sp>
        <p:nvSpPr>
          <p:cNvPr id="6" name="TextBox 5">
            <a:extLst>
              <a:ext uri="{FF2B5EF4-FFF2-40B4-BE49-F238E27FC236}">
                <a16:creationId xmlns:a16="http://schemas.microsoft.com/office/drawing/2014/main" id="{FE6C552D-F43D-4842-A9F2-ADB4BBFF731B}"/>
              </a:ext>
            </a:extLst>
          </p:cNvPr>
          <p:cNvSpPr txBox="1"/>
          <p:nvPr/>
        </p:nvSpPr>
        <p:spPr>
          <a:xfrm>
            <a:off x="204664" y="4918806"/>
            <a:ext cx="720080" cy="584775"/>
          </a:xfrm>
          <a:prstGeom prst="rect">
            <a:avLst/>
          </a:prstGeom>
          <a:noFill/>
        </p:spPr>
        <p:txBody>
          <a:bodyPr wrap="square" rtlCol="0">
            <a:spAutoFit/>
          </a:bodyPr>
          <a:lstStyle/>
          <a:p>
            <a:r>
              <a:rPr lang="en-US" sz="1600" dirty="0"/>
              <a:t>LR too small</a:t>
            </a:r>
          </a:p>
        </p:txBody>
      </p:sp>
      <p:sp>
        <p:nvSpPr>
          <p:cNvPr id="7" name="TextBox 6">
            <a:extLst>
              <a:ext uri="{FF2B5EF4-FFF2-40B4-BE49-F238E27FC236}">
                <a16:creationId xmlns:a16="http://schemas.microsoft.com/office/drawing/2014/main" id="{E4FAA808-FCFD-4A83-A558-39E31C1E14BA}"/>
              </a:ext>
            </a:extLst>
          </p:cNvPr>
          <p:cNvSpPr txBox="1"/>
          <p:nvPr/>
        </p:nvSpPr>
        <p:spPr>
          <a:xfrm>
            <a:off x="9205664" y="4918806"/>
            <a:ext cx="720080" cy="584775"/>
          </a:xfrm>
          <a:prstGeom prst="rect">
            <a:avLst/>
          </a:prstGeom>
          <a:noFill/>
        </p:spPr>
        <p:txBody>
          <a:bodyPr wrap="square" rtlCol="0">
            <a:spAutoFit/>
          </a:bodyPr>
          <a:lstStyle/>
          <a:p>
            <a:r>
              <a:rPr lang="en-US" sz="1600" dirty="0"/>
              <a:t>LR too large</a:t>
            </a:r>
          </a:p>
        </p:txBody>
      </p:sp>
    </p:spTree>
    <p:extLst>
      <p:ext uri="{BB962C8B-B14F-4D97-AF65-F5344CB8AC3E}">
        <p14:creationId xmlns:p14="http://schemas.microsoft.com/office/powerpoint/2010/main" val="3813279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Rate</a:t>
            </a:r>
          </a:p>
        </p:txBody>
      </p:sp>
      <p:sp>
        <p:nvSpPr>
          <p:cNvPr id="3" name="Content Placeholder 2"/>
          <p:cNvSpPr>
            <a:spLocks noGrp="1"/>
          </p:cNvSpPr>
          <p:nvPr>
            <p:ph idx="1"/>
          </p:nvPr>
        </p:nvSpPr>
        <p:spPr/>
        <p:txBody>
          <a:bodyPr/>
          <a:lstStyle/>
          <a:p>
            <a:r>
              <a:rPr lang="en-US" dirty="0"/>
              <a:t>Training loss for different learning rates</a:t>
            </a:r>
          </a:p>
          <a:p>
            <a:pPr lvl="1"/>
            <a:r>
              <a:rPr lang="en-US" dirty="0"/>
              <a:t>High learning rate: the loss increases or plateaus too quickly</a:t>
            </a:r>
          </a:p>
          <a:p>
            <a:pPr lvl="1"/>
            <a:r>
              <a:rPr lang="en-US" dirty="0"/>
              <a:t>Low learning rate: the loss decreases too slowly (takes many epochs to reach a solution)</a:t>
            </a:r>
          </a:p>
        </p:txBody>
      </p:sp>
      <p:sp>
        <p:nvSpPr>
          <p:cNvPr id="6" name="Content Placeholder 5">
            <a:extLst>
              <a:ext uri="{FF2B5EF4-FFF2-40B4-BE49-F238E27FC236}">
                <a16:creationId xmlns:a16="http://schemas.microsoft.com/office/drawing/2014/main" id="{84CAD958-CC6D-4CCE-9BB1-F7DE63DC892D}"/>
              </a:ext>
            </a:extLst>
          </p:cNvPr>
          <p:cNvSpPr>
            <a:spLocks noGrp="1"/>
          </p:cNvSpPr>
          <p:nvPr>
            <p:ph idx="10"/>
          </p:nvPr>
        </p:nvSpPr>
        <p:spPr/>
        <p:txBody>
          <a:bodyPr>
            <a:normAutofit/>
          </a:bodyPr>
          <a:lstStyle/>
          <a:p>
            <a:r>
              <a:rPr lang="en-US" dirty="0"/>
              <a:t>Training Neural Networks</a:t>
            </a:r>
          </a:p>
          <a:p>
            <a:endParaRPr lang="en-US" dirty="0"/>
          </a:p>
        </p:txBody>
      </p:sp>
      <p:pic>
        <p:nvPicPr>
          <p:cNvPr id="4" name="Picture 3"/>
          <p:cNvPicPr>
            <a:picLocks noChangeAspect="1"/>
          </p:cNvPicPr>
          <p:nvPr/>
        </p:nvPicPr>
        <p:blipFill>
          <a:blip r:embed="rId2"/>
          <a:stretch>
            <a:fillRect/>
          </a:stretch>
        </p:blipFill>
        <p:spPr>
          <a:xfrm>
            <a:off x="2927996" y="3526160"/>
            <a:ext cx="4281617" cy="3688048"/>
          </a:xfrm>
          <a:prstGeom prst="rect">
            <a:avLst/>
          </a:prstGeom>
        </p:spPr>
      </p:pic>
      <p:sp>
        <p:nvSpPr>
          <p:cNvPr id="5" name="TextBox 4"/>
          <p:cNvSpPr txBox="1"/>
          <p:nvPr/>
        </p:nvSpPr>
        <p:spPr>
          <a:xfrm>
            <a:off x="852736" y="7526179"/>
            <a:ext cx="8712968" cy="246221"/>
          </a:xfrm>
          <a:prstGeom prst="rect">
            <a:avLst/>
          </a:prstGeom>
          <a:noFill/>
        </p:spPr>
        <p:txBody>
          <a:bodyPr wrap="square" rtlCol="0">
            <a:spAutoFit/>
          </a:bodyPr>
          <a:lstStyle/>
          <a:p>
            <a:pPr algn="ctr"/>
            <a:r>
              <a:rPr lang="en-US" sz="1000" dirty="0"/>
              <a:t>Picture from: </a:t>
            </a:r>
            <a:r>
              <a:rPr lang="en-US" sz="1000" dirty="0">
                <a:hlinkClick r:id="rId3"/>
              </a:rPr>
              <a:t>https://cs231n.github.io/neural-networks-3/</a:t>
            </a:r>
            <a:endParaRPr lang="en-US" sz="1000" dirty="0"/>
          </a:p>
        </p:txBody>
      </p:sp>
    </p:spTree>
    <p:extLst>
      <p:ext uri="{BB962C8B-B14F-4D97-AF65-F5344CB8AC3E}">
        <p14:creationId xmlns:p14="http://schemas.microsoft.com/office/powerpoint/2010/main" val="33631633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Learning Rate Scheduling</a:t>
            </a:r>
          </a:p>
        </p:txBody>
      </p:sp>
      <p:sp>
        <p:nvSpPr>
          <p:cNvPr id="3" name="Content Placeholder 2"/>
          <p:cNvSpPr>
            <a:spLocks noGrp="1"/>
          </p:cNvSpPr>
          <p:nvPr>
            <p:ph idx="1"/>
          </p:nvPr>
        </p:nvSpPr>
        <p:spPr/>
        <p:txBody>
          <a:bodyPr>
            <a:normAutofit/>
          </a:bodyPr>
          <a:lstStyle/>
          <a:p>
            <a:r>
              <a:rPr lang="en-US" b="1" i="1" dirty="0">
                <a:solidFill>
                  <a:srgbClr val="0070C0"/>
                </a:solidFill>
              </a:rPr>
              <a:t>Learning rate scheduling </a:t>
            </a:r>
            <a:r>
              <a:rPr lang="en-US" dirty="0"/>
              <a:t>is applied to change the values of the learning rate during the training</a:t>
            </a:r>
          </a:p>
          <a:p>
            <a:pPr lvl="1"/>
            <a:r>
              <a:rPr lang="en-US" b="1" i="1" dirty="0">
                <a:solidFill>
                  <a:srgbClr val="0070C0"/>
                </a:solidFill>
              </a:rPr>
              <a:t>Annealing</a:t>
            </a:r>
            <a:r>
              <a:rPr lang="en-US" dirty="0"/>
              <a:t> is reducing the learning rate over time (a.k.a. learning rate decay)</a:t>
            </a:r>
          </a:p>
          <a:p>
            <a:pPr lvl="2"/>
            <a:r>
              <a:rPr lang="en-US" dirty="0"/>
              <a:t>Approach 1: reduce the learning rate by some factor </a:t>
            </a:r>
            <a:r>
              <a:rPr lang="en-US" dirty="0">
                <a:solidFill>
                  <a:srgbClr val="FF0000"/>
                </a:solidFill>
              </a:rPr>
              <a:t>every few epochs</a:t>
            </a:r>
          </a:p>
          <a:p>
            <a:pPr lvl="3"/>
            <a:r>
              <a:rPr lang="en-US" dirty="0"/>
              <a:t>Typical values: reduce the learning rate by a half every 5 epochs, or divide by 10 every 20 epochs</a:t>
            </a:r>
          </a:p>
          <a:p>
            <a:pPr lvl="2"/>
            <a:r>
              <a:rPr lang="en-US" dirty="0"/>
              <a:t>Approach 2: </a:t>
            </a:r>
            <a:r>
              <a:rPr lang="en-US" dirty="0">
                <a:solidFill>
                  <a:srgbClr val="FF0000"/>
                </a:solidFill>
              </a:rPr>
              <a:t>exponential </a:t>
            </a:r>
            <a:r>
              <a:rPr lang="en-US" dirty="0"/>
              <a:t>or </a:t>
            </a:r>
            <a:r>
              <a:rPr lang="en-US" dirty="0">
                <a:solidFill>
                  <a:srgbClr val="FF0000"/>
                </a:solidFill>
              </a:rPr>
              <a:t>cosine decay </a:t>
            </a:r>
            <a:r>
              <a:rPr lang="en-US" dirty="0"/>
              <a:t>gradually</a:t>
            </a:r>
            <a:r>
              <a:rPr lang="en-US" dirty="0">
                <a:solidFill>
                  <a:srgbClr val="FF0000"/>
                </a:solidFill>
              </a:rPr>
              <a:t> </a:t>
            </a:r>
            <a:r>
              <a:rPr lang="en-US" dirty="0"/>
              <a:t>reduce the learning rate over time</a:t>
            </a:r>
          </a:p>
          <a:p>
            <a:pPr lvl="2"/>
            <a:r>
              <a:rPr lang="en-US" dirty="0"/>
              <a:t>Approach 3: reduce the learning rate by a constant (e.g., by half) whenever the </a:t>
            </a:r>
            <a:r>
              <a:rPr lang="en-US" dirty="0">
                <a:solidFill>
                  <a:srgbClr val="FF0000"/>
                </a:solidFill>
              </a:rPr>
              <a:t>validation loss stops improving</a:t>
            </a:r>
            <a:r>
              <a:rPr lang="en-US" dirty="0"/>
              <a:t> </a:t>
            </a:r>
          </a:p>
          <a:p>
            <a:pPr lvl="3"/>
            <a:r>
              <a:rPr lang="en-US" dirty="0"/>
              <a:t>In </a:t>
            </a:r>
            <a:r>
              <a:rPr lang="en-US" dirty="0" err="1"/>
              <a:t>TensorFlow</a:t>
            </a:r>
            <a:r>
              <a:rPr lang="en-US" dirty="0"/>
              <a:t>: </a:t>
            </a:r>
            <a:r>
              <a:rPr lang="en-US" dirty="0" err="1"/>
              <a:t>tf.keras.callbacks.ReduceLROnPleateau</a:t>
            </a:r>
            <a:r>
              <a:rPr lang="en-US" dirty="0"/>
              <a:t>()</a:t>
            </a:r>
          </a:p>
          <a:p>
            <a:pPr lvl="4"/>
            <a:r>
              <a:rPr lang="en-US" dirty="0"/>
              <a:t>Monitor: validation loss, factor: 0.1 (i.e., divide by 10), patience: 10 (how many epochs to wait before applying it), Minimum learning rate: 1e-6 (when to stop)</a:t>
            </a:r>
          </a:p>
          <a:p>
            <a:pPr lvl="1"/>
            <a:r>
              <a:rPr lang="en-US" b="1" i="1" dirty="0">
                <a:solidFill>
                  <a:srgbClr val="0070C0"/>
                </a:solidFill>
              </a:rPr>
              <a:t>Warmup</a:t>
            </a:r>
            <a:r>
              <a:rPr lang="en-US" dirty="0"/>
              <a:t> is gradually increasing the learning rate initially, and afterward let it cool down until the end of the training</a:t>
            </a:r>
          </a:p>
          <a:p>
            <a:pPr lvl="2"/>
            <a:endParaRPr lang="en-US" dirty="0"/>
          </a:p>
          <a:p>
            <a:endParaRPr lang="en-US" dirty="0"/>
          </a:p>
        </p:txBody>
      </p:sp>
      <p:sp>
        <p:nvSpPr>
          <p:cNvPr id="4" name="Content Placeholder 3">
            <a:extLst>
              <a:ext uri="{FF2B5EF4-FFF2-40B4-BE49-F238E27FC236}">
                <a16:creationId xmlns:a16="http://schemas.microsoft.com/office/drawing/2014/main" id="{F3091F55-24C8-4516-949D-6431ACFACDC6}"/>
              </a:ext>
            </a:extLst>
          </p:cNvPr>
          <p:cNvSpPr>
            <a:spLocks noGrp="1"/>
          </p:cNvSpPr>
          <p:nvPr>
            <p:ph idx="10"/>
          </p:nvPr>
        </p:nvSpPr>
        <p:spPr/>
        <p:txBody>
          <a:bodyPr>
            <a:normAutofit/>
          </a:bodyPr>
          <a:lstStyle/>
          <a:p>
            <a:r>
              <a:rPr lang="en-US" dirty="0"/>
              <a:t>Training Neural Networks</a:t>
            </a:r>
          </a:p>
          <a:p>
            <a:endParaRPr lang="en-US" dirty="0"/>
          </a:p>
        </p:txBody>
      </p:sp>
      <p:sp>
        <p:nvSpPr>
          <p:cNvPr id="6" name="AutoShape 4" descr="../_images/output_lr-scheduler_1dfeb6_65_0.svg"/>
          <p:cNvSpPr>
            <a:spLocks noChangeAspect="1" noChangeArrowheads="1"/>
          </p:cNvSpPr>
          <p:nvPr/>
        </p:nvSpPr>
        <p:spPr bwMode="auto">
          <a:xfrm>
            <a:off x="-1019472" y="5802571"/>
            <a:ext cx="1655894" cy="165589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3"/>
          <a:stretch>
            <a:fillRect/>
          </a:stretch>
        </p:blipFill>
        <p:spPr>
          <a:xfrm>
            <a:off x="1356792" y="6054476"/>
            <a:ext cx="2368601" cy="1685458"/>
          </a:xfrm>
          <a:prstGeom prst="rect">
            <a:avLst/>
          </a:prstGeom>
        </p:spPr>
      </p:pic>
      <p:pic>
        <p:nvPicPr>
          <p:cNvPr id="8" name="Picture 7"/>
          <p:cNvPicPr>
            <a:picLocks noChangeAspect="1"/>
          </p:cNvPicPr>
          <p:nvPr/>
        </p:nvPicPr>
        <p:blipFill>
          <a:blip r:embed="rId4"/>
          <a:stretch>
            <a:fillRect/>
          </a:stretch>
        </p:blipFill>
        <p:spPr>
          <a:xfrm>
            <a:off x="4357093" y="6073384"/>
            <a:ext cx="2256283" cy="1629240"/>
          </a:xfrm>
          <a:prstGeom prst="rect">
            <a:avLst/>
          </a:prstGeom>
        </p:spPr>
      </p:pic>
      <p:pic>
        <p:nvPicPr>
          <p:cNvPr id="9" name="Picture 8"/>
          <p:cNvPicPr>
            <a:picLocks noChangeAspect="1"/>
          </p:cNvPicPr>
          <p:nvPr/>
        </p:nvPicPr>
        <p:blipFill>
          <a:blip r:embed="rId5"/>
          <a:stretch>
            <a:fillRect/>
          </a:stretch>
        </p:blipFill>
        <p:spPr>
          <a:xfrm>
            <a:off x="6957044" y="6118448"/>
            <a:ext cx="2255090" cy="1602301"/>
          </a:xfrm>
          <a:prstGeom prst="rect">
            <a:avLst/>
          </a:prstGeom>
        </p:spPr>
      </p:pic>
      <p:sp>
        <p:nvSpPr>
          <p:cNvPr id="10" name="TextBox 9"/>
          <p:cNvSpPr txBox="1"/>
          <p:nvPr/>
        </p:nvSpPr>
        <p:spPr>
          <a:xfrm>
            <a:off x="1572816" y="5789615"/>
            <a:ext cx="2016224" cy="307777"/>
          </a:xfrm>
          <a:prstGeom prst="rect">
            <a:avLst/>
          </a:prstGeom>
          <a:noFill/>
        </p:spPr>
        <p:txBody>
          <a:bodyPr wrap="square" rtlCol="0">
            <a:spAutoFit/>
          </a:bodyPr>
          <a:lstStyle/>
          <a:p>
            <a:pPr algn="ctr"/>
            <a:r>
              <a:rPr lang="en-US" sz="1400" dirty="0"/>
              <a:t>Exponential decay</a:t>
            </a:r>
          </a:p>
        </p:txBody>
      </p:sp>
      <p:sp>
        <p:nvSpPr>
          <p:cNvPr id="11" name="TextBox 10"/>
          <p:cNvSpPr txBox="1"/>
          <p:nvPr/>
        </p:nvSpPr>
        <p:spPr>
          <a:xfrm>
            <a:off x="4486613" y="5802571"/>
            <a:ext cx="2016224" cy="307777"/>
          </a:xfrm>
          <a:prstGeom prst="rect">
            <a:avLst/>
          </a:prstGeom>
          <a:noFill/>
        </p:spPr>
        <p:txBody>
          <a:bodyPr wrap="square" rtlCol="0">
            <a:spAutoFit/>
          </a:bodyPr>
          <a:lstStyle/>
          <a:p>
            <a:pPr algn="ctr"/>
            <a:r>
              <a:rPr lang="en-US" sz="1400" dirty="0"/>
              <a:t>Cosine decay</a:t>
            </a:r>
          </a:p>
        </p:txBody>
      </p:sp>
      <p:sp>
        <p:nvSpPr>
          <p:cNvPr id="12" name="TextBox 11"/>
          <p:cNvSpPr txBox="1"/>
          <p:nvPr/>
        </p:nvSpPr>
        <p:spPr>
          <a:xfrm>
            <a:off x="7117432" y="5830416"/>
            <a:ext cx="2016224" cy="307777"/>
          </a:xfrm>
          <a:prstGeom prst="rect">
            <a:avLst/>
          </a:prstGeom>
          <a:noFill/>
        </p:spPr>
        <p:txBody>
          <a:bodyPr wrap="square" rtlCol="0">
            <a:spAutoFit/>
          </a:bodyPr>
          <a:lstStyle/>
          <a:p>
            <a:pPr algn="ctr"/>
            <a:r>
              <a:rPr lang="en-US" sz="1400" dirty="0"/>
              <a:t>Warmup</a:t>
            </a:r>
          </a:p>
        </p:txBody>
      </p:sp>
    </p:spTree>
    <p:extLst>
      <p:ext uri="{BB962C8B-B14F-4D97-AF65-F5344CB8AC3E}">
        <p14:creationId xmlns:p14="http://schemas.microsoft.com/office/powerpoint/2010/main" val="1281428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Vanishing Gradient Problem</a:t>
            </a:r>
          </a:p>
        </p:txBody>
      </p:sp>
      <p:sp>
        <p:nvSpPr>
          <p:cNvPr id="3" name="Content Placeholder 2"/>
          <p:cNvSpPr>
            <a:spLocks noGrp="1"/>
          </p:cNvSpPr>
          <p:nvPr>
            <p:ph idx="1"/>
          </p:nvPr>
        </p:nvSpPr>
        <p:spPr/>
        <p:txBody>
          <a:bodyPr/>
          <a:lstStyle/>
          <a:p>
            <a:r>
              <a:rPr lang="en-US" dirty="0"/>
              <a:t>In some cases, during training, the gradients can become either very small (vanishing gradients) of very large (exploding gradients)</a:t>
            </a:r>
          </a:p>
          <a:p>
            <a:pPr lvl="1"/>
            <a:r>
              <a:rPr lang="en-US" dirty="0"/>
              <a:t>They result in very small or very large update of the parameters</a:t>
            </a:r>
          </a:p>
          <a:p>
            <a:pPr lvl="1"/>
            <a:r>
              <a:rPr lang="en-US" dirty="0"/>
              <a:t>Solutions: change learning rate, </a:t>
            </a:r>
            <a:r>
              <a:rPr lang="en-US" dirty="0" err="1"/>
              <a:t>ReLU</a:t>
            </a:r>
            <a:r>
              <a:rPr lang="en-US" dirty="0"/>
              <a:t> activations, regularization, LSTM units in RNNs</a:t>
            </a:r>
          </a:p>
        </p:txBody>
      </p:sp>
      <p:sp>
        <p:nvSpPr>
          <p:cNvPr id="4" name="Content Placeholder 3">
            <a:extLst>
              <a:ext uri="{FF2B5EF4-FFF2-40B4-BE49-F238E27FC236}">
                <a16:creationId xmlns:a16="http://schemas.microsoft.com/office/drawing/2014/main" id="{7C466B87-7F56-4D6E-9004-C5EE013FBEBF}"/>
              </a:ext>
            </a:extLst>
          </p:cNvPr>
          <p:cNvSpPr>
            <a:spLocks noGrp="1"/>
          </p:cNvSpPr>
          <p:nvPr>
            <p:ph idx="10"/>
          </p:nvPr>
        </p:nvSpPr>
        <p:spPr/>
        <p:txBody>
          <a:bodyPr>
            <a:normAutofit/>
          </a:bodyPr>
          <a:lstStyle/>
          <a:p>
            <a:r>
              <a:rPr lang="en-US" dirty="0"/>
              <a:t>Training Neural Networks</a:t>
            </a:r>
          </a:p>
          <a:p>
            <a:endParaRPr lang="en-US" dirty="0"/>
          </a:p>
        </p:txBody>
      </p:sp>
      <p:sp>
        <p:nvSpPr>
          <p:cNvPr id="10" name="矩形 136"/>
          <p:cNvSpPr/>
          <p:nvPr/>
        </p:nvSpPr>
        <p:spPr>
          <a:xfrm>
            <a:off x="3050722" y="3861774"/>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1" name="矩形 137"/>
          <p:cNvSpPr/>
          <p:nvPr/>
        </p:nvSpPr>
        <p:spPr>
          <a:xfrm>
            <a:off x="4376308" y="3845427"/>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2" name="矩形 138"/>
          <p:cNvSpPr/>
          <p:nvPr/>
        </p:nvSpPr>
        <p:spPr>
          <a:xfrm>
            <a:off x="6409645" y="3872569"/>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3" name="矩形 140"/>
          <p:cNvSpPr/>
          <p:nvPr/>
        </p:nvSpPr>
        <p:spPr>
          <a:xfrm>
            <a:off x="1867619" y="3889415"/>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14" name="直線單箭頭接點 141"/>
          <p:cNvCxnSpPr/>
          <p:nvPr/>
        </p:nvCxnSpPr>
        <p:spPr>
          <a:xfrm>
            <a:off x="6796452" y="4920989"/>
            <a:ext cx="7012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2"/>
          <p:cNvCxnSpPr/>
          <p:nvPr/>
        </p:nvCxnSpPr>
        <p:spPr>
          <a:xfrm>
            <a:off x="6905768" y="6166879"/>
            <a:ext cx="59198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43"/>
          <p:cNvCxnSpPr/>
          <p:nvPr/>
        </p:nvCxnSpPr>
        <p:spPr>
          <a:xfrm>
            <a:off x="6772568" y="4142186"/>
            <a:ext cx="72518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44"/>
          <p:cNvSpPr/>
          <p:nvPr/>
        </p:nvSpPr>
        <p:spPr>
          <a:xfrm>
            <a:off x="1936007" y="460710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8" name="矩形 145"/>
          <p:cNvSpPr/>
          <p:nvPr/>
        </p:nvSpPr>
        <p:spPr>
          <a:xfrm>
            <a:off x="1941825" y="403677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9" name="Object 12"/>
          <p:cNvGraphicFramePr>
            <a:graphicFrameLocks noChangeAspect="1"/>
          </p:cNvGraphicFramePr>
          <p:nvPr>
            <p:extLst>
              <p:ext uri="{D42A27DB-BD31-4B8C-83A1-F6EECF244321}">
                <p14:modId xmlns:p14="http://schemas.microsoft.com/office/powerpoint/2010/main" val="1897751510"/>
              </p:ext>
            </p:extLst>
          </p:nvPr>
        </p:nvGraphicFramePr>
        <p:xfrm>
          <a:off x="1954524" y="3941529"/>
          <a:ext cx="325438" cy="461962"/>
        </p:xfrm>
        <a:graphic>
          <a:graphicData uri="http://schemas.openxmlformats.org/presentationml/2006/ole">
            <mc:AlternateContent xmlns:mc="http://schemas.openxmlformats.org/markup-compatibility/2006">
              <mc:Choice xmlns:v="urn:schemas-microsoft-com:vml" Requires="v">
                <p:oleObj name="方程式" r:id="rId2" imgW="152280" imgH="215640" progId="Equation.3">
                  <p:embed/>
                </p:oleObj>
              </mc:Choice>
              <mc:Fallback>
                <p:oleObj name="方程式" r:id="rId2" imgW="152280" imgH="215640" progId="Equation.3">
                  <p:embed/>
                  <p:pic>
                    <p:nvPicPr>
                      <p:cNvPr id="147" name="Object 12"/>
                      <p:cNvPicPr>
                        <a:picLocks noChangeAspect="1" noChangeArrowheads="1"/>
                      </p:cNvPicPr>
                      <p:nvPr/>
                    </p:nvPicPr>
                    <p:blipFill>
                      <a:blip r:embed="rId3"/>
                      <a:srcRect/>
                      <a:stretch>
                        <a:fillRect/>
                      </a:stretch>
                    </p:blipFill>
                    <p:spPr bwMode="auto">
                      <a:xfrm>
                        <a:off x="1954524" y="394152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12"/>
          <p:cNvGraphicFramePr>
            <a:graphicFrameLocks noChangeAspect="1"/>
          </p:cNvGraphicFramePr>
          <p:nvPr>
            <p:extLst>
              <p:ext uri="{D42A27DB-BD31-4B8C-83A1-F6EECF244321}">
                <p14:modId xmlns:p14="http://schemas.microsoft.com/office/powerpoint/2010/main" val="3581467417"/>
              </p:ext>
            </p:extLst>
          </p:nvPr>
        </p:nvGraphicFramePr>
        <p:xfrm>
          <a:off x="1959820" y="4524258"/>
          <a:ext cx="352425" cy="461963"/>
        </p:xfrm>
        <a:graphic>
          <a:graphicData uri="http://schemas.openxmlformats.org/presentationml/2006/ole">
            <mc:AlternateContent xmlns:mc="http://schemas.openxmlformats.org/markup-compatibility/2006">
              <mc:Choice xmlns:v="urn:schemas-microsoft-com:vml" Requires="v">
                <p:oleObj name="方程式" r:id="rId4" imgW="164880" imgH="215640" progId="Equation.3">
                  <p:embed/>
                </p:oleObj>
              </mc:Choice>
              <mc:Fallback>
                <p:oleObj name="方程式" r:id="rId4" imgW="164880" imgH="215640" progId="Equation.3">
                  <p:embed/>
                  <p:pic>
                    <p:nvPicPr>
                      <p:cNvPr id="148" name="Object 12"/>
                      <p:cNvPicPr>
                        <a:picLocks noChangeAspect="1" noChangeArrowheads="1"/>
                      </p:cNvPicPr>
                      <p:nvPr/>
                    </p:nvPicPr>
                    <p:blipFill>
                      <a:blip r:embed="rId5"/>
                      <a:srcRect/>
                      <a:stretch>
                        <a:fillRect/>
                      </a:stretch>
                    </p:blipFill>
                    <p:spPr bwMode="auto">
                      <a:xfrm>
                        <a:off x="1959820" y="4524258"/>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橢圓 148"/>
          <p:cNvSpPr/>
          <p:nvPr/>
        </p:nvSpPr>
        <p:spPr>
          <a:xfrm>
            <a:off x="3147832" y="387277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2" name="橢圓 149"/>
          <p:cNvSpPr/>
          <p:nvPr/>
        </p:nvSpPr>
        <p:spPr>
          <a:xfrm>
            <a:off x="3150174" y="465134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3" name="橢圓 150"/>
          <p:cNvSpPr/>
          <p:nvPr/>
        </p:nvSpPr>
        <p:spPr>
          <a:xfrm>
            <a:off x="3138541" y="587935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4" name="文字方塊 151"/>
          <p:cNvSpPr txBox="1"/>
          <p:nvPr/>
        </p:nvSpPr>
        <p:spPr>
          <a:xfrm rot="5400000">
            <a:off x="3135794" y="530165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5" name="矩形 152"/>
          <p:cNvSpPr/>
          <p:nvPr/>
        </p:nvSpPr>
        <p:spPr>
          <a:xfrm>
            <a:off x="1945532" y="6004865"/>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26" name="Object 12"/>
          <p:cNvGraphicFramePr>
            <a:graphicFrameLocks noChangeAspect="1"/>
          </p:cNvGraphicFramePr>
          <p:nvPr>
            <p:extLst>
              <p:ext uri="{D42A27DB-BD31-4B8C-83A1-F6EECF244321}">
                <p14:modId xmlns:p14="http://schemas.microsoft.com/office/powerpoint/2010/main" val="2225129259"/>
              </p:ext>
            </p:extLst>
          </p:nvPr>
        </p:nvGraphicFramePr>
        <p:xfrm>
          <a:off x="1942416" y="5908611"/>
          <a:ext cx="407988" cy="488950"/>
        </p:xfrm>
        <a:graphic>
          <a:graphicData uri="http://schemas.openxmlformats.org/presentationml/2006/ole">
            <mc:AlternateContent xmlns:mc="http://schemas.openxmlformats.org/markup-compatibility/2006">
              <mc:Choice xmlns:v="urn:schemas-microsoft-com:vml" Requires="v">
                <p:oleObj name="方程式" r:id="rId6" imgW="190440" imgH="228600" progId="Equation.3">
                  <p:embed/>
                </p:oleObj>
              </mc:Choice>
              <mc:Fallback>
                <p:oleObj name="方程式" r:id="rId6" imgW="190440" imgH="228600" progId="Equation.3">
                  <p:embed/>
                  <p:pic>
                    <p:nvPicPr>
                      <p:cNvPr id="154" name="Object 12"/>
                      <p:cNvPicPr>
                        <a:picLocks noChangeAspect="1" noChangeArrowheads="1"/>
                      </p:cNvPicPr>
                      <p:nvPr/>
                    </p:nvPicPr>
                    <p:blipFill>
                      <a:blip r:embed="rId7"/>
                      <a:srcRect/>
                      <a:stretch>
                        <a:fillRect/>
                      </a:stretch>
                    </p:blipFill>
                    <p:spPr bwMode="auto">
                      <a:xfrm>
                        <a:off x="1942416" y="5908611"/>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 name="文字方塊 154"/>
          <p:cNvSpPr txBox="1"/>
          <p:nvPr/>
        </p:nvSpPr>
        <p:spPr>
          <a:xfrm rot="5400000">
            <a:off x="1821464" y="528980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8" name="橢圓 155"/>
          <p:cNvSpPr/>
          <p:nvPr/>
        </p:nvSpPr>
        <p:spPr>
          <a:xfrm>
            <a:off x="4463394" y="387277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9" name="橢圓 156"/>
          <p:cNvSpPr/>
          <p:nvPr/>
        </p:nvSpPr>
        <p:spPr>
          <a:xfrm>
            <a:off x="4465736" y="465134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0" name="橢圓 157"/>
          <p:cNvSpPr/>
          <p:nvPr/>
        </p:nvSpPr>
        <p:spPr>
          <a:xfrm>
            <a:off x="4454103" y="5879358"/>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1" name="文字方塊 158"/>
          <p:cNvSpPr txBox="1"/>
          <p:nvPr/>
        </p:nvSpPr>
        <p:spPr>
          <a:xfrm rot="5400000">
            <a:off x="4451356" y="530165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2" name="橢圓 159"/>
          <p:cNvSpPr/>
          <p:nvPr/>
        </p:nvSpPr>
        <p:spPr>
          <a:xfrm>
            <a:off x="6485489" y="3864463"/>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3" name="橢圓 160"/>
          <p:cNvSpPr/>
          <p:nvPr/>
        </p:nvSpPr>
        <p:spPr>
          <a:xfrm>
            <a:off x="6487831" y="4624372"/>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4" name="橢圓 161"/>
          <p:cNvSpPr/>
          <p:nvPr/>
        </p:nvSpPr>
        <p:spPr>
          <a:xfrm>
            <a:off x="6494859" y="5871045"/>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5" name="文字方塊 162"/>
          <p:cNvSpPr txBox="1"/>
          <p:nvPr/>
        </p:nvSpPr>
        <p:spPr>
          <a:xfrm rot="5400000">
            <a:off x="6492112" y="5290175"/>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6" name="文字方塊 163"/>
          <p:cNvSpPr txBox="1"/>
          <p:nvPr/>
        </p:nvSpPr>
        <p:spPr>
          <a:xfrm>
            <a:off x="5035439" y="381419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7" name="文字方塊 164"/>
          <p:cNvSpPr txBox="1"/>
          <p:nvPr/>
        </p:nvSpPr>
        <p:spPr>
          <a:xfrm>
            <a:off x="5053062" y="459969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8" name="文字方塊 165"/>
          <p:cNvSpPr txBox="1"/>
          <p:nvPr/>
        </p:nvSpPr>
        <p:spPr>
          <a:xfrm>
            <a:off x="5065242" y="5855983"/>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39" name="直線單箭頭接點 166"/>
          <p:cNvCxnSpPr>
            <a:stCxn id="21" idx="6"/>
            <a:endCxn id="28" idx="2"/>
          </p:cNvCxnSpPr>
          <p:nvPr/>
        </p:nvCxnSpPr>
        <p:spPr>
          <a:xfrm>
            <a:off x="3721990" y="415985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167"/>
          <p:cNvCxnSpPr/>
          <p:nvPr/>
        </p:nvCxnSpPr>
        <p:spPr>
          <a:xfrm>
            <a:off x="3721990" y="4951607"/>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168"/>
          <p:cNvCxnSpPr/>
          <p:nvPr/>
        </p:nvCxnSpPr>
        <p:spPr>
          <a:xfrm>
            <a:off x="3712699" y="617357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169"/>
          <p:cNvCxnSpPr>
            <a:stCxn id="22" idx="6"/>
            <a:endCxn id="28" idx="2"/>
          </p:cNvCxnSpPr>
          <p:nvPr/>
        </p:nvCxnSpPr>
        <p:spPr>
          <a:xfrm flipV="1">
            <a:off x="3724332" y="4159855"/>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170"/>
          <p:cNvCxnSpPr>
            <a:stCxn id="21" idx="6"/>
            <a:endCxn id="29" idx="2"/>
          </p:cNvCxnSpPr>
          <p:nvPr/>
        </p:nvCxnSpPr>
        <p:spPr>
          <a:xfrm>
            <a:off x="3721990" y="4159855"/>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171"/>
          <p:cNvCxnSpPr>
            <a:stCxn id="21" idx="6"/>
            <a:endCxn id="30" idx="2"/>
          </p:cNvCxnSpPr>
          <p:nvPr/>
        </p:nvCxnSpPr>
        <p:spPr>
          <a:xfrm>
            <a:off x="3721990" y="4159855"/>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172"/>
          <p:cNvCxnSpPr>
            <a:stCxn id="22" idx="6"/>
            <a:endCxn id="30" idx="2"/>
          </p:cNvCxnSpPr>
          <p:nvPr/>
        </p:nvCxnSpPr>
        <p:spPr>
          <a:xfrm>
            <a:off x="3724332" y="4938425"/>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173"/>
          <p:cNvCxnSpPr>
            <a:stCxn id="23" idx="6"/>
            <a:endCxn id="28" idx="2"/>
          </p:cNvCxnSpPr>
          <p:nvPr/>
        </p:nvCxnSpPr>
        <p:spPr>
          <a:xfrm flipV="1">
            <a:off x="3712699" y="4159855"/>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174"/>
          <p:cNvCxnSpPr>
            <a:stCxn id="23" idx="6"/>
            <a:endCxn id="29" idx="2"/>
          </p:cNvCxnSpPr>
          <p:nvPr/>
        </p:nvCxnSpPr>
        <p:spPr>
          <a:xfrm flipV="1">
            <a:off x="3712699" y="4938425"/>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175"/>
          <p:cNvCxnSpPr>
            <a:endCxn id="21" idx="2"/>
          </p:cNvCxnSpPr>
          <p:nvPr/>
        </p:nvCxnSpPr>
        <p:spPr>
          <a:xfrm flipV="1">
            <a:off x="2288432" y="4159855"/>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176"/>
          <p:cNvCxnSpPr>
            <a:stCxn id="18" idx="3"/>
            <a:endCxn id="22" idx="2"/>
          </p:cNvCxnSpPr>
          <p:nvPr/>
        </p:nvCxnSpPr>
        <p:spPr>
          <a:xfrm>
            <a:off x="2284725" y="4208229"/>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177"/>
          <p:cNvCxnSpPr>
            <a:stCxn id="18" idx="3"/>
            <a:endCxn id="23" idx="2"/>
          </p:cNvCxnSpPr>
          <p:nvPr/>
        </p:nvCxnSpPr>
        <p:spPr>
          <a:xfrm>
            <a:off x="2284725" y="4208229"/>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178"/>
          <p:cNvCxnSpPr>
            <a:stCxn id="20" idx="3"/>
            <a:endCxn id="21" idx="2"/>
          </p:cNvCxnSpPr>
          <p:nvPr/>
        </p:nvCxnSpPr>
        <p:spPr>
          <a:xfrm flipV="1">
            <a:off x="2312245" y="4159855"/>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179"/>
          <p:cNvCxnSpPr>
            <a:stCxn id="17" idx="3"/>
            <a:endCxn id="22" idx="2"/>
          </p:cNvCxnSpPr>
          <p:nvPr/>
        </p:nvCxnSpPr>
        <p:spPr>
          <a:xfrm>
            <a:off x="2278907" y="4778558"/>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180"/>
          <p:cNvCxnSpPr>
            <a:stCxn id="17" idx="3"/>
            <a:endCxn id="23" idx="2"/>
          </p:cNvCxnSpPr>
          <p:nvPr/>
        </p:nvCxnSpPr>
        <p:spPr>
          <a:xfrm>
            <a:off x="2278907" y="4778558"/>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181"/>
          <p:cNvCxnSpPr>
            <a:stCxn id="26" idx="3"/>
            <a:endCxn id="21" idx="2"/>
          </p:cNvCxnSpPr>
          <p:nvPr/>
        </p:nvCxnSpPr>
        <p:spPr>
          <a:xfrm flipV="1">
            <a:off x="2350404" y="4159855"/>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182"/>
          <p:cNvCxnSpPr>
            <a:stCxn id="26" idx="3"/>
            <a:endCxn id="22" idx="2"/>
          </p:cNvCxnSpPr>
          <p:nvPr/>
        </p:nvCxnSpPr>
        <p:spPr>
          <a:xfrm flipV="1">
            <a:off x="2324035" y="4938425"/>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183"/>
          <p:cNvCxnSpPr>
            <a:stCxn id="26" idx="3"/>
            <a:endCxn id="23" idx="2"/>
          </p:cNvCxnSpPr>
          <p:nvPr/>
        </p:nvCxnSpPr>
        <p:spPr>
          <a:xfrm>
            <a:off x="2324035" y="6153031"/>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7" name="群組 6"/>
          <p:cNvGrpSpPr/>
          <p:nvPr/>
        </p:nvGrpSpPr>
        <p:grpSpPr>
          <a:xfrm>
            <a:off x="7483192" y="3829075"/>
            <a:ext cx="642352" cy="2587672"/>
            <a:chOff x="7668524" y="1462486"/>
            <a:chExt cx="642352" cy="2587672"/>
          </a:xfrm>
        </p:grpSpPr>
        <p:sp>
          <p:nvSpPr>
            <p:cNvPr id="58" name="文字方塊 184"/>
            <p:cNvSpPr txBox="1"/>
            <p:nvPr/>
          </p:nvSpPr>
          <p:spPr>
            <a:xfrm rot="5400000">
              <a:off x="7610714" y="298130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59" name="文字方塊 185"/>
            <p:cNvSpPr txBox="1"/>
            <p:nvPr/>
          </p:nvSpPr>
          <p:spPr>
            <a:xfrm>
              <a:off x="7679807" y="1462486"/>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60" name="文字方塊 186"/>
            <p:cNvSpPr txBox="1"/>
            <p:nvPr/>
          </p:nvSpPr>
          <p:spPr>
            <a:xfrm>
              <a:off x="7668524" y="2260706"/>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61" name="文字方塊 187"/>
            <p:cNvSpPr txBox="1"/>
            <p:nvPr/>
          </p:nvSpPr>
          <p:spPr>
            <a:xfrm>
              <a:off x="7668524" y="3526938"/>
              <a:ext cx="631069" cy="523220"/>
            </a:xfrm>
            <a:prstGeom prst="rect">
              <a:avLst/>
            </a:prstGeom>
            <a:noFill/>
          </p:spPr>
          <p:txBody>
            <a:bodyPr wrap="square" rtlCol="0">
              <a:spAutoFit/>
            </a:bodyPr>
            <a:lstStyle/>
            <a:p>
              <a:r>
                <a:rPr lang="en-US" altLang="zh-TW" sz="2800" dirty="0" err="1"/>
                <a:t>y</a:t>
              </a:r>
              <a:r>
                <a:rPr lang="en-US" altLang="zh-TW" sz="2800" baseline="-25000" dirty="0" err="1"/>
                <a:t>M</a:t>
              </a:r>
              <a:endParaRPr lang="zh-TW" altLang="en-US" sz="2800" baseline="-25000" dirty="0"/>
            </a:p>
          </p:txBody>
        </p:sp>
      </p:grpSp>
      <p:cxnSp>
        <p:nvCxnSpPr>
          <p:cNvPr id="62" name="直線單箭頭接點 188"/>
          <p:cNvCxnSpPr/>
          <p:nvPr/>
        </p:nvCxnSpPr>
        <p:spPr>
          <a:xfrm>
            <a:off x="5746089" y="4171438"/>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189"/>
          <p:cNvCxnSpPr/>
          <p:nvPr/>
        </p:nvCxnSpPr>
        <p:spPr>
          <a:xfrm>
            <a:off x="5746089" y="4963190"/>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190"/>
          <p:cNvCxnSpPr/>
          <p:nvPr/>
        </p:nvCxnSpPr>
        <p:spPr>
          <a:xfrm>
            <a:off x="5736798" y="6185159"/>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191"/>
          <p:cNvCxnSpPr/>
          <p:nvPr/>
        </p:nvCxnSpPr>
        <p:spPr>
          <a:xfrm flipV="1">
            <a:off x="5748431" y="4171438"/>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192"/>
          <p:cNvCxnSpPr/>
          <p:nvPr/>
        </p:nvCxnSpPr>
        <p:spPr>
          <a:xfrm>
            <a:off x="5746089" y="4171438"/>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193"/>
          <p:cNvCxnSpPr/>
          <p:nvPr/>
        </p:nvCxnSpPr>
        <p:spPr>
          <a:xfrm>
            <a:off x="5746089" y="4171438"/>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194"/>
          <p:cNvCxnSpPr/>
          <p:nvPr/>
        </p:nvCxnSpPr>
        <p:spPr>
          <a:xfrm>
            <a:off x="5748431" y="4950008"/>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195"/>
          <p:cNvCxnSpPr/>
          <p:nvPr/>
        </p:nvCxnSpPr>
        <p:spPr>
          <a:xfrm flipV="1">
            <a:off x="5736798" y="4171438"/>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196"/>
          <p:cNvCxnSpPr/>
          <p:nvPr/>
        </p:nvCxnSpPr>
        <p:spPr>
          <a:xfrm flipV="1">
            <a:off x="5736798" y="4950008"/>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矩形圖說文字 127"/>
          <p:cNvSpPr/>
          <p:nvPr/>
        </p:nvSpPr>
        <p:spPr>
          <a:xfrm>
            <a:off x="1578616" y="6725599"/>
            <a:ext cx="3883612" cy="403543"/>
          </a:xfrm>
          <a:prstGeom prst="wedgeRectCallout">
            <a:avLst>
              <a:gd name="adj1" fmla="val 11157"/>
              <a:gd name="adj2" fmla="val -18510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000" dirty="0"/>
              <a:t>Small gradients, learns very slow</a:t>
            </a:r>
            <a:endParaRPr lang="zh-TW" altLang="en-US" sz="2000" dirty="0"/>
          </a:p>
        </p:txBody>
      </p:sp>
      <p:sp>
        <p:nvSpPr>
          <p:cNvPr id="72" name="TextBox 71">
            <a:extLst>
              <a:ext uri="{FF2B5EF4-FFF2-40B4-BE49-F238E27FC236}">
                <a16:creationId xmlns:a16="http://schemas.microsoft.com/office/drawing/2014/main" id="{B12FA439-A590-47C8-8F8A-CD119D8CE28D}"/>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p:spTree>
    <p:extLst>
      <p:ext uri="{BB962C8B-B14F-4D97-AF65-F5344CB8AC3E}">
        <p14:creationId xmlns:p14="http://schemas.microsoft.com/office/powerpoint/2010/main" val="34058528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Generalization</a:t>
            </a:r>
          </a:p>
        </p:txBody>
      </p:sp>
      <p:sp>
        <p:nvSpPr>
          <p:cNvPr id="3" name="Content Placeholder 2"/>
          <p:cNvSpPr>
            <a:spLocks noGrp="1"/>
          </p:cNvSpPr>
          <p:nvPr>
            <p:ph idx="1"/>
          </p:nvPr>
        </p:nvSpPr>
        <p:spPr>
          <a:xfrm>
            <a:off x="276673" y="2090803"/>
            <a:ext cx="5030949" cy="5367667"/>
          </a:xfrm>
        </p:spPr>
        <p:txBody>
          <a:bodyPr>
            <a:normAutofit/>
          </a:bodyPr>
          <a:lstStyle/>
          <a:p>
            <a:r>
              <a:rPr lang="en-US" b="1" i="1" dirty="0" err="1">
                <a:solidFill>
                  <a:srgbClr val="0070C0"/>
                </a:solidFill>
              </a:rPr>
              <a:t>Underfitting</a:t>
            </a:r>
            <a:endParaRPr lang="en-US" dirty="0"/>
          </a:p>
          <a:p>
            <a:pPr lvl="1"/>
            <a:r>
              <a:rPr lang="en-US" dirty="0"/>
              <a:t>The model is too “simple” to represent all the relevant class characteristics</a:t>
            </a:r>
          </a:p>
          <a:p>
            <a:pPr lvl="1"/>
            <a:r>
              <a:rPr lang="en-US" dirty="0"/>
              <a:t>E.g., model with too few parameters</a:t>
            </a:r>
          </a:p>
          <a:p>
            <a:pPr lvl="1"/>
            <a:r>
              <a:rPr lang="en-US" dirty="0"/>
              <a:t>Produces high error on the training set and high error on the validation set</a:t>
            </a:r>
          </a:p>
          <a:p>
            <a:endParaRPr lang="en-US" b="1" i="1" dirty="0">
              <a:solidFill>
                <a:srgbClr val="0070C0"/>
              </a:solidFill>
            </a:endParaRPr>
          </a:p>
          <a:p>
            <a:endParaRPr lang="en-US" b="1" i="1" dirty="0">
              <a:solidFill>
                <a:srgbClr val="0070C0"/>
              </a:solidFill>
            </a:endParaRPr>
          </a:p>
          <a:p>
            <a:r>
              <a:rPr lang="en-US" b="1" i="1" dirty="0">
                <a:solidFill>
                  <a:srgbClr val="0070C0"/>
                </a:solidFill>
              </a:rPr>
              <a:t>Overfitting</a:t>
            </a:r>
          </a:p>
          <a:p>
            <a:pPr lvl="1"/>
            <a:r>
              <a:rPr lang="en-US" dirty="0"/>
              <a:t>The model is too “complex” and fits irrelevant characteristics (noise) in the data</a:t>
            </a:r>
          </a:p>
          <a:p>
            <a:pPr lvl="1"/>
            <a:r>
              <a:rPr lang="en-US" dirty="0"/>
              <a:t>E.g., model with too many parameters</a:t>
            </a:r>
          </a:p>
          <a:p>
            <a:pPr lvl="1"/>
            <a:r>
              <a:rPr lang="en-US" dirty="0"/>
              <a:t>Produces low error on the training error and high error on the validation set</a:t>
            </a:r>
          </a:p>
          <a:p>
            <a:endParaRPr lang="en-US" dirty="0"/>
          </a:p>
        </p:txBody>
      </p:sp>
      <p:sp>
        <p:nvSpPr>
          <p:cNvPr id="6" name="Content Placeholder 5">
            <a:extLst>
              <a:ext uri="{FF2B5EF4-FFF2-40B4-BE49-F238E27FC236}">
                <a16:creationId xmlns:a16="http://schemas.microsoft.com/office/drawing/2014/main" id="{B07FBA42-F4FA-48B9-8C14-533E6DE702ED}"/>
              </a:ext>
            </a:extLst>
          </p:cNvPr>
          <p:cNvSpPr>
            <a:spLocks noGrp="1"/>
          </p:cNvSpPr>
          <p:nvPr>
            <p:ph idx="10"/>
          </p:nvPr>
        </p:nvSpPr>
        <p:spPr/>
        <p:txBody>
          <a:bodyPr/>
          <a:lstStyle/>
          <a:p>
            <a:r>
              <a:rPr lang="en-US" dirty="0"/>
              <a:t>Generalization</a:t>
            </a:r>
          </a:p>
        </p:txBody>
      </p:sp>
      <p:pic>
        <p:nvPicPr>
          <p:cNvPr id="10" name="Picture 2" descr="Techniques for handling underfitting and overfitting in Machine Learning |  by Manpreet Singh Minhas | Towards Data Science"/>
          <p:cNvPicPr>
            <a:picLocks noChangeAspect="1" noChangeArrowheads="1"/>
          </p:cNvPicPr>
          <p:nvPr/>
        </p:nvPicPr>
        <p:blipFill rotWithShape="1">
          <a:blip r:embed="rId2">
            <a:extLst>
              <a:ext uri="{28A0092B-C50C-407E-A947-70E740481C1C}">
                <a14:useLocalDpi xmlns:a14="http://schemas.microsoft.com/office/drawing/2010/main" val="0"/>
              </a:ext>
            </a:extLst>
          </a:blip>
          <a:srcRect l="74733" t="38327" b="31597"/>
          <a:stretch/>
        </p:blipFill>
        <p:spPr bwMode="auto">
          <a:xfrm>
            <a:off x="5533256" y="5052421"/>
            <a:ext cx="2136093" cy="201437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 name="Picture 2" descr="Techniques for handling underfitting and overfitting in Machine Learning |  by Manpreet Singh Minhas | Towards Data Science"/>
          <p:cNvPicPr>
            <a:picLocks noChangeAspect="1" noChangeArrowheads="1"/>
          </p:cNvPicPr>
          <p:nvPr/>
        </p:nvPicPr>
        <p:blipFill rotWithShape="1">
          <a:blip r:embed="rId2">
            <a:extLst>
              <a:ext uri="{28A0092B-C50C-407E-A947-70E740481C1C}">
                <a14:useLocalDpi xmlns:a14="http://schemas.microsoft.com/office/drawing/2010/main" val="0"/>
              </a:ext>
            </a:extLst>
          </a:blip>
          <a:srcRect l="75816" t="69720"/>
          <a:stretch/>
        </p:blipFill>
        <p:spPr bwMode="auto">
          <a:xfrm>
            <a:off x="7894983" y="5052421"/>
            <a:ext cx="2030761" cy="201437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Techniques for handling underfitting and overfitting in Machine Learning |  by Manpreet Singh Minhas | Towards Data Science"/>
          <p:cNvPicPr>
            <a:picLocks noChangeAspect="1" noChangeArrowheads="1"/>
          </p:cNvPicPr>
          <p:nvPr/>
        </p:nvPicPr>
        <p:blipFill rotWithShape="1">
          <a:blip r:embed="rId2">
            <a:extLst>
              <a:ext uri="{28A0092B-C50C-407E-A947-70E740481C1C}">
                <a14:useLocalDpi xmlns:a14="http://schemas.microsoft.com/office/drawing/2010/main" val="0"/>
              </a:ext>
            </a:extLst>
          </a:blip>
          <a:srcRect l="20578" t="69722" r="54512" b="202"/>
          <a:stretch/>
        </p:blipFill>
        <p:spPr bwMode="auto">
          <a:xfrm>
            <a:off x="7669349" y="2350824"/>
            <a:ext cx="2184387" cy="208941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Techniques for handling underfitting and overfitting in Machine Learning |  by Manpreet Singh Minhas | Towards Data Science"/>
          <p:cNvPicPr>
            <a:picLocks noChangeAspect="1" noChangeArrowheads="1"/>
          </p:cNvPicPr>
          <p:nvPr/>
        </p:nvPicPr>
        <p:blipFill rotWithShape="1">
          <a:blip r:embed="rId2">
            <a:extLst>
              <a:ext uri="{28A0092B-C50C-407E-A947-70E740481C1C}">
                <a14:useLocalDpi xmlns:a14="http://schemas.microsoft.com/office/drawing/2010/main" val="0"/>
              </a:ext>
            </a:extLst>
          </a:blip>
          <a:srcRect l="20578" t="38582" r="54863" b="31567"/>
          <a:stretch/>
        </p:blipFill>
        <p:spPr bwMode="auto">
          <a:xfrm>
            <a:off x="5533256" y="2349768"/>
            <a:ext cx="2088232" cy="201089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4304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is DL Useful?</a:t>
            </a:r>
          </a:p>
        </p:txBody>
      </p:sp>
      <p:graphicFrame>
        <p:nvGraphicFramePr>
          <p:cNvPr id="6" name="Content Placeholder 2">
            <a:extLst>
              <a:ext uri="{FF2B5EF4-FFF2-40B4-BE49-F238E27FC236}">
                <a16:creationId xmlns:a16="http://schemas.microsoft.com/office/drawing/2014/main" id="{B7DEF03E-16C9-9C1A-8D89-128700C27006}"/>
              </a:ext>
            </a:extLst>
          </p:cNvPr>
          <p:cNvGraphicFramePr>
            <a:graphicFrameLocks noGrp="1"/>
          </p:cNvGraphicFramePr>
          <p:nvPr>
            <p:ph idx="1"/>
          </p:nvPr>
        </p:nvGraphicFramePr>
        <p:xfrm>
          <a:off x="276673" y="2090803"/>
          <a:ext cx="9584265" cy="5367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ontent Placeholder 3">
            <a:extLst>
              <a:ext uri="{FF2B5EF4-FFF2-40B4-BE49-F238E27FC236}">
                <a16:creationId xmlns:a16="http://schemas.microsoft.com/office/drawing/2014/main" id="{9F1D1F82-B83E-4419-9EF2-65DFFD63646B}"/>
              </a:ext>
            </a:extLst>
          </p:cNvPr>
          <p:cNvSpPr>
            <a:spLocks noGrp="1"/>
          </p:cNvSpPr>
          <p:nvPr>
            <p:ph idx="10"/>
          </p:nvPr>
        </p:nvSpPr>
        <p:spPr/>
        <p:txBody>
          <a:bodyPr>
            <a:normAutofit/>
          </a:bodyPr>
          <a:lstStyle/>
          <a:p>
            <a:r>
              <a:rPr lang="en-US" dirty="0"/>
              <a:t>Introduction to Deep Learning</a:t>
            </a:r>
          </a:p>
          <a:p>
            <a:endParaRPr lang="en-US" dirty="0"/>
          </a:p>
        </p:txBody>
      </p:sp>
    </p:spTree>
    <p:extLst>
      <p:ext uri="{BB962C8B-B14F-4D97-AF65-F5344CB8AC3E}">
        <p14:creationId xmlns:p14="http://schemas.microsoft.com/office/powerpoint/2010/main" val="6703209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Overfitting</a:t>
            </a:r>
          </a:p>
        </p:txBody>
      </p:sp>
      <p:sp>
        <p:nvSpPr>
          <p:cNvPr id="3" name="Content Placeholder 2"/>
          <p:cNvSpPr>
            <a:spLocks noGrp="1"/>
          </p:cNvSpPr>
          <p:nvPr>
            <p:ph idx="1"/>
          </p:nvPr>
        </p:nvSpPr>
        <p:spPr/>
        <p:txBody>
          <a:bodyPr/>
          <a:lstStyle/>
          <a:p>
            <a:r>
              <a:rPr lang="en-US" dirty="0"/>
              <a:t>Overfitting – a model with high capacity fits the noise in the data instead of the underlying relationship</a:t>
            </a:r>
          </a:p>
          <a:p>
            <a:endParaRPr lang="en-US" dirty="0"/>
          </a:p>
          <a:p>
            <a:endParaRPr lang="en-US" dirty="0"/>
          </a:p>
          <a:p>
            <a:endParaRPr lang="en-US" dirty="0"/>
          </a:p>
        </p:txBody>
      </p:sp>
      <p:sp>
        <p:nvSpPr>
          <p:cNvPr id="8" name="Content Placeholder 7">
            <a:extLst>
              <a:ext uri="{FF2B5EF4-FFF2-40B4-BE49-F238E27FC236}">
                <a16:creationId xmlns:a16="http://schemas.microsoft.com/office/drawing/2014/main" id="{31262A09-6F66-4DFB-9B20-03A632E4F017}"/>
              </a:ext>
            </a:extLst>
          </p:cNvPr>
          <p:cNvSpPr>
            <a:spLocks noGrp="1"/>
          </p:cNvSpPr>
          <p:nvPr>
            <p:ph idx="10"/>
          </p:nvPr>
        </p:nvSpPr>
        <p:spPr/>
        <p:txBody>
          <a:bodyPr/>
          <a:lstStyle/>
          <a:p>
            <a:r>
              <a:rPr lang="en-US" dirty="0"/>
              <a:t>Generalization</a:t>
            </a:r>
          </a:p>
        </p:txBody>
      </p:sp>
      <p:pic>
        <p:nvPicPr>
          <p:cNvPr id="4" name="Εικόνα 19"/>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t="1" b="18611"/>
          <a:stretch/>
        </p:blipFill>
        <p:spPr>
          <a:xfrm>
            <a:off x="5821288" y="5247580"/>
            <a:ext cx="3635902" cy="2173783"/>
          </a:xfrm>
          <a:prstGeom prst="rect">
            <a:avLst/>
          </a:prstGeom>
        </p:spPr>
      </p:pic>
      <p:sp>
        <p:nvSpPr>
          <p:cNvPr id="5" name="TextBox 4"/>
          <p:cNvSpPr txBox="1"/>
          <p:nvPr/>
        </p:nvSpPr>
        <p:spPr>
          <a:xfrm>
            <a:off x="852736" y="7526179"/>
            <a:ext cx="8712968" cy="246221"/>
          </a:xfrm>
          <a:prstGeom prst="rect">
            <a:avLst/>
          </a:prstGeom>
          <a:noFill/>
        </p:spPr>
        <p:txBody>
          <a:bodyPr wrap="square" rtlCol="0">
            <a:spAutoFit/>
          </a:bodyPr>
          <a:lstStyle/>
          <a:p>
            <a:pPr algn="ctr"/>
            <a:r>
              <a:rPr lang="en-US" sz="1000" dirty="0"/>
              <a:t>Picture from: </a:t>
            </a:r>
            <a:r>
              <a:rPr lang="en-US" sz="1000" dirty="0">
                <a:hlinkClick r:id="rId5"/>
              </a:rPr>
              <a:t>http://cs231n.github.io/assets/nn1/layer_sizes.jpeg</a:t>
            </a:r>
            <a:endParaRPr lang="en-US" sz="1000" dirty="0"/>
          </a:p>
        </p:txBody>
      </p:sp>
      <p:pic>
        <p:nvPicPr>
          <p:cNvPr id="6" name="Εικόνα 12">
            <a:extLst>
              <a:ext uri="{FF2B5EF4-FFF2-40B4-BE49-F238E27FC236}">
                <a16:creationId xmlns:a16="http://schemas.microsoft.com/office/drawing/2014/main" id="{E2DFE7DF-857A-4E01-8815-C42087CD35E8}"/>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Layer>
                </a14:imgProps>
              </a:ext>
            </a:extLst>
          </a:blip>
          <a:stretch>
            <a:fillRect/>
          </a:stretch>
        </p:blipFill>
        <p:spPr>
          <a:xfrm>
            <a:off x="2024027" y="2936553"/>
            <a:ext cx="5381438" cy="2173783"/>
          </a:xfrm>
          <a:prstGeom prst="rect">
            <a:avLst/>
          </a:prstGeom>
        </p:spPr>
      </p:pic>
      <p:sp>
        <p:nvSpPr>
          <p:cNvPr id="7" name="Content Placeholder 2">
            <a:extLst>
              <a:ext uri="{FF2B5EF4-FFF2-40B4-BE49-F238E27FC236}">
                <a16:creationId xmlns:a16="http://schemas.microsoft.com/office/drawing/2014/main" id="{D0D8AFCC-962C-4D15-B94B-21027735CBA4}"/>
              </a:ext>
            </a:extLst>
          </p:cNvPr>
          <p:cNvSpPr txBox="1">
            <a:spLocks/>
          </p:cNvSpPr>
          <p:nvPr/>
        </p:nvSpPr>
        <p:spPr>
          <a:xfrm>
            <a:off x="276673" y="5614392"/>
            <a:ext cx="5040559" cy="1440160"/>
          </a:xfrm>
          <a:prstGeom prst="rect">
            <a:avLst/>
          </a:prstGeom>
        </p:spPr>
        <p:txBody>
          <a:bodyPr vert="horz" lIns="91440" tIns="45720" rIns="91440" bIns="45720" rtlCol="0">
            <a:normAutofit/>
          </a:bodyPr>
          <a:lstStyle>
            <a:lvl1pPr marL="342871" indent="-342871" algn="l" defTabSz="914323" rtl="0" eaLnBrk="1" latinLnBrk="0" hangingPunct="1">
              <a:spcBef>
                <a:spcPct val="20000"/>
              </a:spcBef>
              <a:buFont typeface="Arial" panose="020B0604020202020204" pitchFamily="34" charset="0"/>
              <a:buChar char="•"/>
              <a:defRPr sz="2400" kern="1200">
                <a:solidFill>
                  <a:schemeClr val="tx1"/>
                </a:solidFill>
                <a:latin typeface="Palatino Linotype" panose="02040502050505030304" pitchFamily="18" charset="0"/>
                <a:ea typeface="+mn-ea"/>
                <a:cs typeface="+mn-cs"/>
              </a:defRPr>
            </a:lvl1pPr>
            <a:lvl2pPr marL="693680" indent="-236518" algn="l" defTabSz="914323" rtl="0" eaLnBrk="1" latinLnBrk="0" hangingPunct="1">
              <a:spcBef>
                <a:spcPct val="20000"/>
              </a:spcBef>
              <a:buFont typeface="Arial" panose="020B0604020202020204" pitchFamily="34" charset="0"/>
              <a:buChar char="–"/>
              <a:defRPr sz="2200" kern="1200">
                <a:solidFill>
                  <a:schemeClr val="tx1"/>
                </a:solidFill>
                <a:latin typeface="Palatino Linotype" panose="02040502050505030304" pitchFamily="18" charset="0"/>
                <a:ea typeface="+mn-ea"/>
                <a:cs typeface="+mn-cs"/>
              </a:defRPr>
            </a:lvl2pPr>
            <a:lvl3pPr marL="1257195" indent="-342871" algn="l" defTabSz="914323" rtl="0" eaLnBrk="1" latinLnBrk="0" hangingPunct="1">
              <a:spcBef>
                <a:spcPct val="20000"/>
              </a:spcBef>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3pPr>
            <a:lvl4pPr marL="1600066" indent="-228581" algn="l" defTabSz="914323" rtl="0" eaLnBrk="1" latinLnBrk="0" hangingPunct="1">
              <a:spcBef>
                <a:spcPct val="20000"/>
              </a:spcBef>
              <a:buFont typeface="Arial" panose="020B0604020202020204" pitchFamily="34" charset="0"/>
              <a:buChar char="–"/>
              <a:defRPr sz="1800" kern="1200">
                <a:solidFill>
                  <a:schemeClr val="tx1"/>
                </a:solidFill>
                <a:latin typeface="Palatino Linotype" panose="02040502050505030304" pitchFamily="18" charset="0"/>
                <a:ea typeface="+mn-ea"/>
                <a:cs typeface="+mn-cs"/>
              </a:defRPr>
            </a:lvl4pPr>
            <a:lvl5pPr marL="2057227" indent="-228581" algn="l" defTabSz="914323" rtl="0" eaLnBrk="1" latinLnBrk="0" hangingPunct="1">
              <a:spcBef>
                <a:spcPct val="20000"/>
              </a:spcBef>
              <a:buFont typeface="Arial" panose="020B0604020202020204" pitchFamily="34" charset="0"/>
              <a:buChar char="»"/>
              <a:defRPr sz="1600" kern="1200">
                <a:solidFill>
                  <a:schemeClr val="tx1"/>
                </a:solidFill>
                <a:latin typeface="Palatino Linotype" panose="02040502050505030304" pitchFamily="18" charset="0"/>
                <a:ea typeface="+mn-ea"/>
                <a:cs typeface="+mn-cs"/>
              </a:defRPr>
            </a:lvl5pPr>
            <a:lvl6pPr marL="2514389"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551"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713"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874"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000" dirty="0"/>
              <a:t>The model may fit the training data very well, but fails to </a:t>
            </a:r>
            <a:r>
              <a:rPr lang="en-US" sz="2000" dirty="0">
                <a:solidFill>
                  <a:srgbClr val="FF0000"/>
                </a:solidFill>
              </a:rPr>
              <a:t>generalize</a:t>
            </a:r>
            <a:r>
              <a:rPr lang="en-US" sz="2000" dirty="0"/>
              <a:t> to new examples (test or validation data)</a:t>
            </a:r>
          </a:p>
          <a:p>
            <a:endParaRPr lang="en-US" dirty="0"/>
          </a:p>
        </p:txBody>
      </p:sp>
    </p:spTree>
    <p:extLst>
      <p:ext uri="{BB962C8B-B14F-4D97-AF65-F5344CB8AC3E}">
        <p14:creationId xmlns:p14="http://schemas.microsoft.com/office/powerpoint/2010/main" val="14200322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Weight Decay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rPr>
                          <m:t>ℓ</m:t>
                        </m:r>
                      </m:e>
                      <m:sub>
                        <m:r>
                          <a:rPr lang="en-US" b="1" i="1" smtClean="0">
                            <a:solidFill>
                              <a:srgbClr val="0070C0"/>
                            </a:solidFill>
                            <a:latin typeface="Cambria Math" panose="02040503050406030204" pitchFamily="18" charset="0"/>
                          </a:rPr>
                          <m:t>𝟐</m:t>
                        </m:r>
                      </m:sub>
                    </m:sSub>
                  </m:oMath>
                </a14:m>
                <a:r>
                  <a:rPr lang="en-US" b="1" i="1" dirty="0">
                    <a:solidFill>
                      <a:srgbClr val="0070C0"/>
                    </a:solidFill>
                  </a:rPr>
                  <a:t> weight decay</a:t>
                </a:r>
              </a:p>
              <a:p>
                <a:pPr lvl="1"/>
                <a:r>
                  <a:rPr lang="en-US" dirty="0"/>
                  <a:t>A regularization term that penalizes large weights is added to the loss function</a:t>
                </a:r>
              </a:p>
              <a:p>
                <a:pPr lvl="1"/>
                <a:endParaRPr lang="en-US" sz="800" dirty="0"/>
              </a:p>
              <a:p>
                <a:pPr lvl="1"/>
                <a:endParaRPr lang="en-US" sz="800" dirty="0"/>
              </a:p>
              <a:p>
                <a:pPr lvl="1"/>
                <a:endParaRPr lang="en-US" sz="800" dirty="0"/>
              </a:p>
              <a:p>
                <a:pPr lvl="1"/>
                <a:endParaRPr lang="en-US" sz="800" dirty="0"/>
              </a:p>
              <a:p>
                <a:pPr marL="457162" lvl="1" indent="0">
                  <a:buNone/>
                </a:pPr>
                <a14:m>
                  <m:oMathPara xmlns:m="http://schemas.openxmlformats.org/officeDocument/2006/math">
                    <m:oMathParaPr>
                      <m:jc m:val="center"/>
                    </m:oMathParaPr>
                    <m:oMath xmlns:m="http://schemas.openxmlformats.org/officeDocument/2006/math">
                      <m:sSub>
                        <m:sSubPr>
                          <m:ctrlPr>
                            <a:rPr lang="en-US" sz="2400" i="1">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ℒ</m:t>
                          </m:r>
                        </m:e>
                        <m:sub>
                          <m:r>
                            <a:rPr lang="en-US" sz="2400" i="1">
                              <a:latin typeface="Cambria Math" charset="0"/>
                            </a:rPr>
                            <m:t>𝑟𝑒𝑔</m:t>
                          </m:r>
                        </m:sub>
                      </m:sSub>
                      <m:d>
                        <m:dPr>
                          <m:ctrlPr>
                            <a:rPr lang="en-US" sz="2400" i="1">
                              <a:latin typeface="Cambria Math" panose="02040503050406030204" pitchFamily="18" charset="0"/>
                            </a:rPr>
                          </m:ctrlPr>
                        </m:dPr>
                        <m:e>
                          <m:r>
                            <a:rPr lang="el-GR" sz="2400" i="1">
                              <a:latin typeface="Cambria Math" charset="0"/>
                            </a:rPr>
                            <m:t>𝜃</m:t>
                          </m:r>
                        </m:e>
                      </m:d>
                      <m:r>
                        <a:rPr lang="en-US" sz="2400" i="1">
                          <a:latin typeface="Cambria Math" charset="0"/>
                        </a:rPr>
                        <m:t>= </m:t>
                      </m:r>
                      <m:r>
                        <a:rPr lang="en-US" sz="2400" i="1" smtClean="0">
                          <a:latin typeface="Cambria Math" panose="02040503050406030204" pitchFamily="18" charset="0"/>
                          <a:ea typeface="Cambria Math" panose="02040503050406030204" pitchFamily="18" charset="0"/>
                        </a:rPr>
                        <m:t>ℒ</m:t>
                      </m:r>
                      <m:d>
                        <m:dPr>
                          <m:ctrlPr>
                            <a:rPr lang="en-US" sz="2400" i="1">
                              <a:latin typeface="Cambria Math" panose="02040503050406030204" pitchFamily="18" charset="0"/>
                            </a:rPr>
                          </m:ctrlPr>
                        </m:dPr>
                        <m:e>
                          <m:r>
                            <a:rPr lang="el-GR" sz="2400" i="1">
                              <a:latin typeface="Cambria Math" charset="0"/>
                            </a:rPr>
                            <m:t>𝜃</m:t>
                          </m:r>
                        </m:e>
                      </m:d>
                      <m:r>
                        <a:rPr lang="en-US" sz="2400" i="1">
                          <a:latin typeface="Cambria Math" charset="0"/>
                        </a:rPr>
                        <m:t>+</m:t>
                      </m:r>
                      <m:r>
                        <a:rPr lang="el-GR" sz="2400" i="1">
                          <a:latin typeface="Cambria Math" charset="0"/>
                        </a:rPr>
                        <m:t>𝜆</m:t>
                      </m:r>
                      <m:nary>
                        <m:naryPr>
                          <m:chr m:val="∑"/>
                          <m:supHide m:val="on"/>
                          <m:ctrlPr>
                            <a:rPr lang="el-GR" sz="2400" i="1">
                              <a:latin typeface="Cambria Math" panose="02040503050406030204" pitchFamily="18" charset="0"/>
                            </a:rPr>
                          </m:ctrlPr>
                        </m:naryPr>
                        <m:sub>
                          <m:r>
                            <m:rPr>
                              <m:brk m:alnAt="7"/>
                            </m:rPr>
                            <a:rPr lang="en-US" sz="2400" i="1">
                              <a:latin typeface="Cambria Math" charset="0"/>
                            </a:rPr>
                            <m:t>𝑘</m:t>
                          </m:r>
                        </m:sub>
                        <m:sup/>
                        <m:e>
                          <m:sSubSup>
                            <m:sSubSupPr>
                              <m:ctrlPr>
                                <a:rPr lang="en-US" sz="2400" i="1">
                                  <a:latin typeface="Cambria Math" panose="02040503050406030204" pitchFamily="18" charset="0"/>
                                </a:rPr>
                              </m:ctrlPr>
                            </m:sSubSupPr>
                            <m:e>
                              <m:r>
                                <a:rPr lang="el-GR" sz="2400" i="1">
                                  <a:latin typeface="Cambria Math" charset="0"/>
                                </a:rPr>
                                <m:t>𝜃</m:t>
                              </m:r>
                            </m:e>
                            <m:sub>
                              <m:r>
                                <a:rPr lang="en-US" sz="2400" i="1">
                                  <a:latin typeface="Cambria Math" charset="0"/>
                                </a:rPr>
                                <m:t>𝑘</m:t>
                              </m:r>
                            </m:sub>
                            <m:sup>
                              <m:r>
                                <a:rPr lang="en-US" sz="2400" i="1">
                                  <a:latin typeface="Cambria Math" charset="0"/>
                                </a:rPr>
                                <m:t>2</m:t>
                              </m:r>
                            </m:sup>
                          </m:sSubSup>
                        </m:e>
                      </m:nary>
                    </m:oMath>
                  </m:oMathPara>
                </a14:m>
                <a:endParaRPr lang="en-US" sz="2400" dirty="0"/>
              </a:p>
              <a:p>
                <a:pPr lvl="1"/>
                <a:r>
                  <a:rPr lang="en-US" dirty="0"/>
                  <a:t>For every weight in the network, we add the regularization term to the loss value</a:t>
                </a:r>
              </a:p>
              <a:p>
                <a:pPr lvl="2"/>
                <a:r>
                  <a:rPr lang="en-US" dirty="0"/>
                  <a:t>During gradient descent parameter update, every weight is decayed linearly toward zero</a:t>
                </a:r>
              </a:p>
              <a:p>
                <a:pPr lvl="1"/>
                <a:r>
                  <a:rPr lang="en-US" dirty="0"/>
                  <a:t>The </a:t>
                </a:r>
                <a:r>
                  <a:rPr lang="en-US" dirty="0">
                    <a:solidFill>
                      <a:srgbClr val="FF0000"/>
                    </a:solidFill>
                  </a:rPr>
                  <a:t>weight decay coefficient </a:t>
                </a:r>
                <a14:m>
                  <m:oMath xmlns:m="http://schemas.openxmlformats.org/officeDocument/2006/math">
                    <m:r>
                      <a:rPr lang="el-GR" i="1">
                        <a:solidFill>
                          <a:srgbClr val="FF0000"/>
                        </a:solidFill>
                        <a:latin typeface="Cambria Math" charset="0"/>
                      </a:rPr>
                      <m:t>𝜆</m:t>
                    </m:r>
                    <m:r>
                      <a:rPr lang="el-GR" i="1">
                        <a:solidFill>
                          <a:srgbClr val="FF0000"/>
                        </a:solidFill>
                        <a:latin typeface="Cambria Math" charset="0"/>
                      </a:rPr>
                      <m:t> </m:t>
                    </m:r>
                  </m:oMath>
                </a14:m>
                <a:r>
                  <a:rPr lang="en-US" dirty="0"/>
                  <a:t>determines how dominant the regularization is during the gradient computation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795"/>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7775324C-1804-44E4-83E4-C772F439BD66}"/>
              </a:ext>
            </a:extLst>
          </p:cNvPr>
          <p:cNvSpPr>
            <a:spLocks noGrp="1"/>
          </p:cNvSpPr>
          <p:nvPr>
            <p:ph idx="10"/>
          </p:nvPr>
        </p:nvSpPr>
        <p:spPr/>
        <p:txBody>
          <a:bodyPr>
            <a:normAutofit/>
          </a:bodyPr>
          <a:lstStyle/>
          <a:p>
            <a:r>
              <a:rPr lang="en-US" dirty="0"/>
              <a:t>Regularization</a:t>
            </a:r>
          </a:p>
          <a:p>
            <a:endParaRPr lang="en-US" dirty="0"/>
          </a:p>
        </p:txBody>
      </p:sp>
      <p:sp>
        <p:nvSpPr>
          <p:cNvPr id="5" name="Left Brace 4"/>
          <p:cNvSpPr/>
          <p:nvPr/>
        </p:nvSpPr>
        <p:spPr>
          <a:xfrm rot="5400000">
            <a:off x="4860154" y="3072848"/>
            <a:ext cx="130099" cy="555220"/>
          </a:xfrm>
          <a:prstGeom prst="leftBrac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Left Brace 5"/>
          <p:cNvSpPr/>
          <p:nvPr/>
        </p:nvSpPr>
        <p:spPr>
          <a:xfrm rot="5400000">
            <a:off x="5932213" y="2772991"/>
            <a:ext cx="282206" cy="1224136"/>
          </a:xfrm>
          <a:prstGeom prst="leftBrac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6">
                  <a:lumMod val="75000"/>
                </a:schemeClr>
              </a:solidFill>
            </a:endParaRPr>
          </a:p>
        </p:txBody>
      </p:sp>
      <p:sp>
        <p:nvSpPr>
          <p:cNvPr id="7" name="TextBox 6"/>
          <p:cNvSpPr txBox="1"/>
          <p:nvPr/>
        </p:nvSpPr>
        <p:spPr>
          <a:xfrm>
            <a:off x="4489171" y="3042681"/>
            <a:ext cx="842859" cy="307777"/>
          </a:xfrm>
          <a:prstGeom prst="rect">
            <a:avLst/>
          </a:prstGeom>
          <a:noFill/>
        </p:spPr>
        <p:txBody>
          <a:bodyPr wrap="none" rtlCol="0">
            <a:spAutoFit/>
          </a:bodyPr>
          <a:lstStyle/>
          <a:p>
            <a:r>
              <a:rPr lang="en-US" sz="1400" dirty="0">
                <a:solidFill>
                  <a:schemeClr val="accent4">
                    <a:lumMod val="75000"/>
                  </a:schemeClr>
                </a:solidFill>
              </a:rPr>
              <a:t>Data loss</a:t>
            </a:r>
          </a:p>
        </p:txBody>
      </p:sp>
      <p:sp>
        <p:nvSpPr>
          <p:cNvPr id="8" name="TextBox 7"/>
          <p:cNvSpPr txBox="1"/>
          <p:nvPr/>
        </p:nvSpPr>
        <p:spPr>
          <a:xfrm>
            <a:off x="5389240" y="3022104"/>
            <a:ext cx="1542666" cy="307777"/>
          </a:xfrm>
          <a:prstGeom prst="rect">
            <a:avLst/>
          </a:prstGeom>
          <a:noFill/>
        </p:spPr>
        <p:txBody>
          <a:bodyPr wrap="none" rtlCol="0">
            <a:spAutoFit/>
          </a:bodyPr>
          <a:lstStyle/>
          <a:p>
            <a:r>
              <a:rPr lang="en-US" sz="1400" dirty="0">
                <a:solidFill>
                  <a:schemeClr val="accent6">
                    <a:lumMod val="75000"/>
                  </a:schemeClr>
                </a:solidFill>
              </a:rPr>
              <a:t>Regularization loss</a:t>
            </a:r>
          </a:p>
        </p:txBody>
      </p:sp>
    </p:spTree>
    <p:extLst>
      <p:ext uri="{BB962C8B-B14F-4D97-AF65-F5344CB8AC3E}">
        <p14:creationId xmlns:p14="http://schemas.microsoft.com/office/powerpoint/2010/main" val="21326460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Weight Decay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Effect of the decay coefficient </a:t>
                </a:r>
                <a14:m>
                  <m:oMath xmlns:m="http://schemas.openxmlformats.org/officeDocument/2006/math">
                    <m:r>
                      <a:rPr lang="el-GR" i="1">
                        <a:latin typeface="Cambria Math" charset="0"/>
                      </a:rPr>
                      <m:t>𝜆</m:t>
                    </m:r>
                  </m:oMath>
                </a14:m>
                <a:r>
                  <a:rPr lang="en-US" dirty="0"/>
                  <a:t>  </a:t>
                </a:r>
              </a:p>
              <a:p>
                <a:pPr lvl="1"/>
                <a:r>
                  <a:rPr lang="en-US" dirty="0"/>
                  <a:t>Large weight decay coefficient </a:t>
                </a:r>
                <a:r>
                  <a:rPr lang="en-US" dirty="0">
                    <a:latin typeface="Times New Roman" panose="02020603050405020304" pitchFamily="18" charset="0"/>
                    <a:cs typeface="Times New Roman" panose="02020603050405020304" pitchFamily="18" charset="0"/>
                  </a:rPr>
                  <a:t>→</a:t>
                </a:r>
                <a:r>
                  <a:rPr lang="en-US" dirty="0"/>
                  <a:t> penalty for weights with large values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99" t="-795"/>
                </a:stretch>
              </a:blipFill>
            </p:spPr>
            <p:txBody>
              <a:bodyPr/>
              <a:lstStyle/>
              <a:p>
                <a:r>
                  <a:rPr lang="en-US">
                    <a:noFill/>
                  </a:rPr>
                  <a:t> </a:t>
                </a:r>
              </a:p>
            </p:txBody>
          </p:sp>
        </mc:Fallback>
      </mc:AlternateContent>
      <p:sp>
        <p:nvSpPr>
          <p:cNvPr id="5" name="Content Placeholder 4">
            <a:extLst>
              <a:ext uri="{FF2B5EF4-FFF2-40B4-BE49-F238E27FC236}">
                <a16:creationId xmlns:a16="http://schemas.microsoft.com/office/drawing/2014/main" id="{C39C11DF-E101-417B-BED1-EF5AFEECB1BB}"/>
              </a:ext>
            </a:extLst>
          </p:cNvPr>
          <p:cNvSpPr>
            <a:spLocks noGrp="1"/>
          </p:cNvSpPr>
          <p:nvPr>
            <p:ph idx="10"/>
          </p:nvPr>
        </p:nvSpPr>
        <p:spPr/>
        <p:txBody>
          <a:bodyPr>
            <a:normAutofit/>
          </a:bodyPr>
          <a:lstStyle/>
          <a:p>
            <a:r>
              <a:rPr lang="en-US" dirty="0"/>
              <a:t>Regularization</a:t>
            </a:r>
          </a:p>
          <a:p>
            <a:endParaRPr lang="en-US" dirty="0"/>
          </a:p>
        </p:txBody>
      </p:sp>
      <p:pic>
        <p:nvPicPr>
          <p:cNvPr id="4" name="Picture 3"/>
          <p:cNvPicPr>
            <a:picLocks noChangeAspect="1"/>
          </p:cNvPicPr>
          <p:nvPr/>
        </p:nvPicPr>
        <p:blipFill>
          <a:blip r:embed="rId3"/>
          <a:stretch>
            <a:fillRect/>
          </a:stretch>
        </p:blipFill>
        <p:spPr>
          <a:xfrm>
            <a:off x="1284784" y="3094112"/>
            <a:ext cx="7529663" cy="2780625"/>
          </a:xfrm>
          <a:prstGeom prst="rect">
            <a:avLst/>
          </a:prstGeom>
        </p:spPr>
      </p:pic>
    </p:spTree>
    <p:extLst>
      <p:ext uri="{BB962C8B-B14F-4D97-AF65-F5344CB8AC3E}">
        <p14:creationId xmlns:p14="http://schemas.microsoft.com/office/powerpoint/2010/main" val="5244719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Weight Decay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ℓ</m:t>
                        </m:r>
                      </m:e>
                      <m:sub>
                        <m:r>
                          <a:rPr lang="en-US" b="1" i="1" smtClean="0">
                            <a:solidFill>
                              <a:srgbClr val="0070C0"/>
                            </a:solidFill>
                            <a:latin typeface="Cambria Math" panose="02040503050406030204" pitchFamily="18" charset="0"/>
                          </a:rPr>
                          <m:t>𝟏</m:t>
                        </m:r>
                      </m:sub>
                    </m:sSub>
                  </m:oMath>
                </a14:m>
                <a:r>
                  <a:rPr lang="en-US" b="1" i="1" dirty="0">
                    <a:solidFill>
                      <a:srgbClr val="0070C0"/>
                    </a:solidFill>
                  </a:rPr>
                  <a:t> weight decay</a:t>
                </a:r>
              </a:p>
              <a:p>
                <a:pPr lvl="1"/>
                <a:r>
                  <a:rPr lang="en-US" dirty="0"/>
                  <a:t>The regularization term is based on the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0">
                            <a:solidFill>
                              <a:schemeClr val="tx1"/>
                            </a:solidFill>
                            <a:latin typeface="Cambria Math" panose="02040503050406030204" pitchFamily="18" charset="0"/>
                          </a:rPr>
                          <m:t>ℓ</m:t>
                        </m:r>
                      </m:e>
                      <m:sub>
                        <m:r>
                          <a:rPr lang="en-US" b="0" i="0">
                            <a:solidFill>
                              <a:schemeClr val="tx1"/>
                            </a:solidFill>
                            <a:latin typeface="Cambria Math" panose="02040503050406030204" pitchFamily="18" charset="0"/>
                          </a:rPr>
                          <m:t>1</m:t>
                        </m:r>
                      </m:sub>
                    </m:sSub>
                  </m:oMath>
                </a14:m>
                <a:r>
                  <a:rPr lang="en-US" dirty="0"/>
                  <a:t> norm of the weights</a:t>
                </a:r>
              </a:p>
              <a:p>
                <a:pPr lvl="1"/>
                <a:endParaRPr lang="en-US" sz="800" dirty="0"/>
              </a:p>
              <a:p>
                <a:pPr marL="457162" lvl="1" indent="0" algn="ctr">
                  <a:buNone/>
                </a:pP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ℒ</m:t>
                        </m:r>
                      </m:e>
                      <m:sub>
                        <m:r>
                          <a:rPr lang="en-US" sz="2400" i="1">
                            <a:latin typeface="Cambria Math" charset="0"/>
                          </a:rPr>
                          <m:t>𝑟𝑒𝑔</m:t>
                        </m:r>
                      </m:sub>
                    </m:sSub>
                    <m:d>
                      <m:dPr>
                        <m:ctrlPr>
                          <a:rPr lang="en-US" sz="2400" i="1">
                            <a:latin typeface="Cambria Math" panose="02040503050406030204" pitchFamily="18" charset="0"/>
                          </a:rPr>
                        </m:ctrlPr>
                      </m:dPr>
                      <m:e>
                        <m:r>
                          <a:rPr lang="el-GR" sz="2400" i="1">
                            <a:latin typeface="Cambria Math" charset="0"/>
                          </a:rPr>
                          <m:t>𝜃</m:t>
                        </m:r>
                      </m:e>
                    </m:d>
                    <m:r>
                      <a:rPr lang="en-US" sz="2400" i="1">
                        <a:latin typeface="Cambria Math" charset="0"/>
                      </a:rPr>
                      <m:t>= </m:t>
                    </m:r>
                    <m:r>
                      <a:rPr lang="en-US" sz="2400" i="1">
                        <a:latin typeface="Cambria Math" panose="02040503050406030204" pitchFamily="18" charset="0"/>
                        <a:ea typeface="Cambria Math" panose="02040503050406030204" pitchFamily="18" charset="0"/>
                      </a:rPr>
                      <m:t>ℒ</m:t>
                    </m:r>
                    <m:d>
                      <m:dPr>
                        <m:ctrlPr>
                          <a:rPr lang="en-US" sz="2400" i="1">
                            <a:latin typeface="Cambria Math" panose="02040503050406030204" pitchFamily="18" charset="0"/>
                          </a:rPr>
                        </m:ctrlPr>
                      </m:dPr>
                      <m:e>
                        <m:r>
                          <a:rPr lang="el-GR" sz="2400" i="1">
                            <a:latin typeface="Cambria Math" charset="0"/>
                          </a:rPr>
                          <m:t>𝜃</m:t>
                        </m:r>
                      </m:e>
                    </m:d>
                    <m:r>
                      <a:rPr lang="en-US" sz="2400" i="1">
                        <a:latin typeface="Cambria Math" charset="0"/>
                      </a:rPr>
                      <m:t>+</m:t>
                    </m:r>
                    <m:r>
                      <a:rPr lang="el-GR" sz="2400" i="1">
                        <a:latin typeface="Cambria Math" charset="0"/>
                      </a:rPr>
                      <m:t>𝜆</m:t>
                    </m:r>
                    <m:nary>
                      <m:naryPr>
                        <m:chr m:val="∑"/>
                        <m:supHide m:val="on"/>
                        <m:ctrlPr>
                          <a:rPr lang="el-GR" sz="2400" i="1">
                            <a:latin typeface="Cambria Math" panose="02040503050406030204" pitchFamily="18" charset="0"/>
                          </a:rPr>
                        </m:ctrlPr>
                      </m:naryPr>
                      <m:sub>
                        <m:r>
                          <m:rPr>
                            <m:brk m:alnAt="7"/>
                          </m:rPr>
                          <a:rPr lang="en-US" sz="2400" i="1">
                            <a:latin typeface="Cambria Math" charset="0"/>
                          </a:rPr>
                          <m:t>𝑘</m:t>
                        </m:r>
                      </m:sub>
                      <m:sup/>
                      <m:e>
                        <m:d>
                          <m:dPr>
                            <m:begChr m:val="|"/>
                            <m:endChr m:val="|"/>
                            <m:ctrlPr>
                              <a:rPr lang="en-US" sz="2400"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rPr>
                                  <m:t>𝑘</m:t>
                                </m:r>
                              </m:sub>
                            </m:sSub>
                          </m:e>
                        </m:d>
                      </m:e>
                    </m:nary>
                  </m:oMath>
                </a14:m>
                <a:r>
                  <a:rPr lang="en-US" dirty="0"/>
                  <a:t> </a:t>
                </a:r>
              </a:p>
              <a:p>
                <a:pPr marL="457162" lvl="1" indent="0" algn="ctr">
                  <a:buNone/>
                </a:pPr>
                <a:endParaRPr lang="en-US" sz="800" dirty="0"/>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0">
                            <a:solidFill>
                              <a:schemeClr val="tx1"/>
                            </a:solidFill>
                            <a:latin typeface="Cambria Math" panose="02040503050406030204" pitchFamily="18" charset="0"/>
                          </a:rPr>
                          <m:t>ℓ</m:t>
                        </m:r>
                      </m:e>
                      <m:sub>
                        <m:r>
                          <a:rPr lang="en-US" b="0" i="0">
                            <a:solidFill>
                              <a:schemeClr val="tx1"/>
                            </a:solidFill>
                            <a:latin typeface="Cambria Math" panose="02040503050406030204" pitchFamily="18" charset="0"/>
                          </a:rPr>
                          <m:t>1</m:t>
                        </m:r>
                      </m:sub>
                    </m:sSub>
                  </m:oMath>
                </a14:m>
                <a:r>
                  <a:rPr lang="en-US" dirty="0">
                    <a:solidFill>
                      <a:schemeClr val="tx1"/>
                    </a:solidFill>
                  </a:rPr>
                  <a:t> weight decay </a:t>
                </a:r>
                <a:r>
                  <a:rPr lang="en-US" dirty="0"/>
                  <a:t>is less common with NN</a:t>
                </a:r>
              </a:p>
              <a:p>
                <a:pPr lvl="2"/>
                <a:r>
                  <a:rPr lang="en-US" dirty="0"/>
                  <a:t>Often performs worse than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ℓ</m:t>
                        </m:r>
                      </m:e>
                      <m:sub>
                        <m:r>
                          <a:rPr lang="en-US" b="0" i="0" smtClean="0">
                            <a:latin typeface="Cambria Math" panose="02040503050406030204" pitchFamily="18" charset="0"/>
                          </a:rPr>
                          <m:t>2</m:t>
                        </m:r>
                      </m:sub>
                    </m:sSub>
                  </m:oMath>
                </a14:m>
                <a:r>
                  <a:rPr lang="en-US" dirty="0"/>
                  <a:t> weight decay</a:t>
                </a:r>
              </a:p>
              <a:p>
                <a:pPr lvl="1"/>
                <a:r>
                  <a:rPr lang="en-US" dirty="0"/>
                  <a:t>It is also possible to combine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0">
                            <a:solidFill>
                              <a:schemeClr val="tx1"/>
                            </a:solidFill>
                            <a:latin typeface="Cambria Math" panose="02040503050406030204" pitchFamily="18" charset="0"/>
                          </a:rPr>
                          <m:t>ℓ</m:t>
                        </m:r>
                      </m:e>
                      <m:sub>
                        <m:r>
                          <a:rPr lang="en-US" b="0" i="0">
                            <a:solidFill>
                              <a:schemeClr val="tx1"/>
                            </a:solidFill>
                            <a:latin typeface="Cambria Math" panose="02040503050406030204" pitchFamily="18" charset="0"/>
                          </a:rPr>
                          <m:t>1</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ℓ</m:t>
                        </m:r>
                      </m:e>
                      <m:sub>
                        <m:r>
                          <a:rPr lang="en-US" b="0" i="0" smtClean="0">
                            <a:latin typeface="Cambria Math" panose="02040503050406030204" pitchFamily="18" charset="0"/>
                          </a:rPr>
                          <m:t>2</m:t>
                        </m:r>
                      </m:sub>
                    </m:sSub>
                  </m:oMath>
                </a14:m>
                <a:r>
                  <a:rPr lang="en-US" dirty="0"/>
                  <a:t> regularization </a:t>
                </a:r>
              </a:p>
              <a:p>
                <a:pPr lvl="2"/>
                <a:r>
                  <a:rPr lang="en-US" dirty="0"/>
                  <a:t>Called </a:t>
                </a:r>
                <a:r>
                  <a:rPr lang="en-US" dirty="0">
                    <a:solidFill>
                      <a:srgbClr val="FF0000"/>
                    </a:solidFill>
                  </a:rPr>
                  <a:t>elastic net regularization</a:t>
                </a:r>
              </a:p>
              <a:p>
                <a:pPr marL="457162" lvl="1" indent="0" algn="ctr">
                  <a:buNone/>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ℒ</m:t>
                        </m:r>
                      </m:e>
                      <m:sub>
                        <m:r>
                          <a:rPr lang="en-US" sz="2000" i="1">
                            <a:latin typeface="Cambria Math" charset="0"/>
                          </a:rPr>
                          <m:t>𝑟𝑒𝑔</m:t>
                        </m:r>
                      </m:sub>
                    </m:sSub>
                    <m:d>
                      <m:dPr>
                        <m:ctrlPr>
                          <a:rPr lang="en-US" sz="2000" i="1">
                            <a:latin typeface="Cambria Math" panose="02040503050406030204" pitchFamily="18" charset="0"/>
                          </a:rPr>
                        </m:ctrlPr>
                      </m:dPr>
                      <m:e>
                        <m:r>
                          <a:rPr lang="el-GR" sz="2000" i="1">
                            <a:latin typeface="Cambria Math" charset="0"/>
                          </a:rPr>
                          <m:t>𝜃</m:t>
                        </m:r>
                      </m:e>
                    </m:d>
                    <m:r>
                      <a:rPr lang="en-US" sz="2000" i="1">
                        <a:latin typeface="Cambria Math" charset="0"/>
                      </a:rPr>
                      <m:t>= </m:t>
                    </m:r>
                    <m:r>
                      <a:rPr lang="en-US" sz="2000" i="1">
                        <a:latin typeface="Cambria Math" panose="02040503050406030204" pitchFamily="18" charset="0"/>
                        <a:ea typeface="Cambria Math" panose="02040503050406030204" pitchFamily="18" charset="0"/>
                      </a:rPr>
                      <m:t>ℒ</m:t>
                    </m:r>
                    <m:d>
                      <m:dPr>
                        <m:ctrlPr>
                          <a:rPr lang="en-US" sz="2000" i="1">
                            <a:latin typeface="Cambria Math" panose="02040503050406030204" pitchFamily="18" charset="0"/>
                          </a:rPr>
                        </m:ctrlPr>
                      </m:dPr>
                      <m:e>
                        <m:r>
                          <a:rPr lang="el-GR" sz="2000" i="1">
                            <a:latin typeface="Cambria Math" charset="0"/>
                          </a:rPr>
                          <m:t>𝜃</m:t>
                        </m:r>
                      </m:e>
                    </m:d>
                    <m:r>
                      <a:rPr lang="en-US" sz="2000" i="1">
                        <a:latin typeface="Cambria Math" charset="0"/>
                      </a:rPr>
                      <m:t>+</m:t>
                    </m:r>
                    <m:sSub>
                      <m:sSubPr>
                        <m:ctrlPr>
                          <a:rPr lang="en-US" sz="2000" i="1" smtClean="0">
                            <a:latin typeface="Cambria Math" panose="02040503050406030204" pitchFamily="18" charset="0"/>
                          </a:rPr>
                        </m:ctrlPr>
                      </m:sSubPr>
                      <m:e>
                        <m:r>
                          <a:rPr lang="el-GR" sz="2000" i="1">
                            <a:latin typeface="Cambria Math" charset="0"/>
                          </a:rPr>
                          <m:t>𝜆</m:t>
                        </m:r>
                      </m:e>
                      <m:sub>
                        <m:r>
                          <a:rPr lang="en-US" sz="2000" b="0" i="1" smtClean="0">
                            <a:latin typeface="Cambria Math" panose="02040503050406030204" pitchFamily="18" charset="0"/>
                          </a:rPr>
                          <m:t>1</m:t>
                        </m:r>
                      </m:sub>
                    </m:sSub>
                    <m:nary>
                      <m:naryPr>
                        <m:chr m:val="∑"/>
                        <m:supHide m:val="on"/>
                        <m:ctrlPr>
                          <a:rPr lang="el-GR" sz="2000" i="1">
                            <a:latin typeface="Cambria Math" panose="02040503050406030204" pitchFamily="18" charset="0"/>
                          </a:rPr>
                        </m:ctrlPr>
                      </m:naryPr>
                      <m:sub>
                        <m:r>
                          <m:rPr>
                            <m:brk m:alnAt="7"/>
                          </m:rPr>
                          <a:rPr lang="en-US" sz="2000" i="1">
                            <a:latin typeface="Cambria Math" charset="0"/>
                          </a:rPr>
                          <m:t>𝑘</m:t>
                        </m:r>
                      </m:sub>
                      <m:sup/>
                      <m:e>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i="1">
                                    <a:latin typeface="Cambria Math" panose="02040503050406030204" pitchFamily="18" charset="0"/>
                                  </a:rPr>
                                  <m:t>𝑘</m:t>
                                </m:r>
                              </m:sub>
                            </m:sSub>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l-GR" sz="2000" i="1">
                                <a:latin typeface="Cambria Math" charset="0"/>
                              </a:rPr>
                              <m:t>𝜆</m:t>
                            </m:r>
                          </m:e>
                          <m:sub>
                            <m:r>
                              <a:rPr lang="en-US" sz="2000" b="0" i="1" smtClean="0">
                                <a:latin typeface="Cambria Math" panose="02040503050406030204" pitchFamily="18" charset="0"/>
                              </a:rPr>
                              <m:t>2</m:t>
                            </m:r>
                          </m:sub>
                        </m:sSub>
                        <m:nary>
                          <m:naryPr>
                            <m:chr m:val="∑"/>
                            <m:supHide m:val="on"/>
                            <m:ctrlPr>
                              <a:rPr lang="el-GR" sz="2000" i="1">
                                <a:latin typeface="Cambria Math" panose="02040503050406030204" pitchFamily="18" charset="0"/>
                              </a:rPr>
                            </m:ctrlPr>
                          </m:naryPr>
                          <m:sub>
                            <m:r>
                              <m:rPr>
                                <m:brk m:alnAt="7"/>
                              </m:rPr>
                              <a:rPr lang="en-US" sz="2000" i="1">
                                <a:latin typeface="Cambria Math" charset="0"/>
                              </a:rPr>
                              <m:t>𝑘</m:t>
                            </m:r>
                          </m:sub>
                          <m:sup/>
                          <m:e>
                            <m:sSubSup>
                              <m:sSubSupPr>
                                <m:ctrlPr>
                                  <a:rPr lang="en-US" sz="2000" i="1">
                                    <a:latin typeface="Cambria Math" panose="02040503050406030204" pitchFamily="18" charset="0"/>
                                  </a:rPr>
                                </m:ctrlPr>
                              </m:sSubSupPr>
                              <m:e>
                                <m:r>
                                  <a:rPr lang="el-GR" sz="2000" i="1">
                                    <a:latin typeface="Cambria Math" charset="0"/>
                                  </a:rPr>
                                  <m:t>𝜃</m:t>
                                </m:r>
                              </m:e>
                              <m:sub>
                                <m:r>
                                  <a:rPr lang="en-US" sz="2000" i="1">
                                    <a:latin typeface="Cambria Math" charset="0"/>
                                  </a:rPr>
                                  <m:t>𝑘</m:t>
                                </m:r>
                              </m:sub>
                              <m:sup>
                                <m:r>
                                  <a:rPr lang="en-US" sz="2000" i="1">
                                    <a:latin typeface="Cambria Math" charset="0"/>
                                  </a:rPr>
                                  <m:t>2</m:t>
                                </m:r>
                              </m:sup>
                            </m:sSubSup>
                          </m:e>
                        </m:nary>
                      </m:e>
                    </m:nary>
                  </m:oMath>
                </a14:m>
                <a:r>
                  <a:rPr lang="en-US" dirty="0"/>
                  <a:t> </a:t>
                </a:r>
              </a:p>
              <a:p>
                <a:pPr marL="457162" lvl="1" indent="0" algn="ctr">
                  <a:buNone/>
                </a:pPr>
                <a:endParaRPr lang="en-US" sz="700"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795"/>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9244E276-FB49-44FC-A45E-111B5B030B0C}"/>
              </a:ext>
            </a:extLst>
          </p:cNvPr>
          <p:cNvSpPr>
            <a:spLocks noGrp="1"/>
          </p:cNvSpPr>
          <p:nvPr>
            <p:ph idx="10"/>
          </p:nvPr>
        </p:nvSpPr>
        <p:spPr/>
        <p:txBody>
          <a:bodyPr>
            <a:normAutofit/>
          </a:bodyPr>
          <a:lstStyle/>
          <a:p>
            <a:r>
              <a:rPr lang="en-US" dirty="0"/>
              <a:t>Regularization</a:t>
            </a:r>
          </a:p>
          <a:p>
            <a:endParaRPr lang="en-US" dirty="0"/>
          </a:p>
        </p:txBody>
      </p:sp>
    </p:spTree>
    <p:extLst>
      <p:ext uri="{BB962C8B-B14F-4D97-AF65-F5344CB8AC3E}">
        <p14:creationId xmlns:p14="http://schemas.microsoft.com/office/powerpoint/2010/main" val="9616069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Regularization: Dropout</a:t>
            </a:r>
          </a:p>
        </p:txBody>
      </p:sp>
      <p:sp>
        <p:nvSpPr>
          <p:cNvPr id="3" name="Content Placeholder 2"/>
          <p:cNvSpPr>
            <a:spLocks noGrp="1"/>
          </p:cNvSpPr>
          <p:nvPr>
            <p:ph idx="1"/>
          </p:nvPr>
        </p:nvSpPr>
        <p:spPr/>
        <p:txBody>
          <a:bodyPr/>
          <a:lstStyle/>
          <a:p>
            <a:r>
              <a:rPr lang="en-US" b="1" i="1" dirty="0">
                <a:solidFill>
                  <a:srgbClr val="0070C0"/>
                </a:solidFill>
              </a:rPr>
              <a:t>Dropout</a:t>
            </a:r>
          </a:p>
          <a:p>
            <a:pPr lvl="1"/>
            <a:r>
              <a:rPr lang="en-US" dirty="0"/>
              <a:t>Randomly drop units (along with their connections) during training</a:t>
            </a:r>
          </a:p>
          <a:p>
            <a:pPr lvl="1"/>
            <a:r>
              <a:rPr lang="en-US" dirty="0"/>
              <a:t>Each unit is retained with a fixed </a:t>
            </a:r>
            <a:r>
              <a:rPr lang="en-US" dirty="0">
                <a:solidFill>
                  <a:srgbClr val="FF0000"/>
                </a:solidFill>
              </a:rPr>
              <a:t>dropout rate </a:t>
            </a:r>
            <a:r>
              <a:rPr lang="en-US" i="1" dirty="0">
                <a:solidFill>
                  <a:srgbClr val="FF0000"/>
                </a:solidFill>
              </a:rPr>
              <a:t>p</a:t>
            </a:r>
            <a:r>
              <a:rPr lang="en-US" dirty="0"/>
              <a:t>, independent of other units </a:t>
            </a:r>
          </a:p>
          <a:p>
            <a:pPr lvl="1"/>
            <a:r>
              <a:rPr lang="en-US" dirty="0"/>
              <a:t>The hyper-parameter </a:t>
            </a:r>
            <a:r>
              <a:rPr lang="en-US" i="1" dirty="0"/>
              <a:t>p</a:t>
            </a:r>
            <a:r>
              <a:rPr lang="en-US" dirty="0"/>
              <a:t> needs to be chosen (tuned)</a:t>
            </a:r>
          </a:p>
          <a:p>
            <a:pPr lvl="2"/>
            <a:r>
              <a:rPr lang="en-US" dirty="0"/>
              <a:t>Often, between 20% and 50% of the units are dropped</a:t>
            </a:r>
          </a:p>
        </p:txBody>
      </p:sp>
      <p:sp>
        <p:nvSpPr>
          <p:cNvPr id="7" name="Content Placeholder 6">
            <a:extLst>
              <a:ext uri="{FF2B5EF4-FFF2-40B4-BE49-F238E27FC236}">
                <a16:creationId xmlns:a16="http://schemas.microsoft.com/office/drawing/2014/main" id="{C2104DA5-9E74-49D0-AD05-AE8FD2F1D787}"/>
              </a:ext>
            </a:extLst>
          </p:cNvPr>
          <p:cNvSpPr>
            <a:spLocks noGrp="1"/>
          </p:cNvSpPr>
          <p:nvPr>
            <p:ph idx="10"/>
          </p:nvPr>
        </p:nvSpPr>
        <p:spPr/>
        <p:txBody>
          <a:bodyPr>
            <a:normAutofit/>
          </a:bodyPr>
          <a:lstStyle/>
          <a:p>
            <a:r>
              <a:rPr lang="en-US" dirty="0"/>
              <a:t>Regularization</a:t>
            </a:r>
          </a:p>
          <a:p>
            <a:endParaRPr lang="en-US" dirty="0"/>
          </a:p>
        </p:txBody>
      </p:sp>
      <p:pic>
        <p:nvPicPr>
          <p:cNvPr id="4" name="Picture 3"/>
          <p:cNvPicPr>
            <a:picLocks noChangeAspect="1"/>
          </p:cNvPicPr>
          <p:nvPr/>
        </p:nvPicPr>
        <p:blipFill rotWithShape="1">
          <a:blip r:embed="rId2"/>
          <a:srcRect l="1160" r="56872"/>
          <a:stretch/>
        </p:blipFill>
        <p:spPr>
          <a:xfrm rot="5400000">
            <a:off x="1464804" y="3562164"/>
            <a:ext cx="2880320" cy="3672408"/>
          </a:xfrm>
          <a:prstGeom prst="rect">
            <a:avLst/>
          </a:prstGeom>
        </p:spPr>
      </p:pic>
      <p:pic>
        <p:nvPicPr>
          <p:cNvPr id="5" name="Picture 4"/>
          <p:cNvPicPr>
            <a:picLocks noChangeAspect="1"/>
          </p:cNvPicPr>
          <p:nvPr/>
        </p:nvPicPr>
        <p:blipFill rotWithShape="1">
          <a:blip r:embed="rId2"/>
          <a:srcRect l="53468" r="3942"/>
          <a:stretch/>
        </p:blipFill>
        <p:spPr>
          <a:xfrm rot="5400000">
            <a:off x="5605265" y="3598167"/>
            <a:ext cx="2808309" cy="3528392"/>
          </a:xfrm>
          <a:prstGeom prst="rect">
            <a:avLst/>
          </a:prstGeom>
        </p:spPr>
      </p:pic>
      <p:sp>
        <p:nvSpPr>
          <p:cNvPr id="6" name="TextBox 5">
            <a:extLst>
              <a:ext uri="{FF2B5EF4-FFF2-40B4-BE49-F238E27FC236}">
                <a16:creationId xmlns:a16="http://schemas.microsoft.com/office/drawing/2014/main" id="{FAAB5187-663E-40A6-8033-FBAE9DD7B7F2}"/>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p:spTree>
    <p:extLst>
      <p:ext uri="{BB962C8B-B14F-4D97-AF65-F5344CB8AC3E}">
        <p14:creationId xmlns:p14="http://schemas.microsoft.com/office/powerpoint/2010/main" val="30618822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Dropout</a:t>
            </a:r>
          </a:p>
        </p:txBody>
      </p:sp>
      <p:sp>
        <p:nvSpPr>
          <p:cNvPr id="3" name="Content Placeholder 2"/>
          <p:cNvSpPr>
            <a:spLocks noGrp="1"/>
          </p:cNvSpPr>
          <p:nvPr>
            <p:ph idx="1"/>
          </p:nvPr>
        </p:nvSpPr>
        <p:spPr/>
        <p:txBody>
          <a:bodyPr/>
          <a:lstStyle/>
          <a:p>
            <a:r>
              <a:rPr lang="en-US" dirty="0"/>
              <a:t>Dropout is a kind of ensemble learning</a:t>
            </a:r>
          </a:p>
          <a:p>
            <a:pPr lvl="1"/>
            <a:r>
              <a:rPr lang="en-US" altLang="zh-TW" sz="2000" dirty="0"/>
              <a:t>Using one mini-batch to train one network with a slightly different architecture</a:t>
            </a:r>
            <a:endParaRPr lang="zh-TW" altLang="en-US" sz="2000" dirty="0"/>
          </a:p>
          <a:p>
            <a:endParaRPr lang="en-US" dirty="0"/>
          </a:p>
        </p:txBody>
      </p:sp>
      <p:sp>
        <p:nvSpPr>
          <p:cNvPr id="134" name="Content Placeholder 133">
            <a:extLst>
              <a:ext uri="{FF2B5EF4-FFF2-40B4-BE49-F238E27FC236}">
                <a16:creationId xmlns:a16="http://schemas.microsoft.com/office/drawing/2014/main" id="{48C3CA2B-24DB-4598-BC1D-B835104F6549}"/>
              </a:ext>
            </a:extLst>
          </p:cNvPr>
          <p:cNvSpPr>
            <a:spLocks noGrp="1"/>
          </p:cNvSpPr>
          <p:nvPr>
            <p:ph idx="10"/>
          </p:nvPr>
        </p:nvSpPr>
        <p:spPr/>
        <p:txBody>
          <a:bodyPr>
            <a:normAutofit/>
          </a:bodyPr>
          <a:lstStyle/>
          <a:p>
            <a:r>
              <a:rPr lang="en-US" dirty="0"/>
              <a:t>Regularization</a:t>
            </a:r>
          </a:p>
          <a:p>
            <a:endParaRPr lang="en-US" dirty="0"/>
          </a:p>
        </p:txBody>
      </p:sp>
      <p:grpSp>
        <p:nvGrpSpPr>
          <p:cNvPr id="4" name="群組 447"/>
          <p:cNvGrpSpPr/>
          <p:nvPr/>
        </p:nvGrpSpPr>
        <p:grpSpPr>
          <a:xfrm rot="5400000">
            <a:off x="753416" y="5029778"/>
            <a:ext cx="2816562" cy="1283045"/>
            <a:chOff x="1660188" y="3148756"/>
            <a:chExt cx="2816562" cy="1283045"/>
          </a:xfrm>
        </p:grpSpPr>
        <p:sp>
          <p:nvSpPr>
            <p:cNvPr id="5" name="橢圓 8"/>
            <p:cNvSpPr/>
            <p:nvPr/>
          </p:nvSpPr>
          <p:spPr>
            <a:xfrm>
              <a:off x="2410717" y="3510713"/>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橢圓 11"/>
            <p:cNvSpPr/>
            <p:nvPr/>
          </p:nvSpPr>
          <p:spPr>
            <a:xfrm>
              <a:off x="3988727" y="346744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橢圓 12"/>
            <p:cNvSpPr/>
            <p:nvPr/>
          </p:nvSpPr>
          <p:spPr>
            <a:xfrm>
              <a:off x="3988727" y="388028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矩形 13"/>
            <p:cNvSpPr/>
            <p:nvPr/>
          </p:nvSpPr>
          <p:spPr>
            <a:xfrm>
              <a:off x="1660188" y="3215141"/>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9" name="直線單箭頭接點 15"/>
            <p:cNvCxnSpPr>
              <a:stCxn id="8" idx="3"/>
              <a:endCxn id="5" idx="2"/>
            </p:cNvCxnSpPr>
            <p:nvPr/>
          </p:nvCxnSpPr>
          <p:spPr>
            <a:xfrm>
              <a:off x="1791252" y="3280673"/>
              <a:ext cx="619466" cy="3555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16"/>
            <p:cNvCxnSpPr>
              <a:stCxn id="8" idx="3"/>
            </p:cNvCxnSpPr>
            <p:nvPr/>
          </p:nvCxnSpPr>
          <p:spPr>
            <a:xfrm>
              <a:off x="1791252" y="3280673"/>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8"/>
            <p:cNvCxnSpPr>
              <a:endCxn id="6" idx="2"/>
            </p:cNvCxnSpPr>
            <p:nvPr/>
          </p:nvCxnSpPr>
          <p:spPr>
            <a:xfrm flipV="1">
              <a:off x="3530097" y="3592920"/>
              <a:ext cx="458630" cy="5236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9"/>
            <p:cNvCxnSpPr>
              <a:endCxn id="6" idx="2"/>
            </p:cNvCxnSpPr>
            <p:nvPr/>
          </p:nvCxnSpPr>
          <p:spPr>
            <a:xfrm>
              <a:off x="3530096" y="3269680"/>
              <a:ext cx="458631" cy="3232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20"/>
            <p:cNvCxnSpPr>
              <a:endCxn id="7" idx="2"/>
            </p:cNvCxnSpPr>
            <p:nvPr/>
          </p:nvCxnSpPr>
          <p:spPr>
            <a:xfrm>
              <a:off x="3530097" y="3291314"/>
              <a:ext cx="458630" cy="714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21"/>
            <p:cNvCxnSpPr>
              <a:endCxn id="7" idx="2"/>
            </p:cNvCxnSpPr>
            <p:nvPr/>
          </p:nvCxnSpPr>
          <p:spPr>
            <a:xfrm>
              <a:off x="3530096" y="3662777"/>
              <a:ext cx="458631" cy="3429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22"/>
            <p:cNvCxnSpPr>
              <a:endCxn id="6" idx="2"/>
            </p:cNvCxnSpPr>
            <p:nvPr/>
          </p:nvCxnSpPr>
          <p:spPr>
            <a:xfrm flipV="1">
              <a:off x="3530097" y="3592920"/>
              <a:ext cx="458630" cy="386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23"/>
            <p:cNvCxnSpPr>
              <a:endCxn id="7" idx="2"/>
            </p:cNvCxnSpPr>
            <p:nvPr/>
          </p:nvCxnSpPr>
          <p:spPr>
            <a:xfrm>
              <a:off x="3530097" y="3979799"/>
              <a:ext cx="458630" cy="259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24"/>
            <p:cNvCxnSpPr>
              <a:endCxn id="6" idx="2"/>
            </p:cNvCxnSpPr>
            <p:nvPr/>
          </p:nvCxnSpPr>
          <p:spPr>
            <a:xfrm flipV="1">
              <a:off x="3530096" y="3592920"/>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25"/>
            <p:cNvCxnSpPr>
              <a:endCxn id="7" idx="2"/>
            </p:cNvCxnSpPr>
            <p:nvPr/>
          </p:nvCxnSpPr>
          <p:spPr>
            <a:xfrm flipV="1">
              <a:off x="3530097" y="4005760"/>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橢圓 31"/>
            <p:cNvSpPr/>
            <p:nvPr/>
          </p:nvSpPr>
          <p:spPr>
            <a:xfrm>
              <a:off x="3279148" y="3148756"/>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32"/>
            <p:cNvSpPr/>
            <p:nvPr/>
          </p:nvSpPr>
          <p:spPr>
            <a:xfrm>
              <a:off x="3279148" y="3493630"/>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 name="橢圓 33"/>
            <p:cNvSpPr/>
            <p:nvPr/>
          </p:nvSpPr>
          <p:spPr>
            <a:xfrm>
              <a:off x="3279148" y="3837241"/>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 name="橢圓 34"/>
            <p:cNvSpPr/>
            <p:nvPr/>
          </p:nvSpPr>
          <p:spPr>
            <a:xfrm>
              <a:off x="3279148" y="4180852"/>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3" name="矩形 35"/>
            <p:cNvSpPr/>
            <p:nvPr/>
          </p:nvSpPr>
          <p:spPr>
            <a:xfrm>
              <a:off x="1660188" y="3924908"/>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24" name="矩形 36"/>
            <p:cNvSpPr/>
            <p:nvPr/>
          </p:nvSpPr>
          <p:spPr>
            <a:xfrm>
              <a:off x="1660188" y="4259242"/>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25" name="直線單箭頭接點 39"/>
            <p:cNvCxnSpPr>
              <a:stCxn id="24" idx="3"/>
            </p:cNvCxnSpPr>
            <p:nvPr/>
          </p:nvCxnSpPr>
          <p:spPr>
            <a:xfrm flipV="1">
              <a:off x="1791252" y="3979799"/>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40"/>
            <p:cNvCxnSpPr>
              <a:stCxn id="24" idx="3"/>
              <a:endCxn id="5" idx="2"/>
            </p:cNvCxnSpPr>
            <p:nvPr/>
          </p:nvCxnSpPr>
          <p:spPr>
            <a:xfrm flipV="1">
              <a:off x="1791252" y="3636188"/>
              <a:ext cx="619466" cy="6885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42"/>
            <p:cNvCxnSpPr>
              <a:stCxn id="23" idx="3"/>
              <a:endCxn id="5" idx="2"/>
            </p:cNvCxnSpPr>
            <p:nvPr/>
          </p:nvCxnSpPr>
          <p:spPr>
            <a:xfrm flipV="1">
              <a:off x="1791252" y="3636188"/>
              <a:ext cx="619466" cy="354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48"/>
            <p:cNvCxnSpPr/>
            <p:nvPr/>
          </p:nvCxnSpPr>
          <p:spPr>
            <a:xfrm>
              <a:off x="2661666" y="3619104"/>
              <a:ext cx="619466" cy="170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49"/>
            <p:cNvCxnSpPr/>
            <p:nvPr/>
          </p:nvCxnSpPr>
          <p:spPr>
            <a:xfrm>
              <a:off x="2661666" y="3619104"/>
              <a:ext cx="619466" cy="3606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50"/>
            <p:cNvCxnSpPr/>
            <p:nvPr/>
          </p:nvCxnSpPr>
          <p:spPr>
            <a:xfrm>
              <a:off x="2661666" y="3619104"/>
              <a:ext cx="619466" cy="7043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52"/>
            <p:cNvCxnSpPr/>
            <p:nvPr/>
          </p:nvCxnSpPr>
          <p:spPr>
            <a:xfrm>
              <a:off x="2661666" y="3990440"/>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56"/>
            <p:cNvCxnSpPr/>
            <p:nvPr/>
          </p:nvCxnSpPr>
          <p:spPr>
            <a:xfrm flipV="1">
              <a:off x="2661666" y="3636188"/>
              <a:ext cx="619466" cy="354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57"/>
            <p:cNvCxnSpPr/>
            <p:nvPr/>
          </p:nvCxnSpPr>
          <p:spPr>
            <a:xfrm flipV="1">
              <a:off x="2661666" y="3291314"/>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58"/>
            <p:cNvCxnSpPr/>
            <p:nvPr/>
          </p:nvCxnSpPr>
          <p:spPr>
            <a:xfrm>
              <a:off x="4247435" y="3599106"/>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59"/>
            <p:cNvCxnSpPr/>
            <p:nvPr/>
          </p:nvCxnSpPr>
          <p:spPr>
            <a:xfrm>
              <a:off x="4247435" y="4012902"/>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60"/>
            <p:cNvCxnSpPr/>
            <p:nvPr/>
          </p:nvCxnSpPr>
          <p:spPr>
            <a:xfrm flipV="1">
              <a:off x="1797739" y="3986049"/>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61"/>
            <p:cNvCxnSpPr/>
            <p:nvPr/>
          </p:nvCxnSpPr>
          <p:spPr>
            <a:xfrm flipV="1">
              <a:off x="2678739" y="3979152"/>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62"/>
            <p:cNvCxnSpPr>
              <a:stCxn id="5" idx="6"/>
              <a:endCxn id="19" idx="2"/>
            </p:cNvCxnSpPr>
            <p:nvPr/>
          </p:nvCxnSpPr>
          <p:spPr>
            <a:xfrm flipV="1">
              <a:off x="2661666" y="3274230"/>
              <a:ext cx="617482" cy="3619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橢圓 248"/>
            <p:cNvSpPr/>
            <p:nvPr/>
          </p:nvSpPr>
          <p:spPr>
            <a:xfrm>
              <a:off x="2406838" y="383557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40" name="群組 450"/>
          <p:cNvGrpSpPr/>
          <p:nvPr/>
        </p:nvGrpSpPr>
        <p:grpSpPr>
          <a:xfrm rot="5400000">
            <a:off x="3978094" y="5038321"/>
            <a:ext cx="2816562" cy="1265961"/>
            <a:chOff x="5222538" y="3182974"/>
            <a:chExt cx="2816562" cy="1265961"/>
          </a:xfrm>
        </p:grpSpPr>
        <p:sp>
          <p:nvSpPr>
            <p:cNvPr id="41" name="橢圓 277"/>
            <p:cNvSpPr/>
            <p:nvPr/>
          </p:nvSpPr>
          <p:spPr>
            <a:xfrm>
              <a:off x="5973067" y="3182974"/>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橢圓 278"/>
            <p:cNvSpPr/>
            <p:nvPr/>
          </p:nvSpPr>
          <p:spPr>
            <a:xfrm>
              <a:off x="5973067" y="3527847"/>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3" name="橢圓 279"/>
            <p:cNvSpPr/>
            <p:nvPr/>
          </p:nvSpPr>
          <p:spPr>
            <a:xfrm>
              <a:off x="7551077" y="3484579"/>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4" name="橢圓 280"/>
            <p:cNvSpPr/>
            <p:nvPr/>
          </p:nvSpPr>
          <p:spPr>
            <a:xfrm>
              <a:off x="7551077" y="3897419"/>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5" name="矩形 281"/>
            <p:cNvSpPr/>
            <p:nvPr/>
          </p:nvSpPr>
          <p:spPr>
            <a:xfrm>
              <a:off x="5222538" y="3232275"/>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46" name="直線單箭頭接點 282"/>
            <p:cNvCxnSpPr>
              <a:stCxn id="45" idx="3"/>
              <a:endCxn id="41" idx="2"/>
            </p:cNvCxnSpPr>
            <p:nvPr/>
          </p:nvCxnSpPr>
          <p:spPr>
            <a:xfrm>
              <a:off x="5353602" y="3297807"/>
              <a:ext cx="619466" cy="10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283"/>
            <p:cNvCxnSpPr>
              <a:stCxn id="45" idx="3"/>
              <a:endCxn id="42" idx="2"/>
            </p:cNvCxnSpPr>
            <p:nvPr/>
          </p:nvCxnSpPr>
          <p:spPr>
            <a:xfrm>
              <a:off x="5353602" y="3297807"/>
              <a:ext cx="619466" cy="3555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284"/>
            <p:cNvCxnSpPr>
              <a:stCxn id="45" idx="3"/>
            </p:cNvCxnSpPr>
            <p:nvPr/>
          </p:nvCxnSpPr>
          <p:spPr>
            <a:xfrm>
              <a:off x="5353602" y="3297807"/>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290"/>
            <p:cNvCxnSpPr>
              <a:endCxn id="43" idx="2"/>
            </p:cNvCxnSpPr>
            <p:nvPr/>
          </p:nvCxnSpPr>
          <p:spPr>
            <a:xfrm flipV="1">
              <a:off x="7092447" y="3610054"/>
              <a:ext cx="458630" cy="386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291"/>
            <p:cNvCxnSpPr>
              <a:endCxn id="44" idx="2"/>
            </p:cNvCxnSpPr>
            <p:nvPr/>
          </p:nvCxnSpPr>
          <p:spPr>
            <a:xfrm>
              <a:off x="7092447" y="3996933"/>
              <a:ext cx="458630" cy="259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292"/>
            <p:cNvCxnSpPr>
              <a:endCxn id="43" idx="2"/>
            </p:cNvCxnSpPr>
            <p:nvPr/>
          </p:nvCxnSpPr>
          <p:spPr>
            <a:xfrm flipV="1">
              <a:off x="7092446" y="3610054"/>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293"/>
            <p:cNvCxnSpPr>
              <a:endCxn id="44" idx="2"/>
            </p:cNvCxnSpPr>
            <p:nvPr/>
          </p:nvCxnSpPr>
          <p:spPr>
            <a:xfrm flipV="1">
              <a:off x="7092447" y="4022894"/>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294"/>
            <p:cNvCxnSpPr>
              <a:stCxn id="56" idx="2"/>
              <a:endCxn id="41" idx="2"/>
            </p:cNvCxnSpPr>
            <p:nvPr/>
          </p:nvCxnSpPr>
          <p:spPr>
            <a:xfrm flipV="1">
              <a:off x="5288070" y="3308448"/>
              <a:ext cx="684997" cy="3933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295"/>
            <p:cNvCxnSpPr>
              <a:stCxn id="56" idx="3"/>
              <a:endCxn id="42" idx="2"/>
            </p:cNvCxnSpPr>
            <p:nvPr/>
          </p:nvCxnSpPr>
          <p:spPr>
            <a:xfrm>
              <a:off x="5353602" y="3636238"/>
              <a:ext cx="619466" cy="170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296"/>
            <p:cNvCxnSpPr>
              <a:stCxn id="56" idx="3"/>
            </p:cNvCxnSpPr>
            <p:nvPr/>
          </p:nvCxnSpPr>
          <p:spPr>
            <a:xfrm>
              <a:off x="5353602" y="3636238"/>
              <a:ext cx="619466" cy="3606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矩形 298"/>
            <p:cNvSpPr/>
            <p:nvPr/>
          </p:nvSpPr>
          <p:spPr>
            <a:xfrm>
              <a:off x="5222538" y="3570706"/>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57" name="橢圓 301"/>
            <p:cNvSpPr/>
            <p:nvPr/>
          </p:nvSpPr>
          <p:spPr>
            <a:xfrm>
              <a:off x="6841498" y="385437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8" name="橢圓 302"/>
            <p:cNvSpPr/>
            <p:nvPr/>
          </p:nvSpPr>
          <p:spPr>
            <a:xfrm>
              <a:off x="6841498" y="4197986"/>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9" name="矩形 303"/>
            <p:cNvSpPr/>
            <p:nvPr/>
          </p:nvSpPr>
          <p:spPr>
            <a:xfrm>
              <a:off x="5222538" y="3942042"/>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60" name="矩形 304"/>
            <p:cNvSpPr/>
            <p:nvPr/>
          </p:nvSpPr>
          <p:spPr>
            <a:xfrm>
              <a:off x="5222538" y="4276376"/>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61" name="直線單箭頭接點 307"/>
            <p:cNvCxnSpPr>
              <a:stCxn id="60" idx="3"/>
            </p:cNvCxnSpPr>
            <p:nvPr/>
          </p:nvCxnSpPr>
          <p:spPr>
            <a:xfrm flipV="1">
              <a:off x="5353602" y="3996933"/>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308"/>
            <p:cNvCxnSpPr>
              <a:stCxn id="60" idx="3"/>
              <a:endCxn id="42" idx="2"/>
            </p:cNvCxnSpPr>
            <p:nvPr/>
          </p:nvCxnSpPr>
          <p:spPr>
            <a:xfrm flipV="1">
              <a:off x="5353602" y="3653322"/>
              <a:ext cx="619466" cy="6885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309"/>
            <p:cNvCxnSpPr>
              <a:stCxn id="60" idx="3"/>
              <a:endCxn id="41" idx="2"/>
            </p:cNvCxnSpPr>
            <p:nvPr/>
          </p:nvCxnSpPr>
          <p:spPr>
            <a:xfrm flipV="1">
              <a:off x="5353602" y="3308448"/>
              <a:ext cx="619466" cy="10334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310"/>
            <p:cNvCxnSpPr>
              <a:stCxn id="59" idx="3"/>
              <a:endCxn id="42" idx="2"/>
            </p:cNvCxnSpPr>
            <p:nvPr/>
          </p:nvCxnSpPr>
          <p:spPr>
            <a:xfrm flipV="1">
              <a:off x="5353602" y="3653322"/>
              <a:ext cx="619466" cy="354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311"/>
            <p:cNvCxnSpPr>
              <a:stCxn id="59" idx="3"/>
              <a:endCxn id="41" idx="2"/>
            </p:cNvCxnSpPr>
            <p:nvPr/>
          </p:nvCxnSpPr>
          <p:spPr>
            <a:xfrm flipV="1">
              <a:off x="5353602" y="3308448"/>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314"/>
            <p:cNvCxnSpPr/>
            <p:nvPr/>
          </p:nvCxnSpPr>
          <p:spPr>
            <a:xfrm>
              <a:off x="6224016" y="3297807"/>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315"/>
            <p:cNvCxnSpPr/>
            <p:nvPr/>
          </p:nvCxnSpPr>
          <p:spPr>
            <a:xfrm>
              <a:off x="6224016" y="3297807"/>
              <a:ext cx="619466" cy="10427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317"/>
            <p:cNvCxnSpPr/>
            <p:nvPr/>
          </p:nvCxnSpPr>
          <p:spPr>
            <a:xfrm>
              <a:off x="6224016" y="3636238"/>
              <a:ext cx="619466" cy="3606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318"/>
            <p:cNvCxnSpPr/>
            <p:nvPr/>
          </p:nvCxnSpPr>
          <p:spPr>
            <a:xfrm>
              <a:off x="6224016" y="3636238"/>
              <a:ext cx="619466" cy="7043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320"/>
            <p:cNvCxnSpPr/>
            <p:nvPr/>
          </p:nvCxnSpPr>
          <p:spPr>
            <a:xfrm>
              <a:off x="6224016" y="4007574"/>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326"/>
            <p:cNvCxnSpPr/>
            <p:nvPr/>
          </p:nvCxnSpPr>
          <p:spPr>
            <a:xfrm>
              <a:off x="7809785" y="3616240"/>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327"/>
            <p:cNvCxnSpPr/>
            <p:nvPr/>
          </p:nvCxnSpPr>
          <p:spPr>
            <a:xfrm>
              <a:off x="7809785" y="4030036"/>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274"/>
            <p:cNvCxnSpPr/>
            <p:nvPr/>
          </p:nvCxnSpPr>
          <p:spPr>
            <a:xfrm flipV="1">
              <a:off x="5360089" y="4003183"/>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275"/>
            <p:cNvCxnSpPr/>
            <p:nvPr/>
          </p:nvCxnSpPr>
          <p:spPr>
            <a:xfrm flipV="1">
              <a:off x="6241089" y="3996286"/>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橢圓 271"/>
            <p:cNvSpPr/>
            <p:nvPr/>
          </p:nvSpPr>
          <p:spPr>
            <a:xfrm>
              <a:off x="5969188" y="3852712"/>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76" name="群組 449"/>
          <p:cNvGrpSpPr/>
          <p:nvPr/>
        </p:nvGrpSpPr>
        <p:grpSpPr>
          <a:xfrm rot="5400000">
            <a:off x="2506100" y="5172770"/>
            <a:ext cx="2816562" cy="965618"/>
            <a:chOff x="1660188" y="5222258"/>
            <a:chExt cx="2816562" cy="965618"/>
          </a:xfrm>
        </p:grpSpPr>
        <p:sp>
          <p:nvSpPr>
            <p:cNvPr id="77" name="橢圓 338"/>
            <p:cNvSpPr/>
            <p:nvPr/>
          </p:nvSpPr>
          <p:spPr>
            <a:xfrm>
              <a:off x="3988727" y="522225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8" name="橢圓 339"/>
            <p:cNvSpPr/>
            <p:nvPr/>
          </p:nvSpPr>
          <p:spPr>
            <a:xfrm>
              <a:off x="3988727" y="563509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79" name="直線單箭頭接點 349"/>
            <p:cNvCxnSpPr>
              <a:endCxn id="77" idx="2"/>
            </p:cNvCxnSpPr>
            <p:nvPr/>
          </p:nvCxnSpPr>
          <p:spPr>
            <a:xfrm flipV="1">
              <a:off x="3530097" y="5347733"/>
              <a:ext cx="458630" cy="386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350"/>
            <p:cNvCxnSpPr>
              <a:endCxn id="78" idx="2"/>
            </p:cNvCxnSpPr>
            <p:nvPr/>
          </p:nvCxnSpPr>
          <p:spPr>
            <a:xfrm>
              <a:off x="3530097" y="5734612"/>
              <a:ext cx="458630" cy="259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351"/>
            <p:cNvCxnSpPr>
              <a:endCxn id="77" idx="2"/>
            </p:cNvCxnSpPr>
            <p:nvPr/>
          </p:nvCxnSpPr>
          <p:spPr>
            <a:xfrm flipV="1">
              <a:off x="3530096" y="5347733"/>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352"/>
            <p:cNvCxnSpPr>
              <a:endCxn id="78" idx="2"/>
            </p:cNvCxnSpPr>
            <p:nvPr/>
          </p:nvCxnSpPr>
          <p:spPr>
            <a:xfrm flipV="1">
              <a:off x="3530097" y="5760573"/>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橢圓 360"/>
            <p:cNvSpPr/>
            <p:nvPr/>
          </p:nvSpPr>
          <p:spPr>
            <a:xfrm>
              <a:off x="3279148" y="5592054"/>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4" name="橢圓 361"/>
            <p:cNvSpPr/>
            <p:nvPr/>
          </p:nvSpPr>
          <p:spPr>
            <a:xfrm>
              <a:off x="3279148" y="593566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5" name="矩形 362"/>
            <p:cNvSpPr/>
            <p:nvPr/>
          </p:nvSpPr>
          <p:spPr>
            <a:xfrm>
              <a:off x="1660188" y="5679721"/>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86" name="矩形 363"/>
            <p:cNvSpPr/>
            <p:nvPr/>
          </p:nvSpPr>
          <p:spPr>
            <a:xfrm>
              <a:off x="1660188" y="6014055"/>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87" name="直線單箭頭接點 364"/>
            <p:cNvCxnSpPr>
              <a:stCxn id="86" idx="3"/>
            </p:cNvCxnSpPr>
            <p:nvPr/>
          </p:nvCxnSpPr>
          <p:spPr>
            <a:xfrm flipV="1">
              <a:off x="1791252" y="6078223"/>
              <a:ext cx="619466" cy="1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365"/>
            <p:cNvCxnSpPr>
              <a:stCxn id="85" idx="3"/>
            </p:cNvCxnSpPr>
            <p:nvPr/>
          </p:nvCxnSpPr>
          <p:spPr>
            <a:xfrm>
              <a:off x="1791252" y="5745253"/>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366"/>
            <p:cNvCxnSpPr>
              <a:stCxn id="86" idx="3"/>
            </p:cNvCxnSpPr>
            <p:nvPr/>
          </p:nvCxnSpPr>
          <p:spPr>
            <a:xfrm flipV="1">
              <a:off x="1791252" y="5734612"/>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378"/>
            <p:cNvCxnSpPr/>
            <p:nvPr/>
          </p:nvCxnSpPr>
          <p:spPr>
            <a:xfrm flipV="1">
              <a:off x="2661666" y="6078223"/>
              <a:ext cx="619466" cy="1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379"/>
            <p:cNvCxnSpPr/>
            <p:nvPr/>
          </p:nvCxnSpPr>
          <p:spPr>
            <a:xfrm>
              <a:off x="2661666" y="5745253"/>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380"/>
            <p:cNvCxnSpPr/>
            <p:nvPr/>
          </p:nvCxnSpPr>
          <p:spPr>
            <a:xfrm flipV="1">
              <a:off x="2661666" y="5734612"/>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385"/>
            <p:cNvCxnSpPr/>
            <p:nvPr/>
          </p:nvCxnSpPr>
          <p:spPr>
            <a:xfrm>
              <a:off x="4247435" y="5353919"/>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386"/>
            <p:cNvCxnSpPr/>
            <p:nvPr/>
          </p:nvCxnSpPr>
          <p:spPr>
            <a:xfrm>
              <a:off x="4247435" y="5767715"/>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333"/>
            <p:cNvCxnSpPr/>
            <p:nvPr/>
          </p:nvCxnSpPr>
          <p:spPr>
            <a:xfrm flipV="1">
              <a:off x="1797739" y="5740862"/>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334"/>
            <p:cNvCxnSpPr/>
            <p:nvPr/>
          </p:nvCxnSpPr>
          <p:spPr>
            <a:xfrm flipV="1">
              <a:off x="2678739" y="5733965"/>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橢圓 330"/>
            <p:cNvSpPr/>
            <p:nvPr/>
          </p:nvSpPr>
          <p:spPr>
            <a:xfrm>
              <a:off x="2406838" y="5590391"/>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8" name="橢圓 331"/>
            <p:cNvSpPr/>
            <p:nvPr/>
          </p:nvSpPr>
          <p:spPr>
            <a:xfrm>
              <a:off x="2405946" y="5936927"/>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99" name="文字方塊 446"/>
          <p:cNvSpPr txBox="1"/>
          <p:nvPr/>
        </p:nvSpPr>
        <p:spPr>
          <a:xfrm>
            <a:off x="1445616" y="3328167"/>
            <a:ext cx="1440000"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TW" sz="2400" dirty="0" err="1"/>
              <a:t>minibatch</a:t>
            </a:r>
            <a:r>
              <a:rPr lang="en-US" altLang="zh-TW" sz="2400" dirty="0"/>
              <a:t> </a:t>
            </a:r>
          </a:p>
          <a:p>
            <a:pPr algn="ctr"/>
            <a:r>
              <a:rPr lang="en-US" altLang="zh-TW" sz="2400" dirty="0"/>
              <a:t>1</a:t>
            </a:r>
            <a:endParaRPr lang="zh-TW" altLang="en-US" sz="2400" baseline="-25000" dirty="0"/>
          </a:p>
        </p:txBody>
      </p:sp>
      <p:sp>
        <p:nvSpPr>
          <p:cNvPr id="100" name="文字方塊 454"/>
          <p:cNvSpPr txBox="1"/>
          <p:nvPr/>
        </p:nvSpPr>
        <p:spPr>
          <a:xfrm>
            <a:off x="3103049" y="3323839"/>
            <a:ext cx="1440000"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TW" sz="2400" dirty="0" err="1"/>
              <a:t>minibatch</a:t>
            </a:r>
            <a:r>
              <a:rPr lang="en-US" altLang="zh-TW" sz="2400" dirty="0"/>
              <a:t> </a:t>
            </a:r>
          </a:p>
          <a:p>
            <a:pPr algn="ctr"/>
            <a:r>
              <a:rPr lang="en-US" altLang="zh-TW" sz="2400" dirty="0"/>
              <a:t>2</a:t>
            </a:r>
            <a:endParaRPr lang="zh-TW" altLang="en-US" sz="2400" baseline="-25000" dirty="0"/>
          </a:p>
        </p:txBody>
      </p:sp>
      <p:sp>
        <p:nvSpPr>
          <p:cNvPr id="101" name="文字方塊 455"/>
          <p:cNvSpPr txBox="1"/>
          <p:nvPr/>
        </p:nvSpPr>
        <p:spPr>
          <a:xfrm>
            <a:off x="4754783" y="3328167"/>
            <a:ext cx="1440000"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TW" sz="2400" dirty="0" err="1"/>
              <a:t>minibatch</a:t>
            </a:r>
            <a:r>
              <a:rPr lang="en-US" altLang="zh-TW" sz="2400" dirty="0"/>
              <a:t> </a:t>
            </a:r>
          </a:p>
          <a:p>
            <a:pPr algn="ctr"/>
            <a:r>
              <a:rPr lang="en-US" altLang="zh-TW" sz="2400" dirty="0"/>
              <a:t>3</a:t>
            </a:r>
            <a:endParaRPr lang="zh-TW" altLang="en-US" sz="2400" baseline="-25000" dirty="0"/>
          </a:p>
        </p:txBody>
      </p:sp>
      <p:sp>
        <p:nvSpPr>
          <p:cNvPr id="102" name="文字方塊 456"/>
          <p:cNvSpPr txBox="1"/>
          <p:nvPr/>
        </p:nvSpPr>
        <p:spPr>
          <a:xfrm>
            <a:off x="7261608" y="3310136"/>
            <a:ext cx="1440000"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TW" sz="2400" dirty="0" err="1"/>
              <a:t>minibatch</a:t>
            </a:r>
            <a:r>
              <a:rPr lang="en-US" altLang="zh-TW" sz="2400" dirty="0"/>
              <a:t> </a:t>
            </a:r>
          </a:p>
          <a:p>
            <a:pPr algn="ctr"/>
            <a:r>
              <a:rPr lang="en-US" altLang="zh-TW" sz="2400" dirty="0"/>
              <a:t>n</a:t>
            </a:r>
            <a:endParaRPr lang="zh-TW" altLang="en-US" sz="2400" baseline="-25000" dirty="0"/>
          </a:p>
        </p:txBody>
      </p:sp>
      <p:grpSp>
        <p:nvGrpSpPr>
          <p:cNvPr id="103" name="群組 451"/>
          <p:cNvGrpSpPr/>
          <p:nvPr/>
        </p:nvGrpSpPr>
        <p:grpSpPr>
          <a:xfrm rot="5400000">
            <a:off x="6245498" y="4612831"/>
            <a:ext cx="2816562" cy="2085503"/>
            <a:chOff x="5238336" y="4879452"/>
            <a:chExt cx="2816562" cy="2085503"/>
          </a:xfrm>
        </p:grpSpPr>
        <p:sp>
          <p:nvSpPr>
            <p:cNvPr id="104" name="橢圓 395"/>
            <p:cNvSpPr/>
            <p:nvPr/>
          </p:nvSpPr>
          <p:spPr>
            <a:xfrm>
              <a:off x="5988865" y="4896536"/>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 name="橢圓 397"/>
            <p:cNvSpPr/>
            <p:nvPr/>
          </p:nvSpPr>
          <p:spPr>
            <a:xfrm>
              <a:off x="7566875" y="5198141"/>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6" name="橢圓 398"/>
            <p:cNvSpPr/>
            <p:nvPr/>
          </p:nvSpPr>
          <p:spPr>
            <a:xfrm>
              <a:off x="7566875" y="5610981"/>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7" name="矩形 399"/>
            <p:cNvSpPr/>
            <p:nvPr/>
          </p:nvSpPr>
          <p:spPr>
            <a:xfrm>
              <a:off x="5238336" y="4945837"/>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108" name="直線單箭頭接點 400"/>
            <p:cNvCxnSpPr>
              <a:stCxn id="107" idx="3"/>
              <a:endCxn id="104" idx="2"/>
            </p:cNvCxnSpPr>
            <p:nvPr/>
          </p:nvCxnSpPr>
          <p:spPr>
            <a:xfrm>
              <a:off x="5369400" y="5011369"/>
              <a:ext cx="619466" cy="10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403"/>
            <p:cNvCxnSpPr>
              <a:stCxn id="107" idx="3"/>
            </p:cNvCxnSpPr>
            <p:nvPr/>
          </p:nvCxnSpPr>
          <p:spPr>
            <a:xfrm>
              <a:off x="5369400" y="5011369"/>
              <a:ext cx="619466" cy="10427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405"/>
            <p:cNvCxnSpPr>
              <a:endCxn id="105" idx="2"/>
            </p:cNvCxnSpPr>
            <p:nvPr/>
          </p:nvCxnSpPr>
          <p:spPr>
            <a:xfrm>
              <a:off x="7108244" y="5000376"/>
              <a:ext cx="458631" cy="3232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406"/>
            <p:cNvCxnSpPr>
              <a:endCxn id="106" idx="2"/>
            </p:cNvCxnSpPr>
            <p:nvPr/>
          </p:nvCxnSpPr>
          <p:spPr>
            <a:xfrm>
              <a:off x="7108245" y="5022010"/>
              <a:ext cx="458630" cy="714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410"/>
            <p:cNvCxnSpPr>
              <a:endCxn id="105" idx="2"/>
            </p:cNvCxnSpPr>
            <p:nvPr/>
          </p:nvCxnSpPr>
          <p:spPr>
            <a:xfrm flipV="1">
              <a:off x="7108244" y="5323616"/>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單箭頭接點 411"/>
            <p:cNvCxnSpPr>
              <a:endCxn id="106" idx="2"/>
            </p:cNvCxnSpPr>
            <p:nvPr/>
          </p:nvCxnSpPr>
          <p:spPr>
            <a:xfrm flipV="1">
              <a:off x="7108245" y="5736456"/>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單箭頭接點 412"/>
            <p:cNvCxnSpPr>
              <a:stCxn id="116" idx="2"/>
              <a:endCxn id="104" idx="2"/>
            </p:cNvCxnSpPr>
            <p:nvPr/>
          </p:nvCxnSpPr>
          <p:spPr>
            <a:xfrm flipV="1">
              <a:off x="5303868" y="5022010"/>
              <a:ext cx="684997" cy="3933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415"/>
            <p:cNvCxnSpPr>
              <a:stCxn id="116" idx="3"/>
            </p:cNvCxnSpPr>
            <p:nvPr/>
          </p:nvCxnSpPr>
          <p:spPr>
            <a:xfrm>
              <a:off x="5369400" y="5349800"/>
              <a:ext cx="619466" cy="7043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6" name="矩形 416"/>
            <p:cNvSpPr/>
            <p:nvPr/>
          </p:nvSpPr>
          <p:spPr>
            <a:xfrm>
              <a:off x="5238336" y="5284268"/>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117" name="橢圓 417"/>
            <p:cNvSpPr/>
            <p:nvPr/>
          </p:nvSpPr>
          <p:spPr>
            <a:xfrm>
              <a:off x="6857296" y="4879452"/>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 name="橢圓 420"/>
            <p:cNvSpPr/>
            <p:nvPr/>
          </p:nvSpPr>
          <p:spPr>
            <a:xfrm>
              <a:off x="6857296" y="591154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9" name="矩形 421"/>
            <p:cNvSpPr/>
            <p:nvPr/>
          </p:nvSpPr>
          <p:spPr>
            <a:xfrm>
              <a:off x="5238336" y="5655604"/>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120" name="矩形 422"/>
            <p:cNvSpPr/>
            <p:nvPr/>
          </p:nvSpPr>
          <p:spPr>
            <a:xfrm>
              <a:off x="5238336" y="5989938"/>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121" name="直線單箭頭接點 423"/>
            <p:cNvCxnSpPr>
              <a:stCxn id="120" idx="3"/>
            </p:cNvCxnSpPr>
            <p:nvPr/>
          </p:nvCxnSpPr>
          <p:spPr>
            <a:xfrm flipV="1">
              <a:off x="5369400" y="6054106"/>
              <a:ext cx="619466" cy="1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424"/>
            <p:cNvCxnSpPr>
              <a:stCxn id="119" idx="3"/>
            </p:cNvCxnSpPr>
            <p:nvPr/>
          </p:nvCxnSpPr>
          <p:spPr>
            <a:xfrm>
              <a:off x="5369400" y="5721136"/>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427"/>
            <p:cNvCxnSpPr>
              <a:stCxn id="120" idx="3"/>
              <a:endCxn id="104" idx="2"/>
            </p:cNvCxnSpPr>
            <p:nvPr/>
          </p:nvCxnSpPr>
          <p:spPr>
            <a:xfrm flipV="1">
              <a:off x="5369400" y="5022010"/>
              <a:ext cx="619466" cy="10334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429"/>
            <p:cNvCxnSpPr>
              <a:stCxn id="119" idx="3"/>
              <a:endCxn id="104" idx="2"/>
            </p:cNvCxnSpPr>
            <p:nvPr/>
          </p:nvCxnSpPr>
          <p:spPr>
            <a:xfrm flipV="1">
              <a:off x="5369400" y="5022010"/>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430"/>
            <p:cNvCxnSpPr/>
            <p:nvPr/>
          </p:nvCxnSpPr>
          <p:spPr>
            <a:xfrm>
              <a:off x="6239814" y="5011369"/>
              <a:ext cx="619466" cy="10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433"/>
            <p:cNvCxnSpPr/>
            <p:nvPr/>
          </p:nvCxnSpPr>
          <p:spPr>
            <a:xfrm>
              <a:off x="6239814" y="5011369"/>
              <a:ext cx="619466" cy="10427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單箭頭接點 437"/>
            <p:cNvCxnSpPr/>
            <p:nvPr/>
          </p:nvCxnSpPr>
          <p:spPr>
            <a:xfrm flipV="1">
              <a:off x="6239814" y="6054106"/>
              <a:ext cx="619466" cy="1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線單箭頭接點 441"/>
            <p:cNvCxnSpPr/>
            <p:nvPr/>
          </p:nvCxnSpPr>
          <p:spPr>
            <a:xfrm flipV="1">
              <a:off x="6239814" y="5022010"/>
              <a:ext cx="619466" cy="10334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444"/>
            <p:cNvCxnSpPr/>
            <p:nvPr/>
          </p:nvCxnSpPr>
          <p:spPr>
            <a:xfrm>
              <a:off x="7825583" y="5329802"/>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單箭頭接點 445"/>
            <p:cNvCxnSpPr/>
            <p:nvPr/>
          </p:nvCxnSpPr>
          <p:spPr>
            <a:xfrm>
              <a:off x="7825583" y="5743598"/>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橢圓 390"/>
            <p:cNvSpPr/>
            <p:nvPr/>
          </p:nvSpPr>
          <p:spPr>
            <a:xfrm>
              <a:off x="5984094" y="5912810"/>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2" name="文字方塊 448"/>
            <p:cNvSpPr txBox="1"/>
            <p:nvPr/>
          </p:nvSpPr>
          <p:spPr>
            <a:xfrm>
              <a:off x="6063856" y="6441735"/>
              <a:ext cx="964273" cy="523220"/>
            </a:xfrm>
            <a:prstGeom prst="rect">
              <a:avLst/>
            </a:prstGeom>
            <a:noFill/>
          </p:spPr>
          <p:txBody>
            <a:bodyPr wrap="square" rtlCol="0">
              <a:spAutoFit/>
            </a:bodyPr>
            <a:lstStyle/>
            <a:p>
              <a:r>
                <a:rPr lang="en-US" altLang="zh-TW" sz="2800" dirty="0"/>
                <a:t>……</a:t>
              </a:r>
              <a:endParaRPr lang="zh-TW" altLang="en-US" sz="2800" dirty="0"/>
            </a:p>
          </p:txBody>
        </p:sp>
      </p:grpSp>
      <p:sp>
        <p:nvSpPr>
          <p:cNvPr id="133" name="TextBox 132">
            <a:extLst>
              <a:ext uri="{FF2B5EF4-FFF2-40B4-BE49-F238E27FC236}">
                <a16:creationId xmlns:a16="http://schemas.microsoft.com/office/drawing/2014/main" id="{8EF09373-4946-4BB2-886F-EA256645A113}"/>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p:spTree>
    <p:extLst>
      <p:ext uri="{BB962C8B-B14F-4D97-AF65-F5344CB8AC3E}">
        <p14:creationId xmlns:p14="http://schemas.microsoft.com/office/powerpoint/2010/main" val="4895358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Early Stopping</a:t>
            </a:r>
          </a:p>
        </p:txBody>
      </p:sp>
      <p:sp>
        <p:nvSpPr>
          <p:cNvPr id="3" name="Content Placeholder 2"/>
          <p:cNvSpPr>
            <a:spLocks noGrp="1"/>
          </p:cNvSpPr>
          <p:nvPr>
            <p:ph idx="1"/>
          </p:nvPr>
        </p:nvSpPr>
        <p:spPr/>
        <p:txBody>
          <a:bodyPr/>
          <a:lstStyle/>
          <a:p>
            <a:r>
              <a:rPr lang="en-US" b="1" i="1" dirty="0">
                <a:solidFill>
                  <a:srgbClr val="0070C0"/>
                </a:solidFill>
              </a:rPr>
              <a:t>Early-stopping</a:t>
            </a:r>
          </a:p>
          <a:p>
            <a:pPr lvl="1"/>
            <a:r>
              <a:rPr lang="en-US" dirty="0"/>
              <a:t>During model training, use a </a:t>
            </a:r>
            <a:r>
              <a:rPr lang="en-US" dirty="0">
                <a:solidFill>
                  <a:srgbClr val="FF0000"/>
                </a:solidFill>
              </a:rPr>
              <a:t>validation set</a:t>
            </a:r>
            <a:endParaRPr lang="en-US" dirty="0"/>
          </a:p>
          <a:p>
            <a:pPr lvl="2"/>
            <a:r>
              <a:rPr lang="en-US" dirty="0"/>
              <a:t>E.g., validation/train ratio of about 25% to 75%</a:t>
            </a:r>
          </a:p>
          <a:p>
            <a:pPr lvl="1"/>
            <a:r>
              <a:rPr lang="en-US" dirty="0"/>
              <a:t>Stop when the validation accuracy (or loss) has not improved after </a:t>
            </a:r>
            <a:r>
              <a:rPr lang="en-US" i="1" dirty="0"/>
              <a:t>n</a:t>
            </a:r>
            <a:r>
              <a:rPr lang="en-US" dirty="0"/>
              <a:t> epochs</a:t>
            </a:r>
          </a:p>
          <a:p>
            <a:pPr lvl="2"/>
            <a:r>
              <a:rPr lang="en-US" dirty="0"/>
              <a:t>The parameter </a:t>
            </a:r>
            <a:r>
              <a:rPr lang="en-US" i="1" dirty="0"/>
              <a:t>n</a:t>
            </a:r>
            <a:r>
              <a:rPr lang="en-US" dirty="0"/>
              <a:t> is called </a:t>
            </a:r>
            <a:r>
              <a:rPr lang="en-US" dirty="0">
                <a:solidFill>
                  <a:srgbClr val="FF0000"/>
                </a:solidFill>
              </a:rPr>
              <a:t>patience</a:t>
            </a:r>
            <a:r>
              <a:rPr lang="en-US" dirty="0"/>
              <a:t> </a:t>
            </a:r>
          </a:p>
          <a:p>
            <a:endParaRPr lang="en-US" dirty="0"/>
          </a:p>
          <a:p>
            <a:endParaRPr lang="en-US" dirty="0"/>
          </a:p>
        </p:txBody>
      </p:sp>
      <p:sp>
        <p:nvSpPr>
          <p:cNvPr id="11" name="Content Placeholder 10">
            <a:extLst>
              <a:ext uri="{FF2B5EF4-FFF2-40B4-BE49-F238E27FC236}">
                <a16:creationId xmlns:a16="http://schemas.microsoft.com/office/drawing/2014/main" id="{D8B1CF7B-2941-496B-818E-813AE435FB56}"/>
              </a:ext>
            </a:extLst>
          </p:cNvPr>
          <p:cNvSpPr>
            <a:spLocks noGrp="1"/>
          </p:cNvSpPr>
          <p:nvPr>
            <p:ph idx="10"/>
          </p:nvPr>
        </p:nvSpPr>
        <p:spPr/>
        <p:txBody>
          <a:bodyPr>
            <a:normAutofit/>
          </a:bodyPr>
          <a:lstStyle/>
          <a:p>
            <a:r>
              <a:rPr lang="en-US" dirty="0"/>
              <a:t>Regularization</a:t>
            </a:r>
          </a:p>
          <a:p>
            <a:endParaRPr lang="en-US" dirty="0"/>
          </a:p>
        </p:txBody>
      </p:sp>
      <p:grpSp>
        <p:nvGrpSpPr>
          <p:cNvPr id="10" name="Group 9">
            <a:extLst>
              <a:ext uri="{FF2B5EF4-FFF2-40B4-BE49-F238E27FC236}">
                <a16:creationId xmlns:a16="http://schemas.microsoft.com/office/drawing/2014/main" id="{1737EC34-633B-41B2-967F-A8BAC76E3C8F}"/>
              </a:ext>
            </a:extLst>
          </p:cNvPr>
          <p:cNvGrpSpPr/>
          <p:nvPr/>
        </p:nvGrpSpPr>
        <p:grpSpPr>
          <a:xfrm>
            <a:off x="2508920" y="3886200"/>
            <a:ext cx="4536504" cy="3187890"/>
            <a:chOff x="2562849" y="4894312"/>
            <a:chExt cx="4050527" cy="2683834"/>
          </a:xfrm>
        </p:grpSpPr>
        <p:pic>
          <p:nvPicPr>
            <p:cNvPr id="4" name="Εικόνα 19">
              <a:extLst>
                <a:ext uri="{FF2B5EF4-FFF2-40B4-BE49-F238E27FC236}">
                  <a16:creationId xmlns:a16="http://schemas.microsoft.com/office/drawing/2014/main" id="{DAB3DC8C-B594-4D90-808F-95328965718A}"/>
                </a:ext>
              </a:extLst>
            </p:cNvPr>
            <p:cNvPicPr>
              <a:picLocks noChangeAspect="1"/>
            </p:cNvPicPr>
            <p:nvPr/>
          </p:nvPicPr>
          <p:blipFill rotWithShape="1">
            <a:blip r:embed="rId3"/>
            <a:srcRect b="9801"/>
            <a:stretch/>
          </p:blipFill>
          <p:spPr>
            <a:xfrm>
              <a:off x="2562849" y="4894312"/>
              <a:ext cx="4050527" cy="2683834"/>
            </a:xfrm>
            <a:prstGeom prst="rect">
              <a:avLst/>
            </a:prstGeom>
          </p:spPr>
        </p:pic>
        <p:sp>
          <p:nvSpPr>
            <p:cNvPr id="5" name="Rectangle: Rounded Corners 4">
              <a:extLst>
                <a:ext uri="{FF2B5EF4-FFF2-40B4-BE49-F238E27FC236}">
                  <a16:creationId xmlns:a16="http://schemas.microsoft.com/office/drawing/2014/main" id="{D8E1D94B-DA2F-4DFB-9FBA-B87966DC2757}"/>
                </a:ext>
              </a:extLst>
            </p:cNvPr>
            <p:cNvSpPr/>
            <p:nvPr/>
          </p:nvSpPr>
          <p:spPr>
            <a:xfrm>
              <a:off x="4309120" y="6022100"/>
              <a:ext cx="144016" cy="1008112"/>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479592A-57FC-47E3-99E9-15AA1FBC82BF}"/>
                </a:ext>
              </a:extLst>
            </p:cNvPr>
            <p:cNvSpPr txBox="1"/>
            <p:nvPr/>
          </p:nvSpPr>
          <p:spPr>
            <a:xfrm>
              <a:off x="3786985" y="5142254"/>
              <a:ext cx="2232248" cy="401007"/>
            </a:xfrm>
            <a:prstGeom prst="rect">
              <a:avLst/>
            </a:prstGeom>
            <a:noFill/>
          </p:spPr>
          <p:txBody>
            <a:bodyPr wrap="square" rtlCol="0">
              <a:spAutoFit/>
            </a:bodyPr>
            <a:lstStyle/>
            <a:p>
              <a:r>
                <a:rPr lang="en-US" dirty="0">
                  <a:solidFill>
                    <a:srgbClr val="00B050"/>
                  </a:solidFill>
                </a:rPr>
                <a:t>Stop training</a:t>
              </a:r>
            </a:p>
          </p:txBody>
        </p:sp>
        <p:sp>
          <p:nvSpPr>
            <p:cNvPr id="7" name="Arrow: Down 6">
              <a:extLst>
                <a:ext uri="{FF2B5EF4-FFF2-40B4-BE49-F238E27FC236}">
                  <a16:creationId xmlns:a16="http://schemas.microsoft.com/office/drawing/2014/main" id="{D5058D56-4E94-4EA5-873B-F2BEEADB74F2}"/>
                </a:ext>
              </a:extLst>
            </p:cNvPr>
            <p:cNvSpPr/>
            <p:nvPr/>
          </p:nvSpPr>
          <p:spPr>
            <a:xfrm>
              <a:off x="4309120" y="5543261"/>
              <a:ext cx="144016" cy="401007"/>
            </a:xfrm>
            <a:prstGeom prst="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2B56B8E-3615-4BE5-94CE-75E22C87F5EC}"/>
                </a:ext>
              </a:extLst>
            </p:cNvPr>
            <p:cNvSpPr txBox="1"/>
            <p:nvPr/>
          </p:nvSpPr>
          <p:spPr>
            <a:xfrm>
              <a:off x="5101208" y="5707886"/>
              <a:ext cx="1368152" cy="338554"/>
            </a:xfrm>
            <a:prstGeom prst="rect">
              <a:avLst/>
            </a:prstGeom>
            <a:noFill/>
          </p:spPr>
          <p:txBody>
            <a:bodyPr wrap="square" rtlCol="0">
              <a:spAutoFit/>
            </a:bodyPr>
            <a:lstStyle/>
            <a:p>
              <a:r>
                <a:rPr lang="en-US" sz="1600" dirty="0"/>
                <a:t>validation</a:t>
              </a:r>
            </a:p>
          </p:txBody>
        </p:sp>
        <p:sp>
          <p:nvSpPr>
            <p:cNvPr id="9" name="Rectangle 8">
              <a:extLst>
                <a:ext uri="{FF2B5EF4-FFF2-40B4-BE49-F238E27FC236}">
                  <a16:creationId xmlns:a16="http://schemas.microsoft.com/office/drawing/2014/main" id="{E8408FDD-486D-482B-B527-DBB86CFE1318}"/>
                </a:ext>
              </a:extLst>
            </p:cNvPr>
            <p:cNvSpPr/>
            <p:nvPr/>
          </p:nvSpPr>
          <p:spPr>
            <a:xfrm>
              <a:off x="5605264" y="6124870"/>
              <a:ext cx="557983" cy="281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29F5CD72-044A-42BF-A17B-55068392814F}"/>
              </a:ext>
            </a:extLst>
          </p:cNvPr>
          <p:cNvSpPr/>
          <p:nvPr/>
        </p:nvSpPr>
        <p:spPr>
          <a:xfrm>
            <a:off x="3805064" y="6694512"/>
            <a:ext cx="1368152" cy="290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15013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Normalization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i="1" dirty="0">
                    <a:solidFill>
                      <a:srgbClr val="0070C0"/>
                    </a:solidFill>
                  </a:rPr>
                  <a:t>Batch normalization layers </a:t>
                </a:r>
                <a:r>
                  <a:rPr lang="en-US" dirty="0"/>
                  <a:t>act similar to the data preprocessing steps mentioned earlier</a:t>
                </a:r>
              </a:p>
              <a:p>
                <a:pPr lvl="1"/>
                <a:r>
                  <a:rPr lang="en-US" dirty="0"/>
                  <a:t>They calculate the mean </a:t>
                </a:r>
                <a:r>
                  <a:rPr lang="el-GR" dirty="0"/>
                  <a:t>μ</a:t>
                </a:r>
                <a:r>
                  <a:rPr lang="en-US" dirty="0"/>
                  <a:t> and variance </a:t>
                </a:r>
                <a:r>
                  <a:rPr lang="el-GR" dirty="0"/>
                  <a:t>σ</a:t>
                </a:r>
                <a:r>
                  <a:rPr lang="en-US" dirty="0"/>
                  <a:t> of a batch of input data, and normalize the data </a:t>
                </a:r>
                <a:r>
                  <a:rPr lang="en-US" i="1" dirty="0"/>
                  <a:t>x</a:t>
                </a:r>
                <a:r>
                  <a:rPr lang="en-US" dirty="0"/>
                  <a:t> to a zero mean and unit variance</a:t>
                </a:r>
              </a:p>
              <a:p>
                <a:pPr lvl="1"/>
                <a:r>
                  <a:rPr lang="en-US" dirty="0"/>
                  <a:t>I.e., </a:t>
                </a:r>
                <a14:m>
                  <m:oMath xmlns:m="http://schemas.openxmlformats.org/officeDocument/2006/math">
                    <m:acc>
                      <m:accPr>
                        <m:chr m:val="̂"/>
                        <m:ctrlPr>
                          <a:rPr lang="en-US" b="0" i="1" smtClean="0">
                            <a:latin typeface="Cambria Math" panose="02040503050406030204" pitchFamily="18" charset="0"/>
                          </a:rPr>
                        </m:ctrlPr>
                      </m:accPr>
                      <m:e>
                        <m:r>
                          <a:rPr lang="en-US" i="1">
                            <a:latin typeface="Cambria Math" panose="02040503050406030204" pitchFamily="18" charset="0"/>
                          </a:rPr>
                          <m:t>𝑥</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ea typeface="Cambria Math" panose="02040503050406030204" pitchFamily="18" charset="0"/>
                          </a:rPr>
                          <m:t>𝜎</m:t>
                        </m:r>
                      </m:den>
                    </m:f>
                  </m:oMath>
                </a14:m>
                <a:endParaRPr lang="en-US" dirty="0"/>
              </a:p>
              <a:p>
                <a:r>
                  <a:rPr lang="en-US" dirty="0" err="1">
                    <a:solidFill>
                      <a:srgbClr val="FF0000"/>
                    </a:solidFill>
                  </a:rPr>
                  <a:t>BatchNorm</a:t>
                </a:r>
                <a:r>
                  <a:rPr lang="en-US" dirty="0">
                    <a:solidFill>
                      <a:srgbClr val="FF0000"/>
                    </a:solidFill>
                  </a:rPr>
                  <a:t> layers </a:t>
                </a:r>
                <a:r>
                  <a:rPr lang="en-US" dirty="0"/>
                  <a:t>alleviate the problems of proper initialization of the parameters and hyper-parameters</a:t>
                </a:r>
              </a:p>
              <a:p>
                <a:pPr lvl="1"/>
                <a:r>
                  <a:rPr lang="en-US" dirty="0"/>
                  <a:t>Result in faster convergence training, allow larger learning rates</a:t>
                </a:r>
              </a:p>
              <a:p>
                <a:pPr lvl="1"/>
                <a:r>
                  <a:rPr lang="en-US" dirty="0"/>
                  <a:t>Reduce the internal covariate shift</a:t>
                </a:r>
              </a:p>
              <a:p>
                <a:r>
                  <a:rPr lang="en-US" dirty="0" err="1"/>
                  <a:t>BatchNorm</a:t>
                </a:r>
                <a:r>
                  <a:rPr lang="en-US" dirty="0"/>
                  <a:t> layers are inserted immediately after convolutional layers or fully-connected layers, and before activation layers</a:t>
                </a:r>
              </a:p>
              <a:p>
                <a:pPr lvl="1"/>
                <a:r>
                  <a:rPr lang="en-US" dirty="0"/>
                  <a:t>They are very common with convolutional NNs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795"/>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E6271E5E-499C-49C0-B22A-49BBBD557BE9}"/>
              </a:ext>
            </a:extLst>
          </p:cNvPr>
          <p:cNvSpPr>
            <a:spLocks noGrp="1"/>
          </p:cNvSpPr>
          <p:nvPr>
            <p:ph idx="10"/>
          </p:nvPr>
        </p:nvSpPr>
        <p:spPr/>
        <p:txBody>
          <a:bodyPr>
            <a:normAutofit/>
          </a:bodyPr>
          <a:lstStyle/>
          <a:p>
            <a:r>
              <a:rPr lang="en-US" dirty="0"/>
              <a:t>Regularization</a:t>
            </a:r>
          </a:p>
          <a:p>
            <a:endParaRPr lang="en-US" dirty="0"/>
          </a:p>
        </p:txBody>
      </p:sp>
    </p:spTree>
    <p:extLst>
      <p:ext uri="{BB962C8B-B14F-4D97-AF65-F5344CB8AC3E}">
        <p14:creationId xmlns:p14="http://schemas.microsoft.com/office/powerpoint/2010/main" val="37158714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Hyper-parameter Tuning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Training NNs can involve setting many </a:t>
                </a:r>
                <a:r>
                  <a:rPr lang="en-US" b="1" i="1" dirty="0">
                    <a:solidFill>
                      <a:srgbClr val="0070C0"/>
                    </a:solidFill>
                  </a:rPr>
                  <a:t>hyper-parameters</a:t>
                </a:r>
              </a:p>
              <a:p>
                <a:r>
                  <a:rPr lang="en-US" dirty="0"/>
                  <a:t>The most common hyper-parameters include:</a:t>
                </a:r>
              </a:p>
              <a:p>
                <a:pPr lvl="1"/>
                <a:r>
                  <a:rPr lang="en-US" dirty="0"/>
                  <a:t>Number of layers, and number of neurons per layer</a:t>
                </a:r>
              </a:p>
              <a:p>
                <a:pPr lvl="1"/>
                <a:r>
                  <a:rPr lang="en-US" dirty="0"/>
                  <a:t>Initial learning rate</a:t>
                </a:r>
              </a:p>
              <a:p>
                <a:pPr lvl="1"/>
                <a:r>
                  <a:rPr lang="en-US" dirty="0"/>
                  <a:t>Learning rate decay schedule (e.g., decay constant)</a:t>
                </a:r>
              </a:p>
              <a:p>
                <a:pPr lvl="1"/>
                <a:r>
                  <a:rPr lang="en-US" dirty="0"/>
                  <a:t>Optimizer type</a:t>
                </a:r>
              </a:p>
              <a:p>
                <a:r>
                  <a:rPr lang="en-US" dirty="0"/>
                  <a:t>Other hyper-parameters may include:</a:t>
                </a:r>
              </a:p>
              <a:p>
                <a:pPr lvl="1"/>
                <a:r>
                  <a:rPr lang="en-US" dirty="0"/>
                  <a:t>Regularization parameters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ℓ</m:t>
                        </m:r>
                      </m:e>
                      <m:sub>
                        <m:r>
                          <a:rPr lang="en-US" i="1">
                            <a:latin typeface="Cambria Math" panose="02040503050406030204" pitchFamily="18" charset="0"/>
                          </a:rPr>
                          <m:t>2</m:t>
                        </m:r>
                      </m:sub>
                    </m:sSub>
                  </m:oMath>
                </a14:m>
                <a:r>
                  <a:rPr lang="en-US" dirty="0"/>
                  <a:t> penalty, dropout rate)</a:t>
                </a:r>
              </a:p>
              <a:p>
                <a:pPr lvl="1"/>
                <a:r>
                  <a:rPr lang="en-US" dirty="0"/>
                  <a:t>Batch size</a:t>
                </a:r>
              </a:p>
              <a:p>
                <a:pPr lvl="1"/>
                <a:r>
                  <a:rPr lang="en-US" dirty="0"/>
                  <a:t>Activation functions</a:t>
                </a:r>
              </a:p>
              <a:p>
                <a:pPr lvl="1"/>
                <a:r>
                  <a:rPr lang="en-US" dirty="0"/>
                  <a:t>Loss function</a:t>
                </a:r>
              </a:p>
              <a:p>
                <a:r>
                  <a:rPr lang="en-US" dirty="0"/>
                  <a:t>Hyper-parameter tuning can be time-consuming for larger NNs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795"/>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AD051601-DD31-47D2-BD7F-7336CDE817FC}"/>
              </a:ext>
            </a:extLst>
          </p:cNvPr>
          <p:cNvSpPr>
            <a:spLocks noGrp="1"/>
          </p:cNvSpPr>
          <p:nvPr>
            <p:ph idx="10"/>
          </p:nvPr>
        </p:nvSpPr>
        <p:spPr/>
        <p:txBody>
          <a:bodyPr/>
          <a:lstStyle/>
          <a:p>
            <a:r>
              <a:rPr lang="en-US" dirty="0"/>
              <a:t>Hyper-parameter Tuning</a:t>
            </a:r>
          </a:p>
        </p:txBody>
      </p:sp>
    </p:spTree>
    <p:extLst>
      <p:ext uri="{BB962C8B-B14F-4D97-AF65-F5344CB8AC3E}">
        <p14:creationId xmlns:p14="http://schemas.microsoft.com/office/powerpoint/2010/main" val="21261027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Hyper-parameter Tuning</a:t>
            </a:r>
          </a:p>
        </p:txBody>
      </p:sp>
      <p:sp>
        <p:nvSpPr>
          <p:cNvPr id="3" name="Content Placeholder 2"/>
          <p:cNvSpPr>
            <a:spLocks noGrp="1"/>
          </p:cNvSpPr>
          <p:nvPr>
            <p:ph idx="1"/>
          </p:nvPr>
        </p:nvSpPr>
        <p:spPr/>
        <p:txBody>
          <a:bodyPr/>
          <a:lstStyle/>
          <a:p>
            <a:r>
              <a:rPr lang="en-US" dirty="0">
                <a:solidFill>
                  <a:srgbClr val="FF0000"/>
                </a:solidFill>
              </a:rPr>
              <a:t>Grid search</a:t>
            </a:r>
          </a:p>
          <a:p>
            <a:pPr lvl="1"/>
            <a:r>
              <a:rPr lang="en-US" dirty="0"/>
              <a:t>Check all values in a range with a step value </a:t>
            </a:r>
          </a:p>
          <a:p>
            <a:r>
              <a:rPr lang="en-US" dirty="0">
                <a:solidFill>
                  <a:srgbClr val="FF0000"/>
                </a:solidFill>
              </a:rPr>
              <a:t>Random search</a:t>
            </a:r>
          </a:p>
          <a:p>
            <a:pPr lvl="1"/>
            <a:r>
              <a:rPr lang="en-US" dirty="0"/>
              <a:t>Randomly sample values for the parameter</a:t>
            </a:r>
          </a:p>
          <a:p>
            <a:pPr lvl="1"/>
            <a:r>
              <a:rPr lang="en-US" dirty="0"/>
              <a:t>Often preferred to grid search</a:t>
            </a:r>
          </a:p>
          <a:p>
            <a:r>
              <a:rPr lang="en-US">
                <a:solidFill>
                  <a:srgbClr val="FF0000"/>
                </a:solidFill>
              </a:rPr>
              <a:t>Bayesian hyper-parameter </a:t>
            </a:r>
            <a:r>
              <a:rPr lang="en-US" dirty="0">
                <a:solidFill>
                  <a:srgbClr val="FF0000"/>
                </a:solidFill>
              </a:rPr>
              <a:t>optimization</a:t>
            </a:r>
          </a:p>
          <a:p>
            <a:pPr lvl="1"/>
            <a:r>
              <a:rPr lang="en-US" dirty="0"/>
              <a:t>Is an active area of research</a:t>
            </a:r>
          </a:p>
          <a:p>
            <a:endParaRPr lang="en-US" dirty="0"/>
          </a:p>
        </p:txBody>
      </p:sp>
      <p:sp>
        <p:nvSpPr>
          <p:cNvPr id="5" name="Content Placeholder 4">
            <a:extLst>
              <a:ext uri="{FF2B5EF4-FFF2-40B4-BE49-F238E27FC236}">
                <a16:creationId xmlns:a16="http://schemas.microsoft.com/office/drawing/2014/main" id="{7E269D42-76B7-4544-BE2F-F862A62AD8C3}"/>
              </a:ext>
            </a:extLst>
          </p:cNvPr>
          <p:cNvSpPr>
            <a:spLocks noGrp="1"/>
          </p:cNvSpPr>
          <p:nvPr>
            <p:ph idx="10"/>
          </p:nvPr>
        </p:nvSpPr>
        <p:spPr/>
        <p:txBody>
          <a:bodyPr>
            <a:normAutofit/>
          </a:bodyPr>
          <a:lstStyle/>
          <a:p>
            <a:r>
              <a:rPr lang="en-US" dirty="0"/>
              <a:t>Hyper-parameter Tuning</a:t>
            </a:r>
          </a:p>
          <a:p>
            <a:endParaRPr lang="en-US" dirty="0"/>
          </a:p>
        </p:txBody>
      </p:sp>
      <p:pic>
        <p:nvPicPr>
          <p:cNvPr id="4" name="Εικόνα 10"/>
          <p:cNvPicPr>
            <a:picLocks noChangeAspect="1"/>
          </p:cNvPicPr>
          <p:nvPr/>
        </p:nvPicPr>
        <p:blipFill>
          <a:blip r:embed="rId3"/>
          <a:stretch>
            <a:fillRect/>
          </a:stretch>
        </p:blipFill>
        <p:spPr>
          <a:xfrm>
            <a:off x="2272993" y="4606280"/>
            <a:ext cx="5591624" cy="2808312"/>
          </a:xfrm>
          <a:prstGeom prst="rect">
            <a:avLst/>
          </a:prstGeom>
        </p:spPr>
      </p:pic>
    </p:spTree>
    <p:extLst>
      <p:ext uri="{BB962C8B-B14F-4D97-AF65-F5344CB8AC3E}">
        <p14:creationId xmlns:p14="http://schemas.microsoft.com/office/powerpoint/2010/main" val="1898674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Neural Networks </a:t>
            </a:r>
          </a:p>
        </p:txBody>
      </p:sp>
      <p:sp>
        <p:nvSpPr>
          <p:cNvPr id="3" name="Content Placeholder 2"/>
          <p:cNvSpPr>
            <a:spLocks noGrp="1"/>
          </p:cNvSpPr>
          <p:nvPr>
            <p:ph idx="1"/>
          </p:nvPr>
        </p:nvSpPr>
        <p:spPr/>
        <p:txBody>
          <a:bodyPr>
            <a:normAutofit/>
          </a:bodyPr>
          <a:lstStyle/>
          <a:p>
            <a:r>
              <a:rPr lang="en-US" dirty="0"/>
              <a:t>Handwritten digit recognition (</a:t>
            </a:r>
            <a:r>
              <a:rPr lang="en-US" dirty="0">
                <a:solidFill>
                  <a:srgbClr val="FF0000"/>
                </a:solidFill>
              </a:rPr>
              <a:t>MNIST dataset</a:t>
            </a:r>
            <a:r>
              <a:rPr lang="en-US" dirty="0"/>
              <a:t>)</a:t>
            </a:r>
          </a:p>
          <a:p>
            <a:pPr lvl="1"/>
            <a:r>
              <a:rPr lang="en-US" dirty="0"/>
              <a:t>The intensity of each pixel is considered an </a:t>
            </a:r>
            <a:r>
              <a:rPr lang="en-US" dirty="0">
                <a:solidFill>
                  <a:srgbClr val="FF0000"/>
                </a:solidFill>
              </a:rPr>
              <a:t>input</a:t>
            </a:r>
            <a:r>
              <a:rPr lang="en-US" dirty="0"/>
              <a:t> element</a:t>
            </a:r>
          </a:p>
          <a:p>
            <a:pPr lvl="1"/>
            <a:r>
              <a:rPr lang="en-US" dirty="0">
                <a:solidFill>
                  <a:srgbClr val="FF0000"/>
                </a:solidFill>
              </a:rPr>
              <a:t>Output </a:t>
            </a:r>
            <a:r>
              <a:rPr lang="en-US" dirty="0"/>
              <a:t>is the class of the digit</a:t>
            </a:r>
          </a:p>
        </p:txBody>
      </p:sp>
      <p:sp>
        <p:nvSpPr>
          <p:cNvPr id="5" name="Content Placeholder 4">
            <a:extLst>
              <a:ext uri="{FF2B5EF4-FFF2-40B4-BE49-F238E27FC236}">
                <a16:creationId xmlns:a16="http://schemas.microsoft.com/office/drawing/2014/main" id="{41F421A8-B2F4-4320-9759-F56015B0ECBA}"/>
              </a:ext>
            </a:extLst>
          </p:cNvPr>
          <p:cNvSpPr>
            <a:spLocks noGrp="1"/>
          </p:cNvSpPr>
          <p:nvPr>
            <p:ph idx="10"/>
          </p:nvPr>
        </p:nvSpPr>
        <p:spPr/>
        <p:txBody>
          <a:bodyPr>
            <a:normAutofit/>
          </a:bodyPr>
          <a:lstStyle/>
          <a:p>
            <a:r>
              <a:rPr lang="en-US" dirty="0"/>
              <a:t>Introduction to Neural Networks</a:t>
            </a:r>
          </a:p>
          <a:p>
            <a:endParaRPr lang="en-US" dirty="0"/>
          </a:p>
        </p:txBody>
      </p:sp>
      <p:sp>
        <p:nvSpPr>
          <p:cNvPr id="4" name="文字版面配置區 2"/>
          <p:cNvSpPr txBox="1">
            <a:spLocks/>
          </p:cNvSpPr>
          <p:nvPr/>
        </p:nvSpPr>
        <p:spPr>
          <a:xfrm>
            <a:off x="1846318" y="3166120"/>
            <a:ext cx="1796780" cy="656269"/>
          </a:xfrm>
          <a:prstGeom prst="rect">
            <a:avLst/>
          </a:prstGeom>
        </p:spPr>
        <p:txBody>
          <a:bodyPr vert="horz" lIns="91440" tIns="45720" rIns="91440" bIns="45720" rtlCol="0">
            <a:normAutofit/>
          </a:bodyPr>
          <a:lstStyle>
            <a:lvl1pPr marL="342871" indent="-342871" algn="l" defTabSz="914323" rtl="0" eaLnBrk="1" latinLnBrk="0" hangingPunct="1">
              <a:spcBef>
                <a:spcPct val="20000"/>
              </a:spcBef>
              <a:buFont typeface="Arial" panose="020B0604020202020204" pitchFamily="34" charset="0"/>
              <a:buChar char="•"/>
              <a:defRPr sz="2400" kern="1200">
                <a:solidFill>
                  <a:schemeClr val="tx1"/>
                </a:solidFill>
                <a:latin typeface="Palatino Linotype" panose="02040502050505030304" pitchFamily="18" charset="0"/>
                <a:ea typeface="+mn-ea"/>
                <a:cs typeface="+mn-cs"/>
              </a:defRPr>
            </a:lvl1pPr>
            <a:lvl2pPr marL="693680" indent="-236518" algn="l" defTabSz="914323" rtl="0" eaLnBrk="1" latinLnBrk="0" hangingPunct="1">
              <a:spcBef>
                <a:spcPct val="20000"/>
              </a:spcBef>
              <a:buFont typeface="Arial" panose="020B0604020202020204" pitchFamily="34" charset="0"/>
              <a:buChar char="–"/>
              <a:defRPr sz="2200" kern="1200">
                <a:solidFill>
                  <a:schemeClr val="tx1"/>
                </a:solidFill>
                <a:latin typeface="Palatino Linotype" panose="02040502050505030304" pitchFamily="18" charset="0"/>
                <a:ea typeface="+mn-ea"/>
                <a:cs typeface="+mn-cs"/>
              </a:defRPr>
            </a:lvl2pPr>
            <a:lvl3pPr marL="1257195" indent="-342871" algn="l" defTabSz="914323" rtl="0" eaLnBrk="1" latinLnBrk="0" hangingPunct="1">
              <a:spcBef>
                <a:spcPct val="20000"/>
              </a:spcBef>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3pPr>
            <a:lvl4pPr marL="1600066" indent="-228581" algn="l" defTabSz="914323" rtl="0" eaLnBrk="1" latinLnBrk="0" hangingPunct="1">
              <a:spcBef>
                <a:spcPct val="20000"/>
              </a:spcBef>
              <a:buFont typeface="Arial" panose="020B0604020202020204" pitchFamily="34" charset="0"/>
              <a:buChar char="–"/>
              <a:defRPr sz="1800" kern="1200">
                <a:solidFill>
                  <a:schemeClr val="tx1"/>
                </a:solidFill>
                <a:latin typeface="Palatino Linotype" panose="02040502050505030304" pitchFamily="18" charset="0"/>
                <a:ea typeface="+mn-ea"/>
                <a:cs typeface="+mn-cs"/>
              </a:defRPr>
            </a:lvl4pPr>
            <a:lvl5pPr marL="2057227" indent="-228581" algn="l" defTabSz="914323" rtl="0" eaLnBrk="1" latinLnBrk="0" hangingPunct="1">
              <a:spcBef>
                <a:spcPct val="20000"/>
              </a:spcBef>
              <a:buFont typeface="Arial" panose="020B0604020202020204" pitchFamily="34" charset="0"/>
              <a:buChar char="»"/>
              <a:defRPr sz="1600" kern="1200">
                <a:solidFill>
                  <a:schemeClr val="tx1"/>
                </a:solidFill>
                <a:latin typeface="Palatino Linotype" panose="02040502050505030304" pitchFamily="18" charset="0"/>
                <a:ea typeface="+mn-ea"/>
                <a:cs typeface="+mn-cs"/>
              </a:defRPr>
            </a:lvl5pPr>
            <a:lvl6pPr marL="2514389"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551"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713"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874"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TW" b="1" dirty="0"/>
              <a:t>Input</a:t>
            </a:r>
            <a:endParaRPr lang="zh-TW" altLang="en-US" b="1" dirty="0"/>
          </a:p>
        </p:txBody>
      </p:sp>
      <p:pic>
        <p:nvPicPr>
          <p:cNvPr id="6" name="圖片 6"/>
          <p:cNvPicPr>
            <a:picLocks noChangeAspect="1"/>
          </p:cNvPicPr>
          <p:nvPr/>
        </p:nvPicPr>
        <p:blipFill>
          <a:blip r:embed="rId3"/>
          <a:stretch>
            <a:fillRect/>
          </a:stretch>
        </p:blipFill>
        <p:spPr>
          <a:xfrm>
            <a:off x="1299221" y="4054204"/>
            <a:ext cx="2130022" cy="2116455"/>
          </a:xfrm>
          <a:prstGeom prst="rect">
            <a:avLst/>
          </a:prstGeom>
        </p:spPr>
      </p:pic>
      <p:sp>
        <p:nvSpPr>
          <p:cNvPr id="7" name="文字方塊 7"/>
          <p:cNvSpPr txBox="1"/>
          <p:nvPr/>
        </p:nvSpPr>
        <p:spPr>
          <a:xfrm>
            <a:off x="1546580" y="6157686"/>
            <a:ext cx="1687734" cy="401007"/>
          </a:xfrm>
          <a:prstGeom prst="rect">
            <a:avLst/>
          </a:prstGeom>
          <a:noFill/>
        </p:spPr>
        <p:txBody>
          <a:bodyPr wrap="square" rtlCol="0">
            <a:spAutoFit/>
          </a:bodyPr>
          <a:lstStyle/>
          <a:p>
            <a:r>
              <a:rPr lang="en-US" altLang="zh-TW" dirty="0"/>
              <a:t>16 x 16 = 256</a:t>
            </a:r>
            <a:endParaRPr lang="zh-TW" altLang="en-US" dirty="0"/>
          </a:p>
        </p:txBody>
      </p:sp>
      <p:sp>
        <p:nvSpPr>
          <p:cNvPr id="8" name="矩形 8"/>
          <p:cNvSpPr/>
          <p:nvPr/>
        </p:nvSpPr>
        <p:spPr>
          <a:xfrm>
            <a:off x="3658926" y="3751124"/>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9" name="矩形 9"/>
          <p:cNvSpPr/>
          <p:nvPr/>
        </p:nvSpPr>
        <p:spPr>
          <a:xfrm>
            <a:off x="3727314" y="446881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0" name="矩形 10"/>
          <p:cNvSpPr/>
          <p:nvPr/>
        </p:nvSpPr>
        <p:spPr>
          <a:xfrm>
            <a:off x="3733132" y="389848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1" name="Object 12"/>
          <p:cNvGraphicFramePr>
            <a:graphicFrameLocks noChangeAspect="1"/>
          </p:cNvGraphicFramePr>
          <p:nvPr>
            <p:extLst>
              <p:ext uri="{D42A27DB-BD31-4B8C-83A1-F6EECF244321}">
                <p14:modId xmlns:p14="http://schemas.microsoft.com/office/powerpoint/2010/main" val="2284046121"/>
              </p:ext>
            </p:extLst>
          </p:nvPr>
        </p:nvGraphicFramePr>
        <p:xfrm>
          <a:off x="3745831" y="3803238"/>
          <a:ext cx="325438" cy="461962"/>
        </p:xfrm>
        <a:graphic>
          <a:graphicData uri="http://schemas.openxmlformats.org/presentationml/2006/ole">
            <mc:AlternateContent xmlns:mc="http://schemas.openxmlformats.org/markup-compatibility/2006">
              <mc:Choice xmlns:v="urn:schemas-microsoft-com:vml" Requires="v">
                <p:oleObj name="方程式" r:id="rId4" imgW="152280" imgH="215640" progId="Equation.3">
                  <p:embed/>
                </p:oleObj>
              </mc:Choice>
              <mc:Fallback>
                <p:oleObj name="方程式" r:id="rId4" imgW="152280" imgH="215640" progId="Equation.3">
                  <p:embed/>
                  <p:pic>
                    <p:nvPicPr>
                      <p:cNvPr id="12" name="Object 12"/>
                      <p:cNvPicPr>
                        <a:picLocks noChangeAspect="1" noChangeArrowheads="1"/>
                      </p:cNvPicPr>
                      <p:nvPr/>
                    </p:nvPicPr>
                    <p:blipFill>
                      <a:blip r:embed="rId5"/>
                      <a:srcRect/>
                      <a:stretch>
                        <a:fillRect/>
                      </a:stretch>
                    </p:blipFill>
                    <p:spPr bwMode="auto">
                      <a:xfrm>
                        <a:off x="3745831" y="3803238"/>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172561460"/>
              </p:ext>
            </p:extLst>
          </p:nvPr>
        </p:nvGraphicFramePr>
        <p:xfrm>
          <a:off x="3751127" y="4385967"/>
          <a:ext cx="352425" cy="461963"/>
        </p:xfrm>
        <a:graphic>
          <a:graphicData uri="http://schemas.openxmlformats.org/presentationml/2006/ole">
            <mc:AlternateContent xmlns:mc="http://schemas.openxmlformats.org/markup-compatibility/2006">
              <mc:Choice xmlns:v="urn:schemas-microsoft-com:vml" Requires="v">
                <p:oleObj name="方程式" r:id="rId6" imgW="164880" imgH="215640" progId="Equation.3">
                  <p:embed/>
                </p:oleObj>
              </mc:Choice>
              <mc:Fallback>
                <p:oleObj name="方程式" r:id="rId6" imgW="164880" imgH="215640" progId="Equation.3">
                  <p:embed/>
                  <p:pic>
                    <p:nvPicPr>
                      <p:cNvPr id="13" name="Object 12"/>
                      <p:cNvPicPr>
                        <a:picLocks noChangeAspect="1" noChangeArrowheads="1"/>
                      </p:cNvPicPr>
                      <p:nvPr/>
                    </p:nvPicPr>
                    <p:blipFill>
                      <a:blip r:embed="rId7"/>
                      <a:srcRect/>
                      <a:stretch>
                        <a:fillRect/>
                      </a:stretch>
                    </p:blipFill>
                    <p:spPr bwMode="auto">
                      <a:xfrm>
                        <a:off x="3751127" y="4385967"/>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矩形 13"/>
          <p:cNvSpPr/>
          <p:nvPr/>
        </p:nvSpPr>
        <p:spPr>
          <a:xfrm>
            <a:off x="3736839" y="5866574"/>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4" name="Object 12"/>
          <p:cNvGraphicFramePr>
            <a:graphicFrameLocks noChangeAspect="1"/>
          </p:cNvGraphicFramePr>
          <p:nvPr>
            <p:extLst>
              <p:ext uri="{D42A27DB-BD31-4B8C-83A1-F6EECF244321}">
                <p14:modId xmlns:p14="http://schemas.microsoft.com/office/powerpoint/2010/main" val="1785226764"/>
              </p:ext>
            </p:extLst>
          </p:nvPr>
        </p:nvGraphicFramePr>
        <p:xfrm>
          <a:off x="3664916" y="5769807"/>
          <a:ext cx="544512" cy="488950"/>
        </p:xfrm>
        <a:graphic>
          <a:graphicData uri="http://schemas.openxmlformats.org/presentationml/2006/ole">
            <mc:AlternateContent xmlns:mc="http://schemas.openxmlformats.org/markup-compatibility/2006">
              <mc:Choice xmlns:v="urn:schemas-microsoft-com:vml" Requires="v">
                <p:oleObj name="方程式" r:id="rId8" imgW="253800" imgH="228600" progId="Equation.3">
                  <p:embed/>
                </p:oleObj>
              </mc:Choice>
              <mc:Fallback>
                <p:oleObj name="方程式" r:id="rId8" imgW="253800" imgH="228600" progId="Equation.3">
                  <p:embed/>
                  <p:pic>
                    <p:nvPicPr>
                      <p:cNvPr id="15" name="Object 12"/>
                      <p:cNvPicPr>
                        <a:picLocks noChangeAspect="1" noChangeArrowheads="1"/>
                      </p:cNvPicPr>
                      <p:nvPr/>
                    </p:nvPicPr>
                    <p:blipFill>
                      <a:blip r:embed="rId9"/>
                      <a:srcRect/>
                      <a:stretch>
                        <a:fillRect/>
                      </a:stretch>
                    </p:blipFill>
                    <p:spPr bwMode="auto">
                      <a:xfrm>
                        <a:off x="3664916" y="5769807"/>
                        <a:ext cx="544512"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文字方塊 15"/>
          <p:cNvSpPr txBox="1"/>
          <p:nvPr/>
        </p:nvSpPr>
        <p:spPr>
          <a:xfrm rot="5400000">
            <a:off x="3612771" y="5151516"/>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6" name="手繪多邊形 16"/>
          <p:cNvSpPr/>
          <p:nvPr/>
        </p:nvSpPr>
        <p:spPr>
          <a:xfrm>
            <a:off x="1424953" y="3812519"/>
            <a:ext cx="2305050" cy="363941"/>
          </a:xfrm>
          <a:custGeom>
            <a:avLst/>
            <a:gdLst>
              <a:gd name="connsiteX0" fmla="*/ 0 w 2305050"/>
              <a:gd name="connsiteY0" fmla="*/ 374550 h 374550"/>
              <a:gd name="connsiteX1" fmla="*/ 876300 w 2305050"/>
              <a:gd name="connsiteY1" fmla="*/ 6250 h 374550"/>
              <a:gd name="connsiteX2" fmla="*/ 2305050 w 2305050"/>
              <a:gd name="connsiteY2" fmla="*/ 177700 h 374550"/>
            </a:gdLst>
            <a:ahLst/>
            <a:cxnLst>
              <a:cxn ang="0">
                <a:pos x="connsiteX0" y="connsiteY0"/>
              </a:cxn>
              <a:cxn ang="0">
                <a:pos x="connsiteX1" y="connsiteY1"/>
              </a:cxn>
              <a:cxn ang="0">
                <a:pos x="connsiteX2" y="connsiteY2"/>
              </a:cxn>
            </a:cxnLst>
            <a:rect l="l" t="t" r="r" b="b"/>
            <a:pathLst>
              <a:path w="2305050" h="374550">
                <a:moveTo>
                  <a:pt x="0" y="374550"/>
                </a:moveTo>
                <a:cubicBezTo>
                  <a:pt x="246062" y="206804"/>
                  <a:pt x="492125" y="39058"/>
                  <a:pt x="876300" y="6250"/>
                </a:cubicBezTo>
                <a:cubicBezTo>
                  <a:pt x="1260475" y="-26558"/>
                  <a:pt x="1782762" y="75571"/>
                  <a:pt x="2305050" y="17770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手繪多邊形 17"/>
          <p:cNvSpPr/>
          <p:nvPr/>
        </p:nvSpPr>
        <p:spPr>
          <a:xfrm>
            <a:off x="1558303" y="3985460"/>
            <a:ext cx="2171700" cy="646109"/>
          </a:xfrm>
          <a:custGeom>
            <a:avLst/>
            <a:gdLst>
              <a:gd name="connsiteX0" fmla="*/ 0 w 2171700"/>
              <a:gd name="connsiteY0" fmla="*/ 188909 h 646109"/>
              <a:gd name="connsiteX1" fmla="*/ 1073150 w 2171700"/>
              <a:gd name="connsiteY1" fmla="*/ 23809 h 646109"/>
              <a:gd name="connsiteX2" fmla="*/ 2171700 w 2171700"/>
              <a:gd name="connsiteY2" fmla="*/ 646109 h 646109"/>
            </a:gdLst>
            <a:ahLst/>
            <a:cxnLst>
              <a:cxn ang="0">
                <a:pos x="connsiteX0" y="connsiteY0"/>
              </a:cxn>
              <a:cxn ang="0">
                <a:pos x="connsiteX1" y="connsiteY1"/>
              </a:cxn>
              <a:cxn ang="0">
                <a:pos x="connsiteX2" y="connsiteY2"/>
              </a:cxn>
            </a:cxnLst>
            <a:rect l="l" t="t" r="r" b="b"/>
            <a:pathLst>
              <a:path w="2171700" h="646109">
                <a:moveTo>
                  <a:pt x="0" y="188909"/>
                </a:moveTo>
                <a:cubicBezTo>
                  <a:pt x="355600" y="68259"/>
                  <a:pt x="711200" y="-52391"/>
                  <a:pt x="1073150" y="23809"/>
                </a:cubicBezTo>
                <a:cubicBezTo>
                  <a:pt x="1435100" y="100009"/>
                  <a:pt x="1803400" y="373059"/>
                  <a:pt x="2171700" y="646109"/>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手繪多邊形 18"/>
          <p:cNvSpPr/>
          <p:nvPr/>
        </p:nvSpPr>
        <p:spPr>
          <a:xfrm>
            <a:off x="3291853" y="6028569"/>
            <a:ext cx="463550" cy="243308"/>
          </a:xfrm>
          <a:custGeom>
            <a:avLst/>
            <a:gdLst>
              <a:gd name="connsiteX0" fmla="*/ 0 w 463550"/>
              <a:gd name="connsiteY0" fmla="*/ 0 h 243308"/>
              <a:gd name="connsiteX1" fmla="*/ 101600 w 463550"/>
              <a:gd name="connsiteY1" fmla="*/ 241300 h 243308"/>
              <a:gd name="connsiteX2" fmla="*/ 463550 w 463550"/>
              <a:gd name="connsiteY2" fmla="*/ 95250 h 243308"/>
            </a:gdLst>
            <a:ahLst/>
            <a:cxnLst>
              <a:cxn ang="0">
                <a:pos x="connsiteX0" y="connsiteY0"/>
              </a:cxn>
              <a:cxn ang="0">
                <a:pos x="connsiteX1" y="connsiteY1"/>
              </a:cxn>
              <a:cxn ang="0">
                <a:pos x="connsiteX2" y="connsiteY2"/>
              </a:cxn>
            </a:cxnLst>
            <a:rect l="l" t="t" r="r" b="b"/>
            <a:pathLst>
              <a:path w="463550" h="243308">
                <a:moveTo>
                  <a:pt x="0" y="0"/>
                </a:moveTo>
                <a:cubicBezTo>
                  <a:pt x="12171" y="112712"/>
                  <a:pt x="24342" y="225425"/>
                  <a:pt x="101600" y="241300"/>
                </a:cubicBezTo>
                <a:cubicBezTo>
                  <a:pt x="178858" y="257175"/>
                  <a:pt x="321204" y="176212"/>
                  <a:pt x="463550" y="9525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9"/>
          <p:cNvSpPr txBox="1"/>
          <p:nvPr/>
        </p:nvSpPr>
        <p:spPr>
          <a:xfrm>
            <a:off x="1746783" y="6612795"/>
            <a:ext cx="1661390" cy="830997"/>
          </a:xfrm>
          <a:prstGeom prst="rect">
            <a:avLst/>
          </a:prstGeom>
          <a:noFill/>
        </p:spPr>
        <p:txBody>
          <a:bodyPr wrap="square" rtlCol="0">
            <a:spAutoFit/>
          </a:bodyPr>
          <a:lstStyle/>
          <a:p>
            <a:r>
              <a:rPr lang="en-US" altLang="zh-TW" sz="2400" dirty="0"/>
              <a:t>Ink → 1</a:t>
            </a:r>
          </a:p>
          <a:p>
            <a:r>
              <a:rPr lang="en-US" altLang="zh-TW" sz="2400" dirty="0"/>
              <a:t>No ink → 0</a:t>
            </a:r>
            <a:endParaRPr lang="zh-TW" altLang="en-US" sz="2400" dirty="0"/>
          </a:p>
        </p:txBody>
      </p:sp>
      <p:grpSp>
        <p:nvGrpSpPr>
          <p:cNvPr id="20" name="群組 25"/>
          <p:cNvGrpSpPr/>
          <p:nvPr/>
        </p:nvGrpSpPr>
        <p:grpSpPr>
          <a:xfrm>
            <a:off x="5389380" y="3699792"/>
            <a:ext cx="642352" cy="2642877"/>
            <a:chOff x="7142066" y="1987121"/>
            <a:chExt cx="642352" cy="2642877"/>
          </a:xfrm>
        </p:grpSpPr>
        <p:sp>
          <p:nvSpPr>
            <p:cNvPr id="21" name="矩形 20"/>
            <p:cNvSpPr/>
            <p:nvPr/>
          </p:nvSpPr>
          <p:spPr>
            <a:xfrm>
              <a:off x="7142066" y="200494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2" name="文字方塊 21"/>
            <p:cNvSpPr txBox="1"/>
            <p:nvPr/>
          </p:nvSpPr>
          <p:spPr>
            <a:xfrm rot="5400000">
              <a:off x="7084256" y="350594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3" name="文字方塊 22"/>
            <p:cNvSpPr txBox="1"/>
            <p:nvPr/>
          </p:nvSpPr>
          <p:spPr>
            <a:xfrm>
              <a:off x="7153349" y="1987121"/>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24" name="文字方塊 23"/>
            <p:cNvSpPr txBox="1"/>
            <p:nvPr/>
          </p:nvSpPr>
          <p:spPr>
            <a:xfrm>
              <a:off x="7142066" y="2785341"/>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25" name="文字方塊 24"/>
            <p:cNvSpPr txBox="1"/>
            <p:nvPr/>
          </p:nvSpPr>
          <p:spPr>
            <a:xfrm>
              <a:off x="7142066" y="4051573"/>
              <a:ext cx="631069" cy="523220"/>
            </a:xfrm>
            <a:prstGeom prst="rect">
              <a:avLst/>
            </a:prstGeom>
            <a:noFill/>
          </p:spPr>
          <p:txBody>
            <a:bodyPr wrap="square" rtlCol="0">
              <a:spAutoFit/>
            </a:bodyPr>
            <a:lstStyle/>
            <a:p>
              <a:r>
                <a:rPr lang="en-US" altLang="zh-TW" sz="2800" dirty="0"/>
                <a:t>y</a:t>
              </a:r>
              <a:r>
                <a:rPr lang="en-US" altLang="zh-TW" sz="2800" baseline="-25000" dirty="0"/>
                <a:t>10</a:t>
              </a:r>
              <a:endParaRPr lang="zh-TW" altLang="en-US" sz="2800" baseline="-25000" dirty="0"/>
            </a:p>
          </p:txBody>
        </p:sp>
      </p:grpSp>
      <p:sp>
        <p:nvSpPr>
          <p:cNvPr id="26" name="文字方塊 26"/>
          <p:cNvSpPr txBox="1"/>
          <p:nvPr/>
        </p:nvSpPr>
        <p:spPr>
          <a:xfrm>
            <a:off x="5195635" y="6558693"/>
            <a:ext cx="3566686" cy="707886"/>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TW" sz="2000" dirty="0"/>
              <a:t>Each dimension represents the confidence of a digit</a:t>
            </a:r>
            <a:endParaRPr lang="zh-TW" altLang="en-US" sz="2000" dirty="0"/>
          </a:p>
        </p:txBody>
      </p:sp>
      <p:sp>
        <p:nvSpPr>
          <p:cNvPr id="27" name="文字方塊 27"/>
          <p:cNvSpPr txBox="1"/>
          <p:nvPr/>
        </p:nvSpPr>
        <p:spPr>
          <a:xfrm>
            <a:off x="6258500" y="3761347"/>
            <a:ext cx="861633"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1</a:t>
            </a:r>
            <a:endParaRPr lang="zh-TW" altLang="en-US" sz="2400" dirty="0"/>
          </a:p>
        </p:txBody>
      </p:sp>
      <p:sp>
        <p:nvSpPr>
          <p:cNvPr id="28" name="文字方塊 28"/>
          <p:cNvSpPr txBox="1"/>
          <p:nvPr/>
        </p:nvSpPr>
        <p:spPr>
          <a:xfrm>
            <a:off x="6265809" y="4542629"/>
            <a:ext cx="847013"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2</a:t>
            </a:r>
            <a:endParaRPr lang="zh-TW" altLang="en-US" sz="2400" dirty="0"/>
          </a:p>
        </p:txBody>
      </p:sp>
      <p:sp>
        <p:nvSpPr>
          <p:cNvPr id="29" name="文字方塊 29"/>
          <p:cNvSpPr txBox="1"/>
          <p:nvPr/>
        </p:nvSpPr>
        <p:spPr>
          <a:xfrm>
            <a:off x="6265809" y="5816598"/>
            <a:ext cx="834766"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0</a:t>
            </a:r>
            <a:endParaRPr lang="zh-TW" altLang="en-US" sz="2400" dirty="0"/>
          </a:p>
        </p:txBody>
      </p:sp>
      <p:sp>
        <p:nvSpPr>
          <p:cNvPr id="30" name="文字方塊 30"/>
          <p:cNvSpPr txBox="1"/>
          <p:nvPr/>
        </p:nvSpPr>
        <p:spPr>
          <a:xfrm rot="5400000">
            <a:off x="6398504" y="5199395"/>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1" name="矩形 31"/>
          <p:cNvSpPr/>
          <p:nvPr/>
        </p:nvSpPr>
        <p:spPr>
          <a:xfrm>
            <a:off x="5326083" y="3822256"/>
            <a:ext cx="619787"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0.1</a:t>
            </a:r>
            <a:endParaRPr lang="zh-TW" altLang="en-US" sz="2400" dirty="0"/>
          </a:p>
        </p:txBody>
      </p:sp>
      <p:sp>
        <p:nvSpPr>
          <p:cNvPr id="32" name="矩形 32"/>
          <p:cNvSpPr/>
          <p:nvPr/>
        </p:nvSpPr>
        <p:spPr>
          <a:xfrm>
            <a:off x="5326083" y="4546661"/>
            <a:ext cx="619787"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0.7</a:t>
            </a:r>
            <a:endParaRPr lang="zh-TW" altLang="en-US" sz="2400" dirty="0"/>
          </a:p>
        </p:txBody>
      </p:sp>
      <p:sp>
        <p:nvSpPr>
          <p:cNvPr id="33" name="矩形 33"/>
          <p:cNvSpPr/>
          <p:nvPr/>
        </p:nvSpPr>
        <p:spPr>
          <a:xfrm>
            <a:off x="5307236" y="5815923"/>
            <a:ext cx="656740"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0.2</a:t>
            </a:r>
            <a:endParaRPr lang="zh-TW" altLang="en-US" sz="2400" dirty="0"/>
          </a:p>
        </p:txBody>
      </p:sp>
      <p:sp>
        <p:nvSpPr>
          <p:cNvPr id="34" name="矩形 34"/>
          <p:cNvSpPr/>
          <p:nvPr/>
        </p:nvSpPr>
        <p:spPr>
          <a:xfrm>
            <a:off x="5218239" y="4454606"/>
            <a:ext cx="1950970" cy="6409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5"/>
          <p:cNvSpPr/>
          <p:nvPr/>
        </p:nvSpPr>
        <p:spPr>
          <a:xfrm>
            <a:off x="7430250" y="4693786"/>
            <a:ext cx="2351478" cy="90335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400" dirty="0"/>
              <a:t>The image is  “2”</a:t>
            </a:r>
            <a:endParaRPr lang="zh-TW" altLang="en-US" sz="2400" dirty="0"/>
          </a:p>
        </p:txBody>
      </p:sp>
      <p:sp>
        <p:nvSpPr>
          <p:cNvPr id="36" name="文字版面配置區 2"/>
          <p:cNvSpPr txBox="1">
            <a:spLocks/>
          </p:cNvSpPr>
          <p:nvPr/>
        </p:nvSpPr>
        <p:spPr>
          <a:xfrm>
            <a:off x="5531965" y="3166120"/>
            <a:ext cx="1796780" cy="656269"/>
          </a:xfrm>
          <a:prstGeom prst="rect">
            <a:avLst/>
          </a:prstGeom>
        </p:spPr>
        <p:txBody>
          <a:bodyPr vert="horz" lIns="91440" tIns="45720" rIns="91440" bIns="45720" rtlCol="0">
            <a:normAutofit/>
          </a:bodyPr>
          <a:lstStyle>
            <a:lvl1pPr marL="342871" indent="-342871" algn="l" defTabSz="914323" rtl="0" eaLnBrk="1" latinLnBrk="0" hangingPunct="1">
              <a:spcBef>
                <a:spcPct val="20000"/>
              </a:spcBef>
              <a:buFont typeface="Arial" panose="020B0604020202020204" pitchFamily="34" charset="0"/>
              <a:buChar char="•"/>
              <a:defRPr sz="2400" kern="1200">
                <a:solidFill>
                  <a:schemeClr val="tx1"/>
                </a:solidFill>
                <a:latin typeface="Palatino Linotype" panose="02040502050505030304" pitchFamily="18" charset="0"/>
                <a:ea typeface="+mn-ea"/>
                <a:cs typeface="+mn-cs"/>
              </a:defRPr>
            </a:lvl1pPr>
            <a:lvl2pPr marL="693680" indent="-236518" algn="l" defTabSz="914323" rtl="0" eaLnBrk="1" latinLnBrk="0" hangingPunct="1">
              <a:spcBef>
                <a:spcPct val="20000"/>
              </a:spcBef>
              <a:buFont typeface="Arial" panose="020B0604020202020204" pitchFamily="34" charset="0"/>
              <a:buChar char="–"/>
              <a:defRPr sz="2200" kern="1200">
                <a:solidFill>
                  <a:schemeClr val="tx1"/>
                </a:solidFill>
                <a:latin typeface="Palatino Linotype" panose="02040502050505030304" pitchFamily="18" charset="0"/>
                <a:ea typeface="+mn-ea"/>
                <a:cs typeface="+mn-cs"/>
              </a:defRPr>
            </a:lvl2pPr>
            <a:lvl3pPr marL="1257195" indent="-342871" algn="l" defTabSz="914323" rtl="0" eaLnBrk="1" latinLnBrk="0" hangingPunct="1">
              <a:spcBef>
                <a:spcPct val="20000"/>
              </a:spcBef>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3pPr>
            <a:lvl4pPr marL="1600066" indent="-228581" algn="l" defTabSz="914323" rtl="0" eaLnBrk="1" latinLnBrk="0" hangingPunct="1">
              <a:spcBef>
                <a:spcPct val="20000"/>
              </a:spcBef>
              <a:buFont typeface="Arial" panose="020B0604020202020204" pitchFamily="34" charset="0"/>
              <a:buChar char="–"/>
              <a:defRPr sz="1800" kern="1200">
                <a:solidFill>
                  <a:schemeClr val="tx1"/>
                </a:solidFill>
                <a:latin typeface="Palatino Linotype" panose="02040502050505030304" pitchFamily="18" charset="0"/>
                <a:ea typeface="+mn-ea"/>
                <a:cs typeface="+mn-cs"/>
              </a:defRPr>
            </a:lvl4pPr>
            <a:lvl5pPr marL="2057227" indent="-228581" algn="l" defTabSz="914323" rtl="0" eaLnBrk="1" latinLnBrk="0" hangingPunct="1">
              <a:spcBef>
                <a:spcPct val="20000"/>
              </a:spcBef>
              <a:buFont typeface="Arial" panose="020B0604020202020204" pitchFamily="34" charset="0"/>
              <a:buChar char="»"/>
              <a:defRPr sz="1600" kern="1200">
                <a:solidFill>
                  <a:schemeClr val="tx1"/>
                </a:solidFill>
                <a:latin typeface="Palatino Linotype" panose="02040502050505030304" pitchFamily="18" charset="0"/>
                <a:ea typeface="+mn-ea"/>
                <a:cs typeface="+mn-cs"/>
              </a:defRPr>
            </a:lvl5pPr>
            <a:lvl6pPr marL="2514389"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551"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713"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874"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TW" b="1" dirty="0"/>
              <a:t>Output</a:t>
            </a:r>
            <a:endParaRPr lang="zh-TW" altLang="en-US" b="1" dirty="0"/>
          </a:p>
        </p:txBody>
      </p:sp>
      <p:sp>
        <p:nvSpPr>
          <p:cNvPr id="37" name="TextBox 36">
            <a:extLst>
              <a:ext uri="{FF2B5EF4-FFF2-40B4-BE49-F238E27FC236}">
                <a16:creationId xmlns:a16="http://schemas.microsoft.com/office/drawing/2014/main" id="{51578576-4416-4109-A541-417BBA464034}"/>
              </a:ext>
            </a:extLst>
          </p:cNvPr>
          <p:cNvSpPr txBox="1"/>
          <p:nvPr/>
        </p:nvSpPr>
        <p:spPr>
          <a:xfrm>
            <a:off x="1572816" y="7528411"/>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p:spTree>
    <p:extLst>
      <p:ext uri="{BB962C8B-B14F-4D97-AF65-F5344CB8AC3E}">
        <p14:creationId xmlns:p14="http://schemas.microsoft.com/office/powerpoint/2010/main" val="4188365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0" grpId="0" animBg="1"/>
      <p:bldP spid="13" grpId="0" animBg="1"/>
      <p:bldP spid="15" grpId="0"/>
      <p:bldP spid="16" grpId="0" animBg="1"/>
      <p:bldP spid="17" grpId="0" animBg="1"/>
      <p:bldP spid="18" grpId="0" animBg="1"/>
      <p:bldP spid="19" grpId="0"/>
      <p:bldP spid="26" grpId="0" animBg="1"/>
      <p:bldP spid="27" grpId="0" animBg="1"/>
      <p:bldP spid="28" grpId="0" animBg="1"/>
      <p:bldP spid="29" grpId="0" animBg="1"/>
      <p:bldP spid="30" grpId="0"/>
      <p:bldP spid="31" grpId="0" animBg="1"/>
      <p:bldP spid="32" grpId="0" animBg="1"/>
      <p:bldP spid="33" grpId="0" animBg="1"/>
      <p:bldP spid="34" grpId="0" animBg="1"/>
      <p:bldP spid="35"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Neural Networks </a:t>
            </a:r>
          </a:p>
        </p:txBody>
      </p:sp>
      <p:sp>
        <p:nvSpPr>
          <p:cNvPr id="3" name="Content Placeholder 2"/>
          <p:cNvSpPr>
            <a:spLocks noGrp="1"/>
          </p:cNvSpPr>
          <p:nvPr>
            <p:ph idx="1"/>
          </p:nvPr>
        </p:nvSpPr>
        <p:spPr/>
        <p:txBody>
          <a:bodyPr/>
          <a:lstStyle/>
          <a:p>
            <a:r>
              <a:rPr lang="en-US" dirty="0"/>
              <a:t>Handwritten digit recognition</a:t>
            </a:r>
          </a:p>
          <a:p>
            <a:endParaRPr lang="en-US" dirty="0"/>
          </a:p>
        </p:txBody>
      </p:sp>
      <p:sp>
        <p:nvSpPr>
          <p:cNvPr id="27" name="Content Placeholder 26">
            <a:extLst>
              <a:ext uri="{FF2B5EF4-FFF2-40B4-BE49-F238E27FC236}">
                <a16:creationId xmlns:a16="http://schemas.microsoft.com/office/drawing/2014/main" id="{C548507D-56BE-4043-9753-20CC89026DDC}"/>
              </a:ext>
            </a:extLst>
          </p:cNvPr>
          <p:cNvSpPr>
            <a:spLocks noGrp="1"/>
          </p:cNvSpPr>
          <p:nvPr>
            <p:ph idx="10"/>
          </p:nvPr>
        </p:nvSpPr>
        <p:spPr/>
        <p:txBody>
          <a:bodyPr>
            <a:normAutofit/>
          </a:bodyPr>
          <a:lstStyle/>
          <a:p>
            <a:r>
              <a:rPr lang="en-US" dirty="0"/>
              <a:t>Introduction to Neural Networks</a:t>
            </a:r>
          </a:p>
          <a:p>
            <a:endParaRPr lang="en-US" dirty="0"/>
          </a:p>
        </p:txBody>
      </p:sp>
      <p:pic>
        <p:nvPicPr>
          <p:cNvPr id="4" name="圖片 4"/>
          <p:cNvPicPr>
            <a:picLocks noChangeAspect="1"/>
          </p:cNvPicPr>
          <p:nvPr/>
        </p:nvPicPr>
        <p:blipFill>
          <a:blip r:embed="rId2"/>
          <a:stretch>
            <a:fillRect/>
          </a:stretch>
        </p:blipFill>
        <p:spPr>
          <a:xfrm>
            <a:off x="863531" y="3572922"/>
            <a:ext cx="1602442" cy="1592235"/>
          </a:xfrm>
          <a:prstGeom prst="rect">
            <a:avLst/>
          </a:prstGeom>
        </p:spPr>
      </p:pic>
      <p:sp>
        <p:nvSpPr>
          <p:cNvPr id="5" name="矩形 6"/>
          <p:cNvSpPr/>
          <p:nvPr/>
        </p:nvSpPr>
        <p:spPr>
          <a:xfrm>
            <a:off x="3976644" y="3541771"/>
            <a:ext cx="2034073" cy="151675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a:t>Machine</a:t>
            </a:r>
            <a:endParaRPr lang="zh-TW" altLang="en-US" sz="2800" dirty="0"/>
          </a:p>
        </p:txBody>
      </p:sp>
      <p:sp>
        <p:nvSpPr>
          <p:cNvPr id="6" name="向右箭號 7"/>
          <p:cNvSpPr/>
          <p:nvPr/>
        </p:nvSpPr>
        <p:spPr>
          <a:xfrm>
            <a:off x="3210704" y="3912450"/>
            <a:ext cx="688735" cy="847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向右箭號 8"/>
          <p:cNvSpPr/>
          <p:nvPr/>
        </p:nvSpPr>
        <p:spPr>
          <a:xfrm>
            <a:off x="6219276" y="3912450"/>
            <a:ext cx="805864" cy="847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9"/>
          <p:cNvSpPr txBox="1"/>
          <p:nvPr/>
        </p:nvSpPr>
        <p:spPr>
          <a:xfrm>
            <a:off x="7711581" y="4069313"/>
            <a:ext cx="721324" cy="584775"/>
          </a:xfrm>
          <a:prstGeom prst="rect">
            <a:avLst/>
          </a:prstGeom>
          <a:noFill/>
        </p:spPr>
        <p:txBody>
          <a:bodyPr wrap="square" rtlCol="0">
            <a:spAutoFit/>
          </a:bodyPr>
          <a:lstStyle/>
          <a:p>
            <a:r>
              <a:rPr lang="en-US" altLang="zh-TW" sz="3200" dirty="0"/>
              <a:t>“2”</a:t>
            </a:r>
            <a:endParaRPr lang="zh-TW" altLang="en-US" sz="3200" dirty="0"/>
          </a:p>
        </p:txBody>
      </p:sp>
      <p:grpSp>
        <p:nvGrpSpPr>
          <p:cNvPr id="9" name="群組 5"/>
          <p:cNvGrpSpPr/>
          <p:nvPr/>
        </p:nvGrpSpPr>
        <p:grpSpPr>
          <a:xfrm>
            <a:off x="2613742" y="3041749"/>
            <a:ext cx="600084" cy="2625052"/>
            <a:chOff x="2462115" y="2538616"/>
            <a:chExt cx="600084" cy="2625052"/>
          </a:xfrm>
        </p:grpSpPr>
        <p:sp>
          <p:nvSpPr>
            <p:cNvPr id="10" name="矩形 11"/>
            <p:cNvSpPr/>
            <p:nvPr/>
          </p:nvSpPr>
          <p:spPr>
            <a:xfrm>
              <a:off x="2462115" y="253861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1" name="矩形 12"/>
            <p:cNvSpPr/>
            <p:nvPr/>
          </p:nvSpPr>
          <p:spPr>
            <a:xfrm>
              <a:off x="2530503" y="325630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2" name="矩形 13"/>
            <p:cNvSpPr/>
            <p:nvPr/>
          </p:nvSpPr>
          <p:spPr>
            <a:xfrm>
              <a:off x="2536321" y="2685980"/>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3" name="Object 12"/>
            <p:cNvGraphicFramePr>
              <a:graphicFrameLocks noChangeAspect="1"/>
            </p:cNvGraphicFramePr>
            <p:nvPr>
              <p:extLst>
                <p:ext uri="{D42A27DB-BD31-4B8C-83A1-F6EECF244321}">
                  <p14:modId xmlns:p14="http://schemas.microsoft.com/office/powerpoint/2010/main" val="1473926858"/>
                </p:ext>
              </p:extLst>
            </p:nvPr>
          </p:nvGraphicFramePr>
          <p:xfrm>
            <a:off x="2549020" y="2590730"/>
            <a:ext cx="325438" cy="461962"/>
          </p:xfrm>
          <a:graphic>
            <a:graphicData uri="http://schemas.openxmlformats.org/presentationml/2006/ole">
              <mc:AlternateContent xmlns:mc="http://schemas.openxmlformats.org/markup-compatibility/2006">
                <mc:Choice xmlns:v="urn:schemas-microsoft-com:vml" Requires="v">
                  <p:oleObj name="方程式" r:id="rId3" imgW="152280" imgH="215640" progId="Equation.3">
                    <p:embed/>
                  </p:oleObj>
                </mc:Choice>
                <mc:Fallback>
                  <p:oleObj name="方程式" r:id="rId3" imgW="152280" imgH="215640" progId="Equation.3">
                    <p:embed/>
                    <p:pic>
                      <p:nvPicPr>
                        <p:cNvPr id="15" name="Object 12"/>
                        <p:cNvPicPr>
                          <a:picLocks noChangeAspect="1" noChangeArrowheads="1"/>
                        </p:cNvPicPr>
                        <p:nvPr/>
                      </p:nvPicPr>
                      <p:blipFill>
                        <a:blip r:embed="rId4"/>
                        <a:srcRect/>
                        <a:stretch>
                          <a:fillRect/>
                        </a:stretch>
                      </p:blipFill>
                      <p:spPr bwMode="auto">
                        <a:xfrm>
                          <a:off x="2549020" y="2590730"/>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12"/>
            <p:cNvGraphicFramePr>
              <a:graphicFrameLocks noChangeAspect="1"/>
            </p:cNvGraphicFramePr>
            <p:nvPr>
              <p:extLst>
                <p:ext uri="{D42A27DB-BD31-4B8C-83A1-F6EECF244321}">
                  <p14:modId xmlns:p14="http://schemas.microsoft.com/office/powerpoint/2010/main" val="2481917922"/>
                </p:ext>
              </p:extLst>
            </p:nvPr>
          </p:nvGraphicFramePr>
          <p:xfrm>
            <a:off x="2554316" y="3173459"/>
            <a:ext cx="352425" cy="461963"/>
          </p:xfrm>
          <a:graphic>
            <a:graphicData uri="http://schemas.openxmlformats.org/presentationml/2006/ole">
              <mc:AlternateContent xmlns:mc="http://schemas.openxmlformats.org/markup-compatibility/2006">
                <mc:Choice xmlns:v="urn:schemas-microsoft-com:vml" Requires="v">
                  <p:oleObj name="方程式" r:id="rId5" imgW="164880" imgH="215640" progId="Equation.3">
                    <p:embed/>
                  </p:oleObj>
                </mc:Choice>
                <mc:Fallback>
                  <p:oleObj name="方程式" r:id="rId5" imgW="164880" imgH="215640" progId="Equation.3">
                    <p:embed/>
                    <p:pic>
                      <p:nvPicPr>
                        <p:cNvPr id="16" name="Object 12"/>
                        <p:cNvPicPr>
                          <a:picLocks noChangeAspect="1" noChangeArrowheads="1"/>
                        </p:cNvPicPr>
                        <p:nvPr/>
                      </p:nvPicPr>
                      <p:blipFill>
                        <a:blip r:embed="rId6"/>
                        <a:srcRect/>
                        <a:stretch>
                          <a:fillRect/>
                        </a:stretch>
                      </p:blipFill>
                      <p:spPr bwMode="auto">
                        <a:xfrm>
                          <a:off x="2554316" y="3173459"/>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矩形 16"/>
            <p:cNvSpPr/>
            <p:nvPr/>
          </p:nvSpPr>
          <p:spPr>
            <a:xfrm>
              <a:off x="2540028" y="465406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6" name="Object 12"/>
            <p:cNvGraphicFramePr>
              <a:graphicFrameLocks noChangeAspect="1"/>
            </p:cNvGraphicFramePr>
            <p:nvPr>
              <p:extLst>
                <p:ext uri="{D42A27DB-BD31-4B8C-83A1-F6EECF244321}">
                  <p14:modId xmlns:p14="http://schemas.microsoft.com/office/powerpoint/2010/main" val="3441633311"/>
                </p:ext>
              </p:extLst>
            </p:nvPr>
          </p:nvGraphicFramePr>
          <p:xfrm>
            <a:off x="2468105" y="4557299"/>
            <a:ext cx="544512" cy="488950"/>
          </p:xfrm>
          <a:graphic>
            <a:graphicData uri="http://schemas.openxmlformats.org/presentationml/2006/ole">
              <mc:AlternateContent xmlns:mc="http://schemas.openxmlformats.org/markup-compatibility/2006">
                <mc:Choice xmlns:v="urn:schemas-microsoft-com:vml" Requires="v">
                  <p:oleObj name="方程式" r:id="rId7" imgW="253800" imgH="228600" progId="Equation.3">
                    <p:embed/>
                  </p:oleObj>
                </mc:Choice>
                <mc:Fallback>
                  <p:oleObj name="方程式" r:id="rId7" imgW="253800" imgH="228600" progId="Equation.3">
                    <p:embed/>
                    <p:pic>
                      <p:nvPicPr>
                        <p:cNvPr id="18" name="Object 12"/>
                        <p:cNvPicPr>
                          <a:picLocks noChangeAspect="1" noChangeArrowheads="1"/>
                        </p:cNvPicPr>
                        <p:nvPr/>
                      </p:nvPicPr>
                      <p:blipFill>
                        <a:blip r:embed="rId8"/>
                        <a:srcRect/>
                        <a:stretch>
                          <a:fillRect/>
                        </a:stretch>
                      </p:blipFill>
                      <p:spPr bwMode="auto">
                        <a:xfrm>
                          <a:off x="2468105" y="4557299"/>
                          <a:ext cx="544512"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文字方塊 18"/>
            <p:cNvSpPr txBox="1"/>
            <p:nvPr/>
          </p:nvSpPr>
          <p:spPr>
            <a:xfrm rot="5400000">
              <a:off x="2415960" y="3939008"/>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grpSp>
        <p:nvGrpSpPr>
          <p:cNvPr id="18" name="群組 19"/>
          <p:cNvGrpSpPr/>
          <p:nvPr/>
        </p:nvGrpSpPr>
        <p:grpSpPr>
          <a:xfrm>
            <a:off x="7123152" y="3074513"/>
            <a:ext cx="642352" cy="2642877"/>
            <a:chOff x="7142066" y="1987121"/>
            <a:chExt cx="642352" cy="2642877"/>
          </a:xfrm>
        </p:grpSpPr>
        <p:sp>
          <p:nvSpPr>
            <p:cNvPr id="19" name="矩形 20"/>
            <p:cNvSpPr/>
            <p:nvPr/>
          </p:nvSpPr>
          <p:spPr>
            <a:xfrm>
              <a:off x="7142066" y="200494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0" name="文字方塊 21"/>
            <p:cNvSpPr txBox="1"/>
            <p:nvPr/>
          </p:nvSpPr>
          <p:spPr>
            <a:xfrm rot="5400000">
              <a:off x="7084256" y="350594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1" name="文字方塊 22"/>
            <p:cNvSpPr txBox="1"/>
            <p:nvPr/>
          </p:nvSpPr>
          <p:spPr>
            <a:xfrm>
              <a:off x="7153349" y="1987121"/>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22" name="文字方塊 23"/>
            <p:cNvSpPr txBox="1"/>
            <p:nvPr/>
          </p:nvSpPr>
          <p:spPr>
            <a:xfrm>
              <a:off x="7142066" y="2785341"/>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23" name="文字方塊 24"/>
            <p:cNvSpPr txBox="1"/>
            <p:nvPr/>
          </p:nvSpPr>
          <p:spPr>
            <a:xfrm>
              <a:off x="7142066" y="4051573"/>
              <a:ext cx="631069" cy="523220"/>
            </a:xfrm>
            <a:prstGeom prst="rect">
              <a:avLst/>
            </a:prstGeom>
            <a:noFill/>
          </p:spPr>
          <p:txBody>
            <a:bodyPr wrap="square" rtlCol="0">
              <a:spAutoFit/>
            </a:bodyPr>
            <a:lstStyle/>
            <a:p>
              <a:r>
                <a:rPr lang="en-US" altLang="zh-TW" sz="2800" dirty="0"/>
                <a:t>y</a:t>
              </a:r>
              <a:r>
                <a:rPr lang="en-US" altLang="zh-TW" sz="2800" baseline="-25000" dirty="0"/>
                <a:t>10</a:t>
              </a:r>
              <a:endParaRPr lang="zh-TW" altLang="en-US" sz="2800" baseline="-25000" dirty="0"/>
            </a:p>
          </p:txBody>
        </p:sp>
      </p:grpSp>
      <mc:AlternateContent xmlns:mc="http://schemas.openxmlformats.org/markup-compatibility/2006" xmlns:a14="http://schemas.microsoft.com/office/drawing/2010/main">
        <mc:Choice Requires="a14">
          <p:sp>
            <p:nvSpPr>
              <p:cNvPr id="24" name="文字方塊 28"/>
              <p:cNvSpPr txBox="1"/>
              <p:nvPr/>
            </p:nvSpPr>
            <p:spPr>
              <a:xfrm>
                <a:off x="3901009" y="5158905"/>
                <a:ext cx="2207720" cy="4357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𝑓</m:t>
                      </m:r>
                      <m:r>
                        <a:rPr lang="en-US" altLang="zh-TW" sz="2800" b="0" i="1" smtClean="0">
                          <a:latin typeface="Cambria Math" panose="02040503050406030204" pitchFamily="18" charset="0"/>
                        </a:rPr>
                        <m:t>:</m:t>
                      </m:r>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𝑅</m:t>
                          </m:r>
                        </m:e>
                        <m:sup>
                          <m:r>
                            <a:rPr lang="en-US" altLang="zh-TW" sz="2800" b="0" i="1" smtClean="0">
                              <a:latin typeface="Cambria Math" panose="02040503050406030204" pitchFamily="18" charset="0"/>
                            </a:rPr>
                            <m:t>256</m:t>
                          </m:r>
                        </m:sup>
                      </m:sSup>
                      <m:r>
                        <a:rPr lang="en-US" altLang="zh-TW" sz="2800" b="0" i="1" smtClean="0">
                          <a:latin typeface="Cambria Math" panose="02040503050406030204" pitchFamily="18" charset="0"/>
                          <a:ea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𝑅</m:t>
                          </m:r>
                        </m:e>
                        <m:sup>
                          <m:r>
                            <a:rPr lang="en-US" altLang="zh-TW" sz="2800" b="0" i="1" smtClean="0">
                              <a:latin typeface="Cambria Math" panose="02040503050406030204" pitchFamily="18" charset="0"/>
                            </a:rPr>
                            <m:t>10</m:t>
                          </m:r>
                        </m:sup>
                      </m:sSup>
                    </m:oMath>
                  </m:oMathPara>
                </a14:m>
                <a:endParaRPr lang="zh-TW" altLang="en-US" sz="2800" dirty="0"/>
              </a:p>
            </p:txBody>
          </p:sp>
        </mc:Choice>
        <mc:Fallback xmlns="">
          <p:sp>
            <p:nvSpPr>
              <p:cNvPr id="24" name="文字方塊 28"/>
              <p:cNvSpPr txBox="1">
                <a:spLocks noRot="1" noChangeAspect="1" noMove="1" noResize="1" noEditPoints="1" noAdjustHandles="1" noChangeArrowheads="1" noChangeShapeType="1" noTextEdit="1"/>
              </p:cNvSpPr>
              <p:nvPr/>
            </p:nvSpPr>
            <p:spPr>
              <a:xfrm>
                <a:off x="3901009" y="5158905"/>
                <a:ext cx="2207720" cy="43576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文字方塊 3"/>
              <p:cNvSpPr txBox="1"/>
              <p:nvPr/>
            </p:nvSpPr>
            <p:spPr>
              <a:xfrm>
                <a:off x="2148880" y="5934362"/>
                <a:ext cx="5689600" cy="400110"/>
              </a:xfrm>
              <a:prstGeom prst="rect">
                <a:avLst/>
              </a:prstGeom>
              <a:solidFill>
                <a:schemeClr val="bg1">
                  <a:lumMod val="50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altLang="zh-TW" sz="2000" dirty="0"/>
                  <a:t>The function </a:t>
                </a:r>
                <a14:m>
                  <m:oMath xmlns:m="http://schemas.openxmlformats.org/officeDocument/2006/math">
                    <m:r>
                      <a:rPr lang="en-US" altLang="zh-TW" sz="2000" b="0" i="1" smtClean="0">
                        <a:latin typeface="Cambria Math" panose="02040503050406030204" pitchFamily="18" charset="0"/>
                      </a:rPr>
                      <m:t>𝑓</m:t>
                    </m:r>
                  </m:oMath>
                </a14:m>
                <a:r>
                  <a:rPr lang="zh-TW" altLang="en-US" sz="2000" dirty="0"/>
                  <a:t> </a:t>
                </a:r>
                <a:r>
                  <a:rPr lang="en-US" altLang="zh-TW" sz="2000" dirty="0"/>
                  <a:t>is represented by a neural network</a:t>
                </a:r>
                <a:endParaRPr lang="zh-TW" altLang="en-US" sz="2000" dirty="0"/>
              </a:p>
            </p:txBody>
          </p:sp>
        </mc:Choice>
        <mc:Fallback xmlns="">
          <p:sp>
            <p:nvSpPr>
              <p:cNvPr id="25" name="文字方塊 3"/>
              <p:cNvSpPr txBox="1">
                <a:spLocks noRot="1" noChangeAspect="1" noMove="1" noResize="1" noEditPoints="1" noAdjustHandles="1" noChangeArrowheads="1" noChangeShapeType="1" noTextEdit="1"/>
              </p:cNvSpPr>
              <p:nvPr/>
            </p:nvSpPr>
            <p:spPr>
              <a:xfrm>
                <a:off x="2148880" y="5934362"/>
                <a:ext cx="5689600" cy="400110"/>
              </a:xfrm>
              <a:prstGeom prst="rect">
                <a:avLst/>
              </a:prstGeom>
              <a:blipFill>
                <a:blip r:embed="rId11"/>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5514B589-D754-4ACA-AFC0-90017A825D4B}"/>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p:spTree>
    <p:extLst>
      <p:ext uri="{BB962C8B-B14F-4D97-AF65-F5344CB8AC3E}">
        <p14:creationId xmlns:p14="http://schemas.microsoft.com/office/powerpoint/2010/main" val="1196518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of Neural Networks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NNs consist of hidden layers with neurons (i.e., computational units)</a:t>
                </a:r>
              </a:p>
              <a:p>
                <a:r>
                  <a:rPr lang="en-US" dirty="0"/>
                  <a:t>A single </a:t>
                </a:r>
                <a:r>
                  <a:rPr lang="en-US" dirty="0">
                    <a:solidFill>
                      <a:srgbClr val="FF0000"/>
                    </a:solidFill>
                  </a:rPr>
                  <a:t>neuron </a:t>
                </a:r>
                <a:r>
                  <a:rPr lang="en-US" dirty="0"/>
                  <a:t>maps a set of inputs into an output number, or </a:t>
                </a:r>
                <a14:m>
                  <m:oMath xmlns:m="http://schemas.openxmlformats.org/officeDocument/2006/math">
                    <m:r>
                      <a:rPr lang="en-US" altLang="zh-TW" i="1">
                        <a:latin typeface="Cambria Math" panose="02040503050406030204" pitchFamily="18" charset="0"/>
                      </a:rPr>
                      <m:t>𝑓</m:t>
                    </m:r>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𝑅</m:t>
                        </m:r>
                      </m:e>
                      <m:sup>
                        <m:r>
                          <a:rPr lang="en-US" altLang="zh-TW" i="1">
                            <a:latin typeface="Cambria Math" panose="02040503050406030204" pitchFamily="18" charset="0"/>
                          </a:rPr>
                          <m:t>𝐾</m:t>
                        </m:r>
                      </m:sup>
                    </m:sSup>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𝑅</m:t>
                    </m:r>
                  </m:oMath>
                </a14:m>
                <a:endParaRPr lang="zh-TW" alt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699" t="-795"/>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004D84AC-3878-49AE-845F-14E377C4CB1D}"/>
              </a:ext>
            </a:extLst>
          </p:cNvPr>
          <p:cNvSpPr>
            <a:spLocks noGrp="1"/>
          </p:cNvSpPr>
          <p:nvPr>
            <p:ph idx="10"/>
          </p:nvPr>
        </p:nvSpPr>
        <p:spPr/>
        <p:txBody>
          <a:bodyPr>
            <a:normAutofit/>
          </a:bodyPr>
          <a:lstStyle/>
          <a:p>
            <a:r>
              <a:rPr lang="en-US" dirty="0"/>
              <a:t>Introduction to Neural Networks</a:t>
            </a:r>
          </a:p>
          <a:p>
            <a:endParaRPr lang="en-US" dirty="0"/>
          </a:p>
        </p:txBody>
      </p:sp>
      <p:graphicFrame>
        <p:nvGraphicFramePr>
          <p:cNvPr id="64" name="Object 12"/>
          <p:cNvGraphicFramePr>
            <a:graphicFrameLocks noChangeAspect="1"/>
          </p:cNvGraphicFramePr>
          <p:nvPr>
            <p:extLst>
              <p:ext uri="{D42A27DB-BD31-4B8C-83A1-F6EECF244321}">
                <p14:modId xmlns:p14="http://schemas.microsoft.com/office/powerpoint/2010/main" val="1300369361"/>
              </p:ext>
            </p:extLst>
          </p:nvPr>
        </p:nvGraphicFramePr>
        <p:xfrm>
          <a:off x="4169221" y="3236891"/>
          <a:ext cx="5324475" cy="596900"/>
        </p:xfrm>
        <a:graphic>
          <a:graphicData uri="http://schemas.openxmlformats.org/presentationml/2006/ole">
            <mc:AlternateContent xmlns:mc="http://schemas.openxmlformats.org/markup-compatibility/2006">
              <mc:Choice xmlns:v="urn:schemas-microsoft-com:vml" Requires="v">
                <p:oleObj name="方程式" r:id="rId5" imgW="1917360" imgH="215640" progId="Equation.3">
                  <p:embed/>
                </p:oleObj>
              </mc:Choice>
              <mc:Fallback>
                <p:oleObj name="方程式" r:id="rId5" imgW="1917360" imgH="215640" progId="Equation.3">
                  <p:embed/>
                  <p:pic>
                    <p:nvPicPr>
                      <p:cNvPr id="38" name="Object 12"/>
                      <p:cNvPicPr>
                        <a:picLocks noChangeAspect="1" noChangeArrowheads="1"/>
                      </p:cNvPicPr>
                      <p:nvPr/>
                    </p:nvPicPr>
                    <p:blipFill>
                      <a:blip r:embed="rId6"/>
                      <a:srcRect/>
                      <a:stretch>
                        <a:fillRect/>
                      </a:stretch>
                    </p:blipFill>
                    <p:spPr bwMode="auto">
                      <a:xfrm>
                        <a:off x="4169221" y="3236891"/>
                        <a:ext cx="5324475" cy="596900"/>
                      </a:xfrm>
                      <a:prstGeom prst="rect">
                        <a:avLst/>
                      </a:prstGeom>
                      <a:noFill/>
                    </p:spPr>
                  </p:pic>
                </p:oleObj>
              </mc:Fallback>
            </mc:AlternateContent>
          </a:graphicData>
        </a:graphic>
      </p:graphicFrame>
      <p:sp>
        <p:nvSpPr>
          <p:cNvPr id="66" name="矩形 25"/>
          <p:cNvSpPr/>
          <p:nvPr/>
        </p:nvSpPr>
        <p:spPr>
          <a:xfrm>
            <a:off x="2076764" y="3546671"/>
            <a:ext cx="622890" cy="221935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67" name="直線單箭頭接點 35"/>
          <p:cNvCxnSpPr/>
          <p:nvPr/>
        </p:nvCxnSpPr>
        <p:spPr>
          <a:xfrm flipV="1">
            <a:off x="5691719" y="5049657"/>
            <a:ext cx="804687"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矩形 3"/>
          <p:cNvSpPr/>
          <p:nvPr/>
        </p:nvSpPr>
        <p:spPr>
          <a:xfrm>
            <a:off x="3766373" y="6071275"/>
            <a:ext cx="596697" cy="584276"/>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69" name="矩形 4"/>
          <p:cNvSpPr/>
          <p:nvPr/>
        </p:nvSpPr>
        <p:spPr>
          <a:xfrm>
            <a:off x="1092079" y="3458803"/>
            <a:ext cx="596697" cy="28070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70" name="直線單箭頭接點 5"/>
          <p:cNvCxnSpPr>
            <a:stCxn id="82" idx="3"/>
            <a:endCxn id="84" idx="1"/>
          </p:cNvCxnSpPr>
          <p:nvPr/>
        </p:nvCxnSpPr>
        <p:spPr>
          <a:xfrm flipV="1">
            <a:off x="1681156" y="5060102"/>
            <a:ext cx="2145559" cy="7888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橢圓 6"/>
          <p:cNvSpPr/>
          <p:nvPr/>
        </p:nvSpPr>
        <p:spPr>
          <a:xfrm>
            <a:off x="4981287" y="4551196"/>
            <a:ext cx="941612" cy="94161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dirty="0"/>
          </a:p>
        </p:txBody>
      </p:sp>
      <p:graphicFrame>
        <p:nvGraphicFramePr>
          <p:cNvPr id="72" name="Object 12"/>
          <p:cNvGraphicFramePr>
            <a:graphicFrameLocks noChangeAspect="1"/>
          </p:cNvGraphicFramePr>
          <p:nvPr>
            <p:extLst>
              <p:ext uri="{D42A27DB-BD31-4B8C-83A1-F6EECF244321}">
                <p14:modId xmlns:p14="http://schemas.microsoft.com/office/powerpoint/2010/main" val="922488612"/>
              </p:ext>
            </p:extLst>
          </p:nvPr>
        </p:nvGraphicFramePr>
        <p:xfrm>
          <a:off x="4510353" y="4662623"/>
          <a:ext cx="352425" cy="350837"/>
        </p:xfrm>
        <a:graphic>
          <a:graphicData uri="http://schemas.openxmlformats.org/presentationml/2006/ole">
            <mc:AlternateContent xmlns:mc="http://schemas.openxmlformats.org/markup-compatibility/2006">
              <mc:Choice xmlns:v="urn:schemas-microsoft-com:vml" Requires="v">
                <p:oleObj name="方程式" r:id="rId7" imgW="126720" imgH="126720" progId="Equation.3">
                  <p:embed/>
                </p:oleObj>
              </mc:Choice>
              <mc:Fallback>
                <p:oleObj name="方程式" r:id="rId7" imgW="126720" imgH="126720" progId="Equation.3">
                  <p:embed/>
                  <p:pic>
                    <p:nvPicPr>
                      <p:cNvPr id="8" name="Object 12"/>
                      <p:cNvPicPr>
                        <a:picLocks noChangeAspect="1" noChangeArrowheads="1"/>
                      </p:cNvPicPr>
                      <p:nvPr/>
                    </p:nvPicPr>
                    <p:blipFill>
                      <a:blip r:embed="rId8"/>
                      <a:srcRect/>
                      <a:stretch>
                        <a:fillRect/>
                      </a:stretch>
                    </p:blipFill>
                    <p:spPr bwMode="auto">
                      <a:xfrm>
                        <a:off x="4510353" y="4662623"/>
                        <a:ext cx="352425" cy="350837"/>
                      </a:xfrm>
                      <a:prstGeom prst="rect">
                        <a:avLst/>
                      </a:prstGeom>
                      <a:noFill/>
                    </p:spPr>
                  </p:pic>
                </p:oleObj>
              </mc:Fallback>
            </mc:AlternateContent>
          </a:graphicData>
        </a:graphic>
      </p:graphicFrame>
      <p:graphicFrame>
        <p:nvGraphicFramePr>
          <p:cNvPr id="73" name="Object 12"/>
          <p:cNvGraphicFramePr>
            <a:graphicFrameLocks noChangeAspect="1"/>
          </p:cNvGraphicFramePr>
          <p:nvPr>
            <p:extLst>
              <p:ext uri="{D42A27DB-BD31-4B8C-83A1-F6EECF244321}">
                <p14:modId xmlns:p14="http://schemas.microsoft.com/office/powerpoint/2010/main" val="982832865"/>
              </p:ext>
            </p:extLst>
          </p:nvPr>
        </p:nvGraphicFramePr>
        <p:xfrm>
          <a:off x="2134855" y="3567400"/>
          <a:ext cx="493713" cy="595313"/>
        </p:xfrm>
        <a:graphic>
          <a:graphicData uri="http://schemas.openxmlformats.org/presentationml/2006/ole">
            <mc:AlternateContent xmlns:mc="http://schemas.openxmlformats.org/markup-compatibility/2006">
              <mc:Choice xmlns:v="urn:schemas-microsoft-com:vml" Requires="v">
                <p:oleObj name="方程式" r:id="rId9" imgW="177480" imgH="215640" progId="Equation.3">
                  <p:embed/>
                </p:oleObj>
              </mc:Choice>
              <mc:Fallback>
                <p:oleObj name="方程式" r:id="rId9" imgW="177480" imgH="215640" progId="Equation.3">
                  <p:embed/>
                  <p:pic>
                    <p:nvPicPr>
                      <p:cNvPr id="9" name="Object 12"/>
                      <p:cNvPicPr>
                        <a:picLocks noChangeAspect="1" noChangeArrowheads="1"/>
                      </p:cNvPicPr>
                      <p:nvPr/>
                    </p:nvPicPr>
                    <p:blipFill>
                      <a:blip r:embed="rId10"/>
                      <a:srcRect/>
                      <a:stretch>
                        <a:fillRect/>
                      </a:stretch>
                    </p:blipFill>
                    <p:spPr bwMode="auto">
                      <a:xfrm>
                        <a:off x="2134855" y="3567400"/>
                        <a:ext cx="493713" cy="595313"/>
                      </a:xfrm>
                      <a:prstGeom prst="rect">
                        <a:avLst/>
                      </a:prstGeom>
                      <a:noFill/>
                    </p:spPr>
                  </p:pic>
                </p:oleObj>
              </mc:Fallback>
            </mc:AlternateContent>
          </a:graphicData>
        </a:graphic>
      </p:graphicFrame>
      <p:graphicFrame>
        <p:nvGraphicFramePr>
          <p:cNvPr id="74" name="Object 12"/>
          <p:cNvGraphicFramePr>
            <a:graphicFrameLocks noChangeAspect="1"/>
          </p:cNvGraphicFramePr>
          <p:nvPr>
            <p:extLst>
              <p:ext uri="{D42A27DB-BD31-4B8C-83A1-F6EECF244321}">
                <p14:modId xmlns:p14="http://schemas.microsoft.com/office/powerpoint/2010/main" val="2040930081"/>
              </p:ext>
            </p:extLst>
          </p:nvPr>
        </p:nvGraphicFramePr>
        <p:xfrm>
          <a:off x="2138705" y="4203654"/>
          <a:ext cx="528638" cy="595313"/>
        </p:xfrm>
        <a:graphic>
          <a:graphicData uri="http://schemas.openxmlformats.org/presentationml/2006/ole">
            <mc:AlternateContent xmlns:mc="http://schemas.openxmlformats.org/markup-compatibility/2006">
              <mc:Choice xmlns:v="urn:schemas-microsoft-com:vml" Requires="v">
                <p:oleObj name="方程式" r:id="rId11" imgW="190440" imgH="215640" progId="Equation.3">
                  <p:embed/>
                </p:oleObj>
              </mc:Choice>
              <mc:Fallback>
                <p:oleObj name="方程式" r:id="rId11" imgW="190440" imgH="215640" progId="Equation.3">
                  <p:embed/>
                  <p:pic>
                    <p:nvPicPr>
                      <p:cNvPr id="10" name="Object 12"/>
                      <p:cNvPicPr>
                        <a:picLocks noChangeAspect="1" noChangeArrowheads="1"/>
                      </p:cNvPicPr>
                      <p:nvPr/>
                    </p:nvPicPr>
                    <p:blipFill>
                      <a:blip r:embed="rId12"/>
                      <a:srcRect/>
                      <a:stretch>
                        <a:fillRect/>
                      </a:stretch>
                    </p:blipFill>
                    <p:spPr bwMode="auto">
                      <a:xfrm>
                        <a:off x="2138705" y="4203654"/>
                        <a:ext cx="528638" cy="595313"/>
                      </a:xfrm>
                      <a:prstGeom prst="rect">
                        <a:avLst/>
                      </a:prstGeom>
                      <a:noFill/>
                    </p:spPr>
                  </p:pic>
                </p:oleObj>
              </mc:Fallback>
            </mc:AlternateContent>
          </a:graphicData>
        </a:graphic>
      </p:graphicFrame>
      <p:graphicFrame>
        <p:nvGraphicFramePr>
          <p:cNvPr id="75" name="Object 12"/>
          <p:cNvGraphicFramePr>
            <a:graphicFrameLocks noChangeAspect="1"/>
          </p:cNvGraphicFramePr>
          <p:nvPr>
            <p:extLst>
              <p:ext uri="{D42A27DB-BD31-4B8C-83A1-F6EECF244321}">
                <p14:modId xmlns:p14="http://schemas.microsoft.com/office/powerpoint/2010/main" val="3047342245"/>
              </p:ext>
            </p:extLst>
          </p:nvPr>
        </p:nvGraphicFramePr>
        <p:xfrm>
          <a:off x="2134855" y="4982504"/>
          <a:ext cx="598487" cy="595312"/>
        </p:xfrm>
        <a:graphic>
          <a:graphicData uri="http://schemas.openxmlformats.org/presentationml/2006/ole">
            <mc:AlternateContent xmlns:mc="http://schemas.openxmlformats.org/markup-compatibility/2006">
              <mc:Choice xmlns:v="urn:schemas-microsoft-com:vml" Requires="v">
                <p:oleObj name="方程式" r:id="rId13" imgW="215640" imgH="215640" progId="Equation.3">
                  <p:embed/>
                </p:oleObj>
              </mc:Choice>
              <mc:Fallback>
                <p:oleObj name="方程式" r:id="rId13" imgW="215640" imgH="215640" progId="Equation.3">
                  <p:embed/>
                  <p:pic>
                    <p:nvPicPr>
                      <p:cNvPr id="11" name="Object 12"/>
                      <p:cNvPicPr>
                        <a:picLocks noChangeAspect="1" noChangeArrowheads="1"/>
                      </p:cNvPicPr>
                      <p:nvPr/>
                    </p:nvPicPr>
                    <p:blipFill>
                      <a:blip r:embed="rId14"/>
                      <a:srcRect/>
                      <a:stretch>
                        <a:fillRect/>
                      </a:stretch>
                    </p:blipFill>
                    <p:spPr bwMode="auto">
                      <a:xfrm>
                        <a:off x="2134855" y="4982504"/>
                        <a:ext cx="598487" cy="595312"/>
                      </a:xfrm>
                      <a:prstGeom prst="rect">
                        <a:avLst/>
                      </a:prstGeom>
                      <a:noFill/>
                    </p:spPr>
                  </p:pic>
                </p:oleObj>
              </mc:Fallback>
            </mc:AlternateContent>
          </a:graphicData>
        </a:graphic>
      </p:graphicFrame>
      <p:cxnSp>
        <p:nvCxnSpPr>
          <p:cNvPr id="76" name="直線單箭頭接點 11"/>
          <p:cNvCxnSpPr/>
          <p:nvPr/>
        </p:nvCxnSpPr>
        <p:spPr>
          <a:xfrm flipV="1">
            <a:off x="4168229" y="5029500"/>
            <a:ext cx="804687"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12"/>
          <p:cNvCxnSpPr>
            <a:stCxn id="81" idx="3"/>
            <a:endCxn id="84" idx="1"/>
          </p:cNvCxnSpPr>
          <p:nvPr/>
        </p:nvCxnSpPr>
        <p:spPr>
          <a:xfrm>
            <a:off x="1669125" y="4632846"/>
            <a:ext cx="2157590" cy="4272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13"/>
          <p:cNvCxnSpPr>
            <a:endCxn id="84" idx="1"/>
          </p:cNvCxnSpPr>
          <p:nvPr/>
        </p:nvCxnSpPr>
        <p:spPr>
          <a:xfrm>
            <a:off x="1688776" y="3774570"/>
            <a:ext cx="2137939" cy="12855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文字方塊 14"/>
          <p:cNvSpPr txBox="1"/>
          <p:nvPr/>
        </p:nvSpPr>
        <p:spPr>
          <a:xfrm rot="5400000">
            <a:off x="1098929" y="5119785"/>
            <a:ext cx="769257" cy="523220"/>
          </a:xfrm>
          <a:prstGeom prst="rect">
            <a:avLst/>
          </a:prstGeom>
          <a:noFill/>
        </p:spPr>
        <p:txBody>
          <a:bodyPr wrap="square" rtlCol="0">
            <a:spAutoFit/>
          </a:bodyPr>
          <a:lstStyle/>
          <a:p>
            <a:pPr algn="ctr"/>
            <a:r>
              <a:rPr lang="en-US" altLang="zh-TW" sz="2800" dirty="0"/>
              <a:t>…</a:t>
            </a:r>
            <a:endParaRPr lang="zh-TW" altLang="en-US" sz="2800" dirty="0"/>
          </a:p>
        </p:txBody>
      </p:sp>
      <p:graphicFrame>
        <p:nvGraphicFramePr>
          <p:cNvPr id="80" name="Object 12"/>
          <p:cNvGraphicFramePr>
            <a:graphicFrameLocks noChangeAspect="1"/>
          </p:cNvGraphicFramePr>
          <p:nvPr>
            <p:extLst>
              <p:ext uri="{D42A27DB-BD31-4B8C-83A1-F6EECF244321}">
                <p14:modId xmlns:p14="http://schemas.microsoft.com/office/powerpoint/2010/main" val="1139879025"/>
              </p:ext>
            </p:extLst>
          </p:nvPr>
        </p:nvGraphicFramePr>
        <p:xfrm>
          <a:off x="1173825" y="3416027"/>
          <a:ext cx="495300" cy="630238"/>
        </p:xfrm>
        <a:graphic>
          <a:graphicData uri="http://schemas.openxmlformats.org/presentationml/2006/ole">
            <mc:AlternateContent xmlns:mc="http://schemas.openxmlformats.org/markup-compatibility/2006">
              <mc:Choice xmlns:v="urn:schemas-microsoft-com:vml" Requires="v">
                <p:oleObj name="方程式" r:id="rId15" imgW="177480" imgH="228600" progId="Equation.3">
                  <p:embed/>
                </p:oleObj>
              </mc:Choice>
              <mc:Fallback>
                <p:oleObj name="方程式" r:id="rId15" imgW="177480" imgH="228600" progId="Equation.3">
                  <p:embed/>
                  <p:pic>
                    <p:nvPicPr>
                      <p:cNvPr id="16" name="Object 12"/>
                      <p:cNvPicPr>
                        <a:picLocks noChangeAspect="1" noChangeArrowheads="1"/>
                      </p:cNvPicPr>
                      <p:nvPr/>
                    </p:nvPicPr>
                    <p:blipFill>
                      <a:blip r:embed="rId16"/>
                      <a:srcRect/>
                      <a:stretch>
                        <a:fillRect/>
                      </a:stretch>
                    </p:blipFill>
                    <p:spPr bwMode="auto">
                      <a:xfrm>
                        <a:off x="1173825" y="3416027"/>
                        <a:ext cx="495300" cy="630238"/>
                      </a:xfrm>
                      <a:prstGeom prst="rect">
                        <a:avLst/>
                      </a:prstGeom>
                      <a:noFill/>
                    </p:spPr>
                  </p:pic>
                </p:oleObj>
              </mc:Fallback>
            </mc:AlternateContent>
          </a:graphicData>
        </a:graphic>
      </p:graphicFrame>
      <p:graphicFrame>
        <p:nvGraphicFramePr>
          <p:cNvPr id="81" name="Object 12"/>
          <p:cNvGraphicFramePr>
            <a:graphicFrameLocks noChangeAspect="1"/>
          </p:cNvGraphicFramePr>
          <p:nvPr>
            <p:extLst>
              <p:ext uri="{D42A27DB-BD31-4B8C-83A1-F6EECF244321}">
                <p14:modId xmlns:p14="http://schemas.microsoft.com/office/powerpoint/2010/main" val="1720299381"/>
              </p:ext>
            </p:extLst>
          </p:nvPr>
        </p:nvGraphicFramePr>
        <p:xfrm>
          <a:off x="1173825" y="4317727"/>
          <a:ext cx="495300" cy="630238"/>
        </p:xfrm>
        <a:graphic>
          <a:graphicData uri="http://schemas.openxmlformats.org/presentationml/2006/ole">
            <mc:AlternateContent xmlns:mc="http://schemas.openxmlformats.org/markup-compatibility/2006">
              <mc:Choice xmlns:v="urn:schemas-microsoft-com:vml" Requires="v">
                <p:oleObj name="方程式" r:id="rId17" imgW="177480" imgH="228600" progId="Equation.3">
                  <p:embed/>
                </p:oleObj>
              </mc:Choice>
              <mc:Fallback>
                <p:oleObj name="方程式" r:id="rId17" imgW="177480" imgH="228600" progId="Equation.3">
                  <p:embed/>
                  <p:pic>
                    <p:nvPicPr>
                      <p:cNvPr id="17" name="Object 12"/>
                      <p:cNvPicPr>
                        <a:picLocks noChangeAspect="1" noChangeArrowheads="1"/>
                      </p:cNvPicPr>
                      <p:nvPr/>
                    </p:nvPicPr>
                    <p:blipFill>
                      <a:blip r:embed="rId18"/>
                      <a:srcRect/>
                      <a:stretch>
                        <a:fillRect/>
                      </a:stretch>
                    </p:blipFill>
                    <p:spPr bwMode="auto">
                      <a:xfrm>
                        <a:off x="1173825" y="4317727"/>
                        <a:ext cx="495300" cy="630238"/>
                      </a:xfrm>
                      <a:prstGeom prst="rect">
                        <a:avLst/>
                      </a:prstGeom>
                      <a:noFill/>
                    </p:spPr>
                  </p:pic>
                </p:oleObj>
              </mc:Fallback>
            </mc:AlternateContent>
          </a:graphicData>
        </a:graphic>
      </p:graphicFrame>
      <p:graphicFrame>
        <p:nvGraphicFramePr>
          <p:cNvPr id="82" name="Object 12"/>
          <p:cNvGraphicFramePr>
            <a:graphicFrameLocks noChangeAspect="1"/>
          </p:cNvGraphicFramePr>
          <p:nvPr>
            <p:extLst>
              <p:ext uri="{D42A27DB-BD31-4B8C-83A1-F6EECF244321}">
                <p14:modId xmlns:p14="http://schemas.microsoft.com/office/powerpoint/2010/main" val="2998141271"/>
              </p:ext>
            </p:extLst>
          </p:nvPr>
        </p:nvGraphicFramePr>
        <p:xfrm>
          <a:off x="1147756" y="5533845"/>
          <a:ext cx="533400" cy="630238"/>
        </p:xfrm>
        <a:graphic>
          <a:graphicData uri="http://schemas.openxmlformats.org/presentationml/2006/ole">
            <mc:AlternateContent xmlns:mc="http://schemas.openxmlformats.org/markup-compatibility/2006">
              <mc:Choice xmlns:v="urn:schemas-microsoft-com:vml" Requires="v">
                <p:oleObj name="方程式" r:id="rId19" imgW="190440" imgH="228600" progId="Equation.3">
                  <p:embed/>
                </p:oleObj>
              </mc:Choice>
              <mc:Fallback>
                <p:oleObj name="方程式" r:id="rId19" imgW="190440" imgH="228600" progId="Equation.3">
                  <p:embed/>
                  <p:pic>
                    <p:nvPicPr>
                      <p:cNvPr id="18" name="Object 12"/>
                      <p:cNvPicPr>
                        <a:picLocks noChangeAspect="1" noChangeArrowheads="1"/>
                      </p:cNvPicPr>
                      <p:nvPr/>
                    </p:nvPicPr>
                    <p:blipFill>
                      <a:blip r:embed="rId20"/>
                      <a:srcRect/>
                      <a:stretch>
                        <a:fillRect/>
                      </a:stretch>
                    </p:blipFill>
                    <p:spPr bwMode="auto">
                      <a:xfrm>
                        <a:off x="1147756" y="5533845"/>
                        <a:ext cx="533400" cy="630238"/>
                      </a:xfrm>
                      <a:prstGeom prst="rect">
                        <a:avLst/>
                      </a:prstGeom>
                      <a:noFill/>
                    </p:spPr>
                  </p:pic>
                </p:oleObj>
              </mc:Fallback>
            </mc:AlternateContent>
          </a:graphicData>
        </a:graphic>
      </p:graphicFrame>
      <p:grpSp>
        <p:nvGrpSpPr>
          <p:cNvPr id="83" name="群組 20"/>
          <p:cNvGrpSpPr/>
          <p:nvPr/>
        </p:nvGrpSpPr>
        <p:grpSpPr>
          <a:xfrm>
            <a:off x="3826715" y="4799942"/>
            <a:ext cx="520319" cy="520319"/>
            <a:chOff x="3342651" y="3507082"/>
            <a:chExt cx="520319" cy="520319"/>
          </a:xfrm>
        </p:grpSpPr>
        <p:sp>
          <p:nvSpPr>
            <p:cNvPr id="84" name="矩形 21"/>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85"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name="方程式" r:id="rId21" imgW="139680" imgH="139680" progId="Equation.3">
                    <p:embed/>
                  </p:oleObj>
                </mc:Choice>
                <mc:Fallback>
                  <p:oleObj name="方程式" r:id="rId21" imgW="139680" imgH="139680" progId="Equation.3">
                    <p:embed/>
                    <p:pic>
                      <p:nvPicPr>
                        <p:cNvPr id="23" name="Object 12"/>
                        <p:cNvPicPr>
                          <a:picLocks noChangeAspect="1" noChangeArrowheads="1"/>
                        </p:cNvPicPr>
                        <p:nvPr/>
                      </p:nvPicPr>
                      <p:blipFill>
                        <a:blip r:embed="rId22"/>
                        <a:srcRect/>
                        <a:stretch>
                          <a:fillRect/>
                        </a:stretch>
                      </p:blipFill>
                      <p:spPr bwMode="auto">
                        <a:xfrm>
                          <a:off x="3435128" y="3545009"/>
                          <a:ext cx="385763" cy="387350"/>
                        </a:xfrm>
                        <a:prstGeom prst="rect">
                          <a:avLst/>
                        </a:prstGeom>
                        <a:noFill/>
                      </p:spPr>
                    </p:pic>
                  </p:oleObj>
                </mc:Fallback>
              </mc:AlternateContent>
            </a:graphicData>
          </a:graphic>
        </p:graphicFrame>
      </p:grpSp>
      <p:graphicFrame>
        <p:nvGraphicFramePr>
          <p:cNvPr id="86" name="Object 12"/>
          <p:cNvGraphicFramePr>
            <a:graphicFrameLocks noChangeAspect="1"/>
          </p:cNvGraphicFramePr>
          <p:nvPr>
            <p:extLst>
              <p:ext uri="{D42A27DB-BD31-4B8C-83A1-F6EECF244321}">
                <p14:modId xmlns:p14="http://schemas.microsoft.com/office/powerpoint/2010/main" val="264070903"/>
              </p:ext>
            </p:extLst>
          </p:nvPr>
        </p:nvGraphicFramePr>
        <p:xfrm>
          <a:off x="3884411" y="6153793"/>
          <a:ext cx="354012" cy="488950"/>
        </p:xfrm>
        <a:graphic>
          <a:graphicData uri="http://schemas.openxmlformats.org/presentationml/2006/ole">
            <mc:AlternateContent xmlns:mc="http://schemas.openxmlformats.org/markup-compatibility/2006">
              <mc:Choice xmlns:v="urn:schemas-microsoft-com:vml" Requires="v">
                <p:oleObj name="方程式" r:id="rId23" imgW="126720" imgH="177480" progId="Equation.3">
                  <p:embed/>
                </p:oleObj>
              </mc:Choice>
              <mc:Fallback>
                <p:oleObj name="方程式" r:id="rId23" imgW="126720" imgH="177480" progId="Equation.3">
                  <p:embed/>
                  <p:pic>
                    <p:nvPicPr>
                      <p:cNvPr id="24" name="Object 12"/>
                      <p:cNvPicPr>
                        <a:picLocks noChangeAspect="1" noChangeArrowheads="1"/>
                      </p:cNvPicPr>
                      <p:nvPr/>
                    </p:nvPicPr>
                    <p:blipFill>
                      <a:blip r:embed="rId24"/>
                      <a:srcRect/>
                      <a:stretch>
                        <a:fillRect/>
                      </a:stretch>
                    </p:blipFill>
                    <p:spPr bwMode="auto">
                      <a:xfrm>
                        <a:off x="3884411" y="6153793"/>
                        <a:ext cx="354012" cy="488950"/>
                      </a:xfrm>
                      <a:prstGeom prst="rect">
                        <a:avLst/>
                      </a:prstGeom>
                      <a:noFill/>
                    </p:spPr>
                  </p:pic>
                </p:oleObj>
              </mc:Fallback>
            </mc:AlternateContent>
          </a:graphicData>
        </a:graphic>
      </p:graphicFrame>
      <p:cxnSp>
        <p:nvCxnSpPr>
          <p:cNvPr id="87" name="直線單箭頭接點 24"/>
          <p:cNvCxnSpPr/>
          <p:nvPr/>
        </p:nvCxnSpPr>
        <p:spPr>
          <a:xfrm flipV="1">
            <a:off x="4077922" y="5330705"/>
            <a:ext cx="0" cy="7547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88" name="Object 12"/>
          <p:cNvGraphicFramePr>
            <a:graphicFrameLocks noChangeAspect="1"/>
          </p:cNvGraphicFramePr>
          <p:nvPr>
            <p:extLst>
              <p:ext uri="{D42A27DB-BD31-4B8C-83A1-F6EECF244321}">
                <p14:modId xmlns:p14="http://schemas.microsoft.com/office/powerpoint/2010/main" val="454421874"/>
              </p:ext>
            </p:extLst>
          </p:nvPr>
        </p:nvGraphicFramePr>
        <p:xfrm>
          <a:off x="5048678" y="4746760"/>
          <a:ext cx="787400" cy="533400"/>
        </p:xfrm>
        <a:graphic>
          <a:graphicData uri="http://schemas.openxmlformats.org/presentationml/2006/ole">
            <mc:AlternateContent xmlns:mc="http://schemas.openxmlformats.org/markup-compatibility/2006">
              <mc:Choice xmlns:v="urn:schemas-microsoft-com:vml" Requires="v">
                <p:oleObj name="方程式" r:id="rId25" imgW="317160" imgH="215640" progId="Equation.3">
                  <p:embed/>
                </p:oleObj>
              </mc:Choice>
              <mc:Fallback>
                <p:oleObj name="方程式" r:id="rId25" imgW="317160" imgH="215640" progId="Equation.3">
                  <p:embed/>
                  <p:pic>
                    <p:nvPicPr>
                      <p:cNvPr id="28" name="Object 12"/>
                      <p:cNvPicPr>
                        <a:picLocks noChangeAspect="1" noChangeArrowheads="1"/>
                      </p:cNvPicPr>
                      <p:nvPr/>
                    </p:nvPicPr>
                    <p:blipFill>
                      <a:blip r:embed="rId26"/>
                      <a:srcRect/>
                      <a:stretch>
                        <a:fillRect/>
                      </a:stretch>
                    </p:blipFill>
                    <p:spPr bwMode="auto">
                      <a:xfrm>
                        <a:off x="5048678" y="4746760"/>
                        <a:ext cx="787400" cy="533400"/>
                      </a:xfrm>
                      <a:prstGeom prst="rect">
                        <a:avLst/>
                      </a:prstGeom>
                      <a:noFill/>
                    </p:spPr>
                  </p:pic>
                </p:oleObj>
              </mc:Fallback>
            </mc:AlternateContent>
          </a:graphicData>
        </a:graphic>
      </p:graphicFrame>
      <p:sp>
        <p:nvSpPr>
          <p:cNvPr id="89" name="文字方塊 33"/>
          <p:cNvSpPr txBox="1"/>
          <p:nvPr/>
        </p:nvSpPr>
        <p:spPr>
          <a:xfrm>
            <a:off x="3662406" y="6664895"/>
            <a:ext cx="798022" cy="461665"/>
          </a:xfrm>
          <a:prstGeom prst="rect">
            <a:avLst/>
          </a:prstGeom>
          <a:noFill/>
        </p:spPr>
        <p:txBody>
          <a:bodyPr wrap="square" rtlCol="0">
            <a:spAutoFit/>
          </a:bodyPr>
          <a:lstStyle/>
          <a:p>
            <a:pPr algn="ctr"/>
            <a:r>
              <a:rPr lang="en-US" altLang="zh-TW" sz="2400" dirty="0">
                <a:solidFill>
                  <a:srgbClr val="0000FF"/>
                </a:solidFill>
              </a:rPr>
              <a:t>bias</a:t>
            </a:r>
            <a:endParaRPr lang="zh-TW" altLang="en-US" sz="2400" dirty="0">
              <a:solidFill>
                <a:srgbClr val="0000FF"/>
              </a:solidFill>
            </a:endParaRPr>
          </a:p>
        </p:txBody>
      </p:sp>
      <p:graphicFrame>
        <p:nvGraphicFramePr>
          <p:cNvPr id="90" name="Object 12"/>
          <p:cNvGraphicFramePr>
            <a:graphicFrameLocks noChangeAspect="1"/>
          </p:cNvGraphicFramePr>
          <p:nvPr>
            <p:extLst>
              <p:ext uri="{D42A27DB-BD31-4B8C-83A1-F6EECF244321}">
                <p14:modId xmlns:p14="http://schemas.microsoft.com/office/powerpoint/2010/main" val="3616967169"/>
              </p:ext>
            </p:extLst>
          </p:nvPr>
        </p:nvGraphicFramePr>
        <p:xfrm>
          <a:off x="6558236" y="4840374"/>
          <a:ext cx="352425" cy="385763"/>
        </p:xfrm>
        <a:graphic>
          <a:graphicData uri="http://schemas.openxmlformats.org/presentationml/2006/ole">
            <mc:AlternateContent xmlns:mc="http://schemas.openxmlformats.org/markup-compatibility/2006">
              <mc:Choice xmlns:v="urn:schemas-microsoft-com:vml" Requires="v">
                <p:oleObj name="方程式" r:id="rId27" imgW="126720" imgH="139680" progId="Equation.3">
                  <p:embed/>
                </p:oleObj>
              </mc:Choice>
              <mc:Fallback>
                <p:oleObj name="方程式" r:id="rId27" imgW="126720" imgH="139680" progId="Equation.3">
                  <p:embed/>
                  <p:pic>
                    <p:nvPicPr>
                      <p:cNvPr id="37" name="Object 12"/>
                      <p:cNvPicPr>
                        <a:picLocks noChangeAspect="1" noChangeArrowheads="1"/>
                      </p:cNvPicPr>
                      <p:nvPr/>
                    </p:nvPicPr>
                    <p:blipFill>
                      <a:blip r:embed="rId28"/>
                      <a:srcRect/>
                      <a:stretch>
                        <a:fillRect/>
                      </a:stretch>
                    </p:blipFill>
                    <p:spPr bwMode="auto">
                      <a:xfrm>
                        <a:off x="6558236" y="4840374"/>
                        <a:ext cx="352425" cy="385763"/>
                      </a:xfrm>
                      <a:prstGeom prst="rect">
                        <a:avLst/>
                      </a:prstGeom>
                      <a:noFill/>
                    </p:spPr>
                  </p:pic>
                </p:oleObj>
              </mc:Fallback>
            </mc:AlternateContent>
          </a:graphicData>
        </a:graphic>
      </p:graphicFrame>
      <p:sp>
        <p:nvSpPr>
          <p:cNvPr id="91" name="文字方塊 39"/>
          <p:cNvSpPr txBox="1"/>
          <p:nvPr/>
        </p:nvSpPr>
        <p:spPr>
          <a:xfrm>
            <a:off x="4570572" y="5553446"/>
            <a:ext cx="1894780" cy="830997"/>
          </a:xfrm>
          <a:prstGeom prst="rect">
            <a:avLst/>
          </a:prstGeom>
          <a:noFill/>
        </p:spPr>
        <p:txBody>
          <a:bodyPr wrap="square" rtlCol="0">
            <a:spAutoFit/>
          </a:bodyPr>
          <a:lstStyle/>
          <a:p>
            <a:pPr algn="ctr"/>
            <a:r>
              <a:rPr lang="en-US" altLang="zh-TW" sz="2400" dirty="0">
                <a:solidFill>
                  <a:srgbClr val="0000FF"/>
                </a:solidFill>
              </a:rPr>
              <a:t>Activation function</a:t>
            </a:r>
            <a:endParaRPr lang="zh-TW" altLang="en-US" sz="2400" dirty="0">
              <a:solidFill>
                <a:srgbClr val="0000FF"/>
              </a:solidFill>
            </a:endParaRPr>
          </a:p>
        </p:txBody>
      </p:sp>
      <p:sp>
        <p:nvSpPr>
          <p:cNvPr id="92" name="文字方塊 38"/>
          <p:cNvSpPr txBox="1"/>
          <p:nvPr/>
        </p:nvSpPr>
        <p:spPr>
          <a:xfrm>
            <a:off x="1828135" y="5848964"/>
            <a:ext cx="1186572" cy="461665"/>
          </a:xfrm>
          <a:prstGeom prst="rect">
            <a:avLst/>
          </a:prstGeom>
          <a:noFill/>
        </p:spPr>
        <p:txBody>
          <a:bodyPr wrap="square" rtlCol="0">
            <a:spAutoFit/>
          </a:bodyPr>
          <a:lstStyle/>
          <a:p>
            <a:pPr algn="ctr"/>
            <a:r>
              <a:rPr lang="en-US" altLang="zh-TW" sz="2400" dirty="0">
                <a:solidFill>
                  <a:srgbClr val="0000FF"/>
                </a:solidFill>
              </a:rPr>
              <a:t>weights</a:t>
            </a:r>
            <a:endParaRPr lang="zh-TW" altLang="en-US" sz="2400" dirty="0">
              <a:solidFill>
                <a:srgbClr val="0000FF"/>
              </a:solidFill>
            </a:endParaRPr>
          </a:p>
        </p:txBody>
      </p:sp>
      <mc:AlternateContent xmlns:mc="http://schemas.openxmlformats.org/markup-compatibility/2006" xmlns:a14="http://schemas.microsoft.com/office/drawing/2010/main">
        <mc:Choice Requires="a14">
          <p:sp>
            <p:nvSpPr>
              <p:cNvPr id="95" name="文字方塊 34"/>
              <p:cNvSpPr txBox="1"/>
              <p:nvPr/>
            </p:nvSpPr>
            <p:spPr>
              <a:xfrm>
                <a:off x="6232977" y="3921244"/>
                <a:ext cx="145424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𝑎</m:t>
                      </m:r>
                      <m:r>
                        <a:rPr lang="en-US" altLang="zh-TW" sz="2800" b="0" i="1" smtClean="0">
                          <a:latin typeface="Cambria Math" panose="02040503050406030204" pitchFamily="18" charset="0"/>
                        </a:rPr>
                        <m:t>=</m:t>
                      </m:r>
                      <m:r>
                        <a:rPr lang="zh-TW" altLang="en-US" sz="2800" b="0" i="1" smtClean="0">
                          <a:latin typeface="Cambria Math" panose="02040503050406030204" pitchFamily="18" charset="0"/>
                        </a:rPr>
                        <m:t>𝜎</m:t>
                      </m:r>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𝑧</m:t>
                          </m:r>
                        </m:e>
                      </m:d>
                    </m:oMath>
                  </m:oMathPara>
                </a14:m>
                <a:endParaRPr lang="zh-TW" altLang="en-US" sz="2800" dirty="0"/>
              </a:p>
            </p:txBody>
          </p:sp>
        </mc:Choice>
        <mc:Fallback xmlns="">
          <p:sp>
            <p:nvSpPr>
              <p:cNvPr id="95" name="文字方塊 34"/>
              <p:cNvSpPr txBox="1">
                <a:spLocks noRot="1" noChangeAspect="1" noMove="1" noResize="1" noEditPoints="1" noAdjustHandles="1" noChangeArrowheads="1" noChangeShapeType="1" noTextEdit="1"/>
              </p:cNvSpPr>
              <p:nvPr/>
            </p:nvSpPr>
            <p:spPr>
              <a:xfrm>
                <a:off x="6232977" y="3921244"/>
                <a:ext cx="1454244" cy="430887"/>
              </a:xfrm>
              <a:prstGeom prst="rect">
                <a:avLst/>
              </a:prstGeom>
              <a:blipFill>
                <a:blip r:embed="rId29"/>
                <a:stretch>
                  <a:fillRect/>
                </a:stretch>
              </a:blipFill>
            </p:spPr>
            <p:txBody>
              <a:bodyPr/>
              <a:lstStyle/>
              <a:p>
                <a:r>
                  <a:rPr lang="en-US">
                    <a:noFill/>
                  </a:rPr>
                  <a:t> </a:t>
                </a:r>
              </a:p>
            </p:txBody>
          </p:sp>
        </mc:Fallback>
      </mc:AlternateContent>
      <p:sp>
        <p:nvSpPr>
          <p:cNvPr id="97" name="文字方塊 38"/>
          <p:cNvSpPr txBox="1"/>
          <p:nvPr/>
        </p:nvSpPr>
        <p:spPr>
          <a:xfrm>
            <a:off x="797141" y="6406993"/>
            <a:ext cx="1186572" cy="461665"/>
          </a:xfrm>
          <a:prstGeom prst="rect">
            <a:avLst/>
          </a:prstGeom>
          <a:noFill/>
        </p:spPr>
        <p:txBody>
          <a:bodyPr wrap="square" rtlCol="0">
            <a:spAutoFit/>
          </a:bodyPr>
          <a:lstStyle/>
          <a:p>
            <a:pPr algn="ctr"/>
            <a:r>
              <a:rPr lang="en-US" altLang="zh-TW" sz="2400" dirty="0">
                <a:solidFill>
                  <a:srgbClr val="00B050"/>
                </a:solidFill>
              </a:rPr>
              <a:t>input</a:t>
            </a:r>
            <a:endParaRPr lang="zh-TW" altLang="en-US" sz="2400" dirty="0">
              <a:solidFill>
                <a:srgbClr val="00B050"/>
              </a:solidFill>
            </a:endParaRPr>
          </a:p>
        </p:txBody>
      </p:sp>
      <p:sp>
        <p:nvSpPr>
          <p:cNvPr id="98" name="文字方塊 38"/>
          <p:cNvSpPr txBox="1"/>
          <p:nvPr/>
        </p:nvSpPr>
        <p:spPr>
          <a:xfrm>
            <a:off x="6232977" y="5150562"/>
            <a:ext cx="1186572" cy="461665"/>
          </a:xfrm>
          <a:prstGeom prst="rect">
            <a:avLst/>
          </a:prstGeom>
          <a:noFill/>
        </p:spPr>
        <p:txBody>
          <a:bodyPr wrap="square" rtlCol="0">
            <a:spAutoFit/>
          </a:bodyPr>
          <a:lstStyle/>
          <a:p>
            <a:pPr algn="ctr"/>
            <a:r>
              <a:rPr lang="en-US" altLang="zh-TW" sz="2400" dirty="0">
                <a:solidFill>
                  <a:srgbClr val="00B050"/>
                </a:solidFill>
              </a:rPr>
              <a:t>output</a:t>
            </a:r>
            <a:endParaRPr lang="zh-TW" altLang="en-US" sz="2400" dirty="0">
              <a:solidFill>
                <a:srgbClr val="00B050"/>
              </a:solidFill>
            </a:endParaRPr>
          </a:p>
        </p:txBody>
      </p:sp>
      <p:sp>
        <p:nvSpPr>
          <p:cNvPr id="99" name="文字方塊 14"/>
          <p:cNvSpPr txBox="1"/>
          <p:nvPr/>
        </p:nvSpPr>
        <p:spPr>
          <a:xfrm rot="5400000">
            <a:off x="2074455" y="4712314"/>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6" name="TextBox 35">
            <a:extLst>
              <a:ext uri="{FF2B5EF4-FFF2-40B4-BE49-F238E27FC236}">
                <a16:creationId xmlns:a16="http://schemas.microsoft.com/office/drawing/2014/main" id="{9D9524E6-5959-4D51-8D5D-CA54A676CA5D}"/>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p:spTree>
    <p:extLst>
      <p:ext uri="{BB962C8B-B14F-4D97-AF65-F5344CB8AC3E}">
        <p14:creationId xmlns:p14="http://schemas.microsoft.com/office/powerpoint/2010/main" val="3592683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9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8" grpId="0" animBg="1"/>
      <p:bldP spid="69" grpId="0" animBg="1"/>
      <p:bldP spid="71" grpId="0" animBg="1"/>
      <p:bldP spid="79" grpId="0"/>
      <p:bldP spid="89" grpId="0"/>
      <p:bldP spid="91" grpId="0"/>
      <p:bldP spid="92" grpId="0"/>
      <p:bldP spid="97" grpId="0"/>
      <p:bldP spid="98" grpId="0"/>
      <p:bldP spid="99"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Elements of Neural Networks </a:t>
            </a:r>
          </a:p>
        </p:txBody>
      </p:sp>
      <p:sp>
        <p:nvSpPr>
          <p:cNvPr id="3" name="Content Placeholder 2"/>
          <p:cNvSpPr>
            <a:spLocks noGrp="1"/>
          </p:cNvSpPr>
          <p:nvPr>
            <p:ph idx="1"/>
          </p:nvPr>
        </p:nvSpPr>
        <p:spPr/>
        <p:txBody>
          <a:bodyPr/>
          <a:lstStyle/>
          <a:p>
            <a:r>
              <a:rPr lang="en-US" dirty="0"/>
              <a:t>A NN with one hidden layer and one output layer</a:t>
            </a:r>
          </a:p>
        </p:txBody>
      </p:sp>
      <p:sp>
        <p:nvSpPr>
          <p:cNvPr id="4" name="Content Placeholder 3">
            <a:extLst>
              <a:ext uri="{FF2B5EF4-FFF2-40B4-BE49-F238E27FC236}">
                <a16:creationId xmlns:a16="http://schemas.microsoft.com/office/drawing/2014/main" id="{1857A983-B137-46ED-BDEA-339E7D48B7C1}"/>
              </a:ext>
            </a:extLst>
          </p:cNvPr>
          <p:cNvSpPr>
            <a:spLocks noGrp="1"/>
          </p:cNvSpPr>
          <p:nvPr>
            <p:ph idx="10"/>
          </p:nvPr>
        </p:nvSpPr>
        <p:spPr/>
        <p:txBody>
          <a:bodyPr>
            <a:normAutofit/>
          </a:bodyPr>
          <a:lstStyle/>
          <a:p>
            <a:r>
              <a:rPr lang="en-US" dirty="0"/>
              <a:t>Introduction to Neural Networks</a:t>
            </a:r>
          </a:p>
          <a:p>
            <a:endParaRPr lang="en-US" dirty="0"/>
          </a:p>
        </p:txBody>
      </p:sp>
      <p:sp>
        <p:nvSpPr>
          <p:cNvPr id="5" name="Στρογγυλεμένο ορθογώνιο 11"/>
          <p:cNvSpPr/>
          <p:nvPr/>
        </p:nvSpPr>
        <p:spPr>
          <a:xfrm>
            <a:off x="1819889" y="2841015"/>
            <a:ext cx="1131570" cy="424053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l-GR"/>
          </a:p>
        </p:txBody>
      </p:sp>
      <p:sp>
        <p:nvSpPr>
          <p:cNvPr id="6" name="Στρογγυλεμένο ορθογώνιο 12"/>
          <p:cNvSpPr/>
          <p:nvPr/>
        </p:nvSpPr>
        <p:spPr>
          <a:xfrm>
            <a:off x="3454379" y="3972584"/>
            <a:ext cx="868013" cy="19440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l-GR"/>
          </a:p>
        </p:txBody>
      </p:sp>
      <p:sp>
        <p:nvSpPr>
          <p:cNvPr id="7" name="Στρογγυλεμένο ορθογώνιο 16"/>
          <p:cNvSpPr/>
          <p:nvPr/>
        </p:nvSpPr>
        <p:spPr>
          <a:xfrm>
            <a:off x="448289" y="3401686"/>
            <a:ext cx="868013" cy="308549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l-GR"/>
          </a:p>
        </p:txBody>
      </p:sp>
      <p:pic>
        <p:nvPicPr>
          <p:cNvPr id="8" name="Picture 7" descr="300px-Colored_neural_network.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696" y="2650515"/>
            <a:ext cx="3810000" cy="4584700"/>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2188344" y="7077705"/>
                <a:ext cx="41870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accent4"/>
                          </a:solidFill>
                          <a:latin typeface="Cambria Math" charset="0"/>
                        </a:rPr>
                        <m:t>𝒉</m:t>
                      </m:r>
                    </m:oMath>
                  </m:oMathPara>
                </a14:m>
                <a:endParaRPr lang="el-GR" sz="2000" b="1" dirty="0"/>
              </a:p>
            </p:txBody>
          </p:sp>
        </mc:Choice>
        <mc:Fallback xmlns="">
          <p:sp>
            <p:nvSpPr>
              <p:cNvPr id="9" name="TextBox 8"/>
              <p:cNvSpPr txBox="1">
                <a:spLocks noRot="1" noChangeAspect="1" noMove="1" noResize="1" noEditPoints="1" noAdjustHandles="1" noChangeArrowheads="1" noChangeShapeType="1" noTextEdit="1"/>
              </p:cNvSpPr>
              <p:nvPr/>
            </p:nvSpPr>
            <p:spPr>
              <a:xfrm>
                <a:off x="2188344" y="7077705"/>
                <a:ext cx="418704" cy="40011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Ορθογώνιο 14"/>
              <p:cNvSpPr/>
              <p:nvPr/>
            </p:nvSpPr>
            <p:spPr>
              <a:xfrm>
                <a:off x="3683040" y="5871763"/>
                <a:ext cx="41069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accent3"/>
                          </a:solidFill>
                          <a:latin typeface="Cambria Math" charset="0"/>
                        </a:rPr>
                        <m:t>𝒚</m:t>
                      </m:r>
                    </m:oMath>
                  </m:oMathPara>
                </a14:m>
                <a:endParaRPr lang="el-GR" sz="2000" b="1" dirty="0">
                  <a:solidFill>
                    <a:schemeClr val="accent3"/>
                  </a:solidFill>
                </a:endParaRPr>
              </a:p>
            </p:txBody>
          </p:sp>
        </mc:Choice>
        <mc:Fallback xmlns="">
          <p:sp>
            <p:nvSpPr>
              <p:cNvPr id="10" name="Ορθογώνιο 14"/>
              <p:cNvSpPr>
                <a:spLocks noRot="1" noChangeAspect="1" noMove="1" noResize="1" noEditPoints="1" noAdjustHandles="1" noChangeArrowheads="1" noChangeShapeType="1" noTextEdit="1"/>
              </p:cNvSpPr>
              <p:nvPr/>
            </p:nvSpPr>
            <p:spPr>
              <a:xfrm>
                <a:off x="3683040" y="5871763"/>
                <a:ext cx="410690" cy="400110"/>
              </a:xfrm>
              <a:prstGeom prst="rect">
                <a:avLst/>
              </a:prstGeom>
              <a:blipFill>
                <a:blip r:embed="rId5"/>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Ορθογώνιο 15"/>
              <p:cNvSpPr/>
              <p:nvPr/>
            </p:nvSpPr>
            <p:spPr>
              <a:xfrm>
                <a:off x="680156" y="6475557"/>
                <a:ext cx="40427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smtClean="0">
                          <a:solidFill>
                            <a:srgbClr val="FF0000"/>
                          </a:solidFill>
                          <a:latin typeface="Cambria Math" charset="0"/>
                        </a:rPr>
                        <m:t>𝒙</m:t>
                      </m:r>
                    </m:oMath>
                  </m:oMathPara>
                </a14:m>
                <a:endParaRPr lang="el-GR" b="1" dirty="0"/>
              </a:p>
            </p:txBody>
          </p:sp>
        </mc:Choice>
        <mc:Fallback xmlns="">
          <p:sp>
            <p:nvSpPr>
              <p:cNvPr id="11" name="Ορθογώνιο 15"/>
              <p:cNvSpPr>
                <a:spLocks noRot="1" noChangeAspect="1" noMove="1" noResize="1" noEditPoints="1" noAdjustHandles="1" noChangeArrowheads="1" noChangeShapeType="1" noTextEdit="1"/>
              </p:cNvSpPr>
              <p:nvPr/>
            </p:nvSpPr>
            <p:spPr>
              <a:xfrm>
                <a:off x="680156" y="6475557"/>
                <a:ext cx="404277" cy="4001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4805616" y="3520985"/>
                <a:ext cx="5099729"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accent4"/>
                          </a:solidFill>
                          <a:latin typeface="Cambria Math" panose="02040503050406030204" pitchFamily="18" charset="0"/>
                        </a:rPr>
                        <m:t>𝒉𝒊𝒅𝒅𝒆𝒏</m:t>
                      </m:r>
                      <m:r>
                        <a:rPr lang="en-US" sz="2000" b="1" i="1" smtClean="0">
                          <a:solidFill>
                            <a:schemeClr val="accent4"/>
                          </a:solidFill>
                          <a:latin typeface="Cambria Math" panose="02040503050406030204" pitchFamily="18" charset="0"/>
                        </a:rPr>
                        <m:t> </m:t>
                      </m:r>
                      <m:r>
                        <a:rPr lang="en-US" sz="2000" b="1" i="1" smtClean="0">
                          <a:solidFill>
                            <a:schemeClr val="accent4"/>
                          </a:solidFill>
                          <a:latin typeface="Cambria Math" panose="02040503050406030204" pitchFamily="18" charset="0"/>
                        </a:rPr>
                        <m:t>𝒍𝒂𝒚𝒆𝒓</m:t>
                      </m:r>
                      <m:r>
                        <a:rPr lang="en-US" sz="2000" b="1" i="1" smtClean="0">
                          <a:solidFill>
                            <a:schemeClr val="accent4"/>
                          </a:solidFill>
                          <a:latin typeface="Cambria Math" panose="02040503050406030204" pitchFamily="18" charset="0"/>
                        </a:rPr>
                        <m:t> </m:t>
                      </m:r>
                      <m:r>
                        <a:rPr lang="en-US" sz="2000" b="1" i="1">
                          <a:solidFill>
                            <a:schemeClr val="accent4"/>
                          </a:solidFill>
                          <a:latin typeface="Cambria Math" charset="0"/>
                        </a:rPr>
                        <m:t>𝒉</m:t>
                      </m:r>
                      <m:r>
                        <a:rPr lang="en-US" sz="2000" b="1" i="1">
                          <a:solidFill>
                            <a:schemeClr val="accent4"/>
                          </a:solidFill>
                          <a:latin typeface="Cambria Math" charset="0"/>
                        </a:rPr>
                        <m:t>=</m:t>
                      </m:r>
                      <m:r>
                        <a:rPr lang="el-GR" sz="2000" b="1" i="1">
                          <a:solidFill>
                            <a:schemeClr val="accent4"/>
                          </a:solidFill>
                          <a:latin typeface="Cambria Math" charset="0"/>
                        </a:rPr>
                        <m:t>𝝈</m:t>
                      </m:r>
                      <m:r>
                        <a:rPr lang="el-GR" sz="2000" b="1" i="1">
                          <a:solidFill>
                            <a:schemeClr val="accent4"/>
                          </a:solidFill>
                          <a:latin typeface="Cambria Math" charset="0"/>
                        </a:rPr>
                        <m:t>(</m:t>
                      </m:r>
                      <m:sSub>
                        <m:sSubPr>
                          <m:ctrlPr>
                            <a:rPr lang="en-US" sz="2000" b="1" i="1">
                              <a:solidFill>
                                <a:schemeClr val="accent4"/>
                              </a:solidFill>
                              <a:latin typeface="Cambria Math" panose="02040503050406030204" pitchFamily="18" charset="0"/>
                            </a:rPr>
                          </m:ctrlPr>
                        </m:sSubPr>
                        <m:e>
                          <m:r>
                            <a:rPr lang="en-US" sz="2000" b="1">
                              <a:solidFill>
                                <a:schemeClr val="accent4"/>
                              </a:solidFill>
                              <a:latin typeface="Cambria Math" charset="0"/>
                            </a:rPr>
                            <m:t>𝐖</m:t>
                          </m:r>
                        </m:e>
                        <m:sub>
                          <m:r>
                            <a:rPr lang="en-US" sz="2000" b="1" i="1">
                              <a:solidFill>
                                <a:schemeClr val="accent4"/>
                              </a:solidFill>
                              <a:latin typeface="Cambria Math" charset="0"/>
                            </a:rPr>
                            <m:t>𝟏</m:t>
                          </m:r>
                        </m:sub>
                      </m:sSub>
                      <m:r>
                        <a:rPr lang="en-US" sz="2000" b="1" i="1">
                          <a:solidFill>
                            <a:schemeClr val="accent4"/>
                          </a:solidFill>
                          <a:latin typeface="Cambria Math" charset="0"/>
                        </a:rPr>
                        <m:t>𝒙</m:t>
                      </m:r>
                      <m:r>
                        <a:rPr lang="en-US" sz="2000" b="1" i="1">
                          <a:solidFill>
                            <a:schemeClr val="accent4"/>
                          </a:solidFill>
                          <a:latin typeface="Cambria Math" charset="0"/>
                        </a:rPr>
                        <m:t>+</m:t>
                      </m:r>
                      <m:sSub>
                        <m:sSubPr>
                          <m:ctrlPr>
                            <a:rPr lang="en-US" sz="2000" b="1" i="1">
                              <a:solidFill>
                                <a:schemeClr val="accent4"/>
                              </a:solidFill>
                              <a:latin typeface="Cambria Math" panose="02040503050406030204" pitchFamily="18" charset="0"/>
                            </a:rPr>
                          </m:ctrlPr>
                        </m:sSubPr>
                        <m:e>
                          <m:r>
                            <a:rPr lang="en-US" sz="2000" b="1" i="1">
                              <a:solidFill>
                                <a:schemeClr val="accent4"/>
                              </a:solidFill>
                              <a:latin typeface="Cambria Math" charset="0"/>
                            </a:rPr>
                            <m:t>𝒃</m:t>
                          </m:r>
                        </m:e>
                        <m:sub>
                          <m:r>
                            <a:rPr lang="en-US" sz="2000" b="1" i="1">
                              <a:solidFill>
                                <a:schemeClr val="accent4"/>
                              </a:solidFill>
                              <a:latin typeface="Cambria Math" charset="0"/>
                            </a:rPr>
                            <m:t>𝟏</m:t>
                          </m:r>
                        </m:sub>
                      </m:sSub>
                      <m:r>
                        <a:rPr lang="en-US" sz="2000" b="1" i="1">
                          <a:solidFill>
                            <a:schemeClr val="accent4"/>
                          </a:solidFill>
                          <a:latin typeface="Cambria Math" charset="0"/>
                        </a:rPr>
                        <m:t>)</m:t>
                      </m:r>
                    </m:oMath>
                  </m:oMathPara>
                </a14:m>
                <a:endParaRPr lang="el-GR" sz="2000" b="1" dirty="0">
                  <a:solidFill>
                    <a:schemeClr val="accent4"/>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4805616" y="3520985"/>
                <a:ext cx="5099729" cy="307777"/>
              </a:xfrm>
              <a:prstGeom prst="rect">
                <a:avLst/>
              </a:prstGeom>
              <a:blipFill>
                <a:blip r:embed="rId8"/>
                <a:stretch>
                  <a:fillRect t="-4000" b="-3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5474274" y="4102594"/>
                <a:ext cx="369056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accent3"/>
                          </a:solidFill>
                          <a:latin typeface="Cambria Math" panose="02040503050406030204" pitchFamily="18" charset="0"/>
                        </a:rPr>
                        <m:t>𝒐𝒖𝒕𝒑𝒖𝒕</m:t>
                      </m:r>
                      <m:r>
                        <a:rPr lang="en-US" sz="2000" b="1" i="1" smtClean="0">
                          <a:solidFill>
                            <a:schemeClr val="accent3"/>
                          </a:solidFill>
                          <a:latin typeface="Cambria Math" panose="02040503050406030204" pitchFamily="18" charset="0"/>
                        </a:rPr>
                        <m:t> </m:t>
                      </m:r>
                      <m:r>
                        <a:rPr lang="en-US" sz="2000" b="1" i="1" smtClean="0">
                          <a:solidFill>
                            <a:schemeClr val="accent3"/>
                          </a:solidFill>
                          <a:latin typeface="Cambria Math" panose="02040503050406030204" pitchFamily="18" charset="0"/>
                        </a:rPr>
                        <m:t>𝒍𝒂𝒚𝒆𝒓</m:t>
                      </m:r>
                      <m:r>
                        <a:rPr lang="en-US" sz="2000" b="1" i="1" smtClean="0">
                          <a:solidFill>
                            <a:schemeClr val="accent3"/>
                          </a:solidFill>
                          <a:latin typeface="Cambria Math" panose="02040503050406030204" pitchFamily="18" charset="0"/>
                        </a:rPr>
                        <m:t> </m:t>
                      </m:r>
                      <m:r>
                        <a:rPr lang="en-US" sz="2000" b="1" i="1">
                          <a:solidFill>
                            <a:schemeClr val="accent3"/>
                          </a:solidFill>
                          <a:latin typeface="Cambria Math" charset="0"/>
                        </a:rPr>
                        <m:t>𝒚</m:t>
                      </m:r>
                      <m:r>
                        <a:rPr lang="en-US" sz="2000" b="1" i="1">
                          <a:solidFill>
                            <a:schemeClr val="accent3"/>
                          </a:solidFill>
                          <a:latin typeface="Cambria Math" charset="0"/>
                        </a:rPr>
                        <m:t>=</m:t>
                      </m:r>
                      <m:r>
                        <a:rPr lang="el-GR" sz="2000" b="1" i="1">
                          <a:solidFill>
                            <a:schemeClr val="accent3"/>
                          </a:solidFill>
                          <a:latin typeface="Cambria Math" charset="0"/>
                        </a:rPr>
                        <m:t>𝝈</m:t>
                      </m:r>
                      <m:r>
                        <a:rPr lang="el-GR" sz="2000" b="1" i="1">
                          <a:solidFill>
                            <a:schemeClr val="accent3"/>
                          </a:solidFill>
                          <a:latin typeface="Cambria Math" charset="0"/>
                        </a:rPr>
                        <m:t>(</m:t>
                      </m:r>
                      <m:sSub>
                        <m:sSubPr>
                          <m:ctrlPr>
                            <a:rPr lang="en-US" sz="2000" b="1" i="1">
                              <a:solidFill>
                                <a:schemeClr val="accent3"/>
                              </a:solidFill>
                              <a:latin typeface="Cambria Math" panose="02040503050406030204" pitchFamily="18" charset="0"/>
                            </a:rPr>
                          </m:ctrlPr>
                        </m:sSubPr>
                        <m:e>
                          <m:r>
                            <a:rPr lang="en-US" sz="2000" b="1" i="1">
                              <a:solidFill>
                                <a:schemeClr val="accent3"/>
                              </a:solidFill>
                              <a:latin typeface="Cambria Math" charset="0"/>
                            </a:rPr>
                            <m:t>𝑾</m:t>
                          </m:r>
                        </m:e>
                        <m:sub>
                          <m:r>
                            <a:rPr lang="en-US" sz="2000" b="1" i="1">
                              <a:solidFill>
                                <a:schemeClr val="accent3"/>
                              </a:solidFill>
                              <a:latin typeface="Cambria Math" charset="0"/>
                            </a:rPr>
                            <m:t>𝟐</m:t>
                          </m:r>
                        </m:sub>
                      </m:sSub>
                      <m:r>
                        <a:rPr lang="en-US" sz="2000" b="1" i="1">
                          <a:solidFill>
                            <a:schemeClr val="accent3"/>
                          </a:solidFill>
                          <a:latin typeface="Cambria Math" charset="0"/>
                        </a:rPr>
                        <m:t>𝒉</m:t>
                      </m:r>
                      <m:r>
                        <a:rPr lang="en-US" sz="2000" b="1" i="1">
                          <a:solidFill>
                            <a:schemeClr val="accent3"/>
                          </a:solidFill>
                          <a:latin typeface="Cambria Math" charset="0"/>
                        </a:rPr>
                        <m:t>+</m:t>
                      </m:r>
                      <m:sSub>
                        <m:sSubPr>
                          <m:ctrlPr>
                            <a:rPr lang="en-US" sz="2000" b="1" i="1">
                              <a:solidFill>
                                <a:schemeClr val="accent3"/>
                              </a:solidFill>
                              <a:latin typeface="Cambria Math" panose="02040503050406030204" pitchFamily="18" charset="0"/>
                            </a:rPr>
                          </m:ctrlPr>
                        </m:sSubPr>
                        <m:e>
                          <m:r>
                            <a:rPr lang="en-US" sz="2000" b="1" i="1">
                              <a:solidFill>
                                <a:schemeClr val="accent3"/>
                              </a:solidFill>
                              <a:latin typeface="Cambria Math" charset="0"/>
                            </a:rPr>
                            <m:t>𝒃</m:t>
                          </m:r>
                        </m:e>
                        <m:sub>
                          <m:r>
                            <a:rPr lang="en-US" sz="2000" b="1" i="1">
                              <a:solidFill>
                                <a:schemeClr val="accent3"/>
                              </a:solidFill>
                              <a:latin typeface="Cambria Math" charset="0"/>
                            </a:rPr>
                            <m:t>𝟐</m:t>
                          </m:r>
                        </m:sub>
                      </m:sSub>
                      <m:r>
                        <a:rPr lang="en-US" sz="2000" b="1" i="1">
                          <a:solidFill>
                            <a:schemeClr val="accent3"/>
                          </a:solidFill>
                          <a:latin typeface="Cambria Math" charset="0"/>
                        </a:rPr>
                        <m:t>)</m:t>
                      </m:r>
                    </m:oMath>
                  </m:oMathPara>
                </a14:m>
                <a:endParaRPr lang="el-GR" sz="2000" b="1" dirty="0">
                  <a:solidFill>
                    <a:schemeClr val="accent3"/>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5474274" y="4102594"/>
                <a:ext cx="3690561" cy="307777"/>
              </a:xfrm>
              <a:prstGeom prst="rect">
                <a:avLst/>
              </a:prstGeom>
              <a:blipFill>
                <a:blip r:embed="rId9"/>
                <a:stretch>
                  <a:fillRect l="-1653" t="-2000" r="-2149" b="-36000"/>
                </a:stretch>
              </a:blipFill>
            </p:spPr>
            <p:txBody>
              <a:bodyPr/>
              <a:lstStyle/>
              <a:p>
                <a:r>
                  <a:rPr lang="en-US">
                    <a:noFill/>
                  </a:rPr>
                  <a:t> </a:t>
                </a:r>
              </a:p>
            </p:txBody>
          </p:sp>
        </mc:Fallback>
      </mc:AlternateContent>
      <p:grpSp>
        <p:nvGrpSpPr>
          <p:cNvPr id="28" name="Group 27"/>
          <p:cNvGrpSpPr/>
          <p:nvPr/>
        </p:nvGrpSpPr>
        <p:grpSpPr>
          <a:xfrm>
            <a:off x="6558964" y="2625026"/>
            <a:ext cx="2597562" cy="1540306"/>
            <a:chOff x="5726611" y="2799072"/>
            <a:chExt cx="2602628" cy="1540306"/>
          </a:xfrm>
        </p:grpSpPr>
        <p:sp>
          <p:nvSpPr>
            <p:cNvPr id="16" name="Ορθογώνιο 17"/>
            <p:cNvSpPr/>
            <p:nvPr/>
          </p:nvSpPr>
          <p:spPr>
            <a:xfrm>
              <a:off x="5726611" y="2824561"/>
              <a:ext cx="1117422" cy="431978"/>
            </a:xfrm>
            <a:prstGeom prst="rect">
              <a:avLst/>
            </a:prstGeom>
          </p:spPr>
          <p:txBody>
            <a:bodyPr wrap="none">
              <a:spAutoFit/>
            </a:bodyPr>
            <a:lstStyle/>
            <a:p>
              <a:r>
                <a:rPr lang="en-US" sz="2207" dirty="0"/>
                <a:t>Weights</a:t>
              </a:r>
            </a:p>
          </p:txBody>
        </p:sp>
        <p:cxnSp>
          <p:nvCxnSpPr>
            <p:cNvPr id="18" name="Ευθύγραμμο βέλος σύνδεσης 20"/>
            <p:cNvCxnSpPr>
              <a:stCxn id="16" idx="2"/>
            </p:cNvCxnSpPr>
            <p:nvPr/>
          </p:nvCxnSpPr>
          <p:spPr>
            <a:xfrm>
              <a:off x="6285322" y="3256539"/>
              <a:ext cx="884216" cy="4385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Ευθύγραμμο βέλος σύνδεσης 22"/>
            <p:cNvCxnSpPr>
              <a:stCxn id="16" idx="2"/>
            </p:cNvCxnSpPr>
            <p:nvPr/>
          </p:nvCxnSpPr>
          <p:spPr>
            <a:xfrm>
              <a:off x="6285322" y="3256539"/>
              <a:ext cx="884216" cy="10828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Ορθογώνιο 17"/>
            <p:cNvSpPr/>
            <p:nvPr/>
          </p:nvSpPr>
          <p:spPr>
            <a:xfrm>
              <a:off x="7424667" y="2799072"/>
              <a:ext cx="904572" cy="431978"/>
            </a:xfrm>
            <a:prstGeom prst="rect">
              <a:avLst/>
            </a:prstGeom>
          </p:spPr>
          <p:txBody>
            <a:bodyPr wrap="none">
              <a:spAutoFit/>
            </a:bodyPr>
            <a:lstStyle/>
            <a:p>
              <a:r>
                <a:rPr lang="en-US" sz="2207" dirty="0"/>
                <a:t>Biases</a:t>
              </a:r>
            </a:p>
          </p:txBody>
        </p:sp>
        <p:cxnSp>
          <p:nvCxnSpPr>
            <p:cNvPr id="37" name="Ευθύγραμμο βέλος σύνδεσης 20"/>
            <p:cNvCxnSpPr>
              <a:stCxn id="31" idx="2"/>
            </p:cNvCxnSpPr>
            <p:nvPr/>
          </p:nvCxnSpPr>
          <p:spPr>
            <a:xfrm>
              <a:off x="7876954" y="3231050"/>
              <a:ext cx="212925" cy="4446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Ευθύγραμμο βέλος σύνδεσης 20"/>
            <p:cNvCxnSpPr>
              <a:stCxn id="31" idx="2"/>
            </p:cNvCxnSpPr>
            <p:nvPr/>
          </p:nvCxnSpPr>
          <p:spPr>
            <a:xfrm>
              <a:off x="7876954" y="3231050"/>
              <a:ext cx="43164" cy="9434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29" name="Group 28"/>
          <p:cNvGrpSpPr/>
          <p:nvPr/>
        </p:nvGrpSpPr>
        <p:grpSpPr>
          <a:xfrm>
            <a:off x="6219195" y="3900876"/>
            <a:ext cx="2482987" cy="1143191"/>
            <a:chOff x="5637119" y="3866249"/>
            <a:chExt cx="2482987" cy="1143191"/>
          </a:xfrm>
        </p:grpSpPr>
        <p:sp>
          <p:nvSpPr>
            <p:cNvPr id="17" name="Ορθογώνιο 18"/>
            <p:cNvSpPr/>
            <p:nvPr/>
          </p:nvSpPr>
          <p:spPr>
            <a:xfrm>
              <a:off x="5637119" y="4577462"/>
              <a:ext cx="2482987" cy="431978"/>
            </a:xfrm>
            <a:prstGeom prst="rect">
              <a:avLst/>
            </a:prstGeom>
          </p:spPr>
          <p:txBody>
            <a:bodyPr wrap="none">
              <a:spAutoFit/>
            </a:bodyPr>
            <a:lstStyle/>
            <a:p>
              <a:r>
                <a:rPr lang="en-US" sz="2207" dirty="0"/>
                <a:t>Activation functions</a:t>
              </a:r>
            </a:p>
          </p:txBody>
        </p:sp>
        <p:cxnSp>
          <p:nvCxnSpPr>
            <p:cNvPr id="20" name="Ευθύγραμμο βέλος σύνδεσης 24"/>
            <p:cNvCxnSpPr/>
            <p:nvPr/>
          </p:nvCxnSpPr>
          <p:spPr>
            <a:xfrm flipV="1">
              <a:off x="6857276" y="4375163"/>
              <a:ext cx="234863" cy="3092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Ευθύγραμμο βέλος σύνδεσης 26"/>
            <p:cNvCxnSpPr/>
            <p:nvPr/>
          </p:nvCxnSpPr>
          <p:spPr>
            <a:xfrm flipV="1">
              <a:off x="6857276" y="3866249"/>
              <a:ext cx="302368" cy="8268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30" name="Group 29"/>
          <p:cNvGrpSpPr/>
          <p:nvPr/>
        </p:nvGrpSpPr>
        <p:grpSpPr>
          <a:xfrm>
            <a:off x="5083434" y="5655716"/>
            <a:ext cx="4572000" cy="1327030"/>
            <a:chOff x="5083434" y="5655716"/>
            <a:chExt cx="4572000" cy="1327030"/>
          </a:xfrm>
        </p:grpSpPr>
        <p:sp>
          <p:nvSpPr>
            <p:cNvPr id="26" name="Rectangle 25"/>
            <p:cNvSpPr/>
            <p:nvPr/>
          </p:nvSpPr>
          <p:spPr>
            <a:xfrm>
              <a:off x="5083434" y="5655716"/>
              <a:ext cx="4572000" cy="1327030"/>
            </a:xfrm>
            <a:prstGeom prst="rect">
              <a:avLst/>
            </a:prstGeom>
          </p:spPr>
          <p:txBody>
            <a:bodyPr>
              <a:spAutoFit/>
            </a:bodyPr>
            <a:lstStyle/>
            <a:p>
              <a:pPr algn="ctr"/>
              <a:r>
                <a:rPr lang="en-US" dirty="0"/>
                <a:t>4 + 2 = 6 neurons (not counting inputs)</a:t>
              </a:r>
            </a:p>
            <a:p>
              <a:pPr algn="ctr"/>
              <a:r>
                <a:rPr lang="en-US" dirty="0"/>
                <a:t>[3 × 4] + [4 × 2] = 20 weights </a:t>
              </a:r>
            </a:p>
            <a:p>
              <a:pPr algn="ctr"/>
              <a:r>
                <a:rPr lang="en-US" dirty="0"/>
                <a:t>4 + 2 = 6 biases</a:t>
              </a:r>
            </a:p>
            <a:p>
              <a:pPr algn="ctr"/>
              <a:r>
                <a:rPr lang="en-US" dirty="0">
                  <a:solidFill>
                    <a:schemeClr val="accent2"/>
                  </a:solidFill>
                </a:rPr>
                <a:t>26</a:t>
              </a:r>
              <a:r>
                <a:rPr lang="en-US" dirty="0"/>
                <a:t> </a:t>
              </a:r>
              <a:r>
                <a:rPr lang="en-US" dirty="0">
                  <a:solidFill>
                    <a:schemeClr val="accent2"/>
                  </a:solidFill>
                </a:rPr>
                <a:t>learnable parameters</a:t>
              </a:r>
            </a:p>
          </p:txBody>
        </p:sp>
        <p:cxnSp>
          <p:nvCxnSpPr>
            <p:cNvPr id="27" name="Ευθεία γραμμή σύνδεσης 9"/>
            <p:cNvCxnSpPr/>
            <p:nvPr/>
          </p:nvCxnSpPr>
          <p:spPr>
            <a:xfrm>
              <a:off x="5272904" y="6622504"/>
              <a:ext cx="415788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TextBox 24"/>
          <p:cNvSpPr txBox="1"/>
          <p:nvPr/>
        </p:nvSpPr>
        <p:spPr>
          <a:xfrm>
            <a:off x="1716832" y="7526179"/>
            <a:ext cx="6912768" cy="246221"/>
          </a:xfrm>
          <a:prstGeom prst="rect">
            <a:avLst/>
          </a:prstGeom>
          <a:noFill/>
        </p:spPr>
        <p:txBody>
          <a:bodyPr wrap="square" rtlCol="0">
            <a:spAutoFit/>
          </a:bodyPr>
          <a:lstStyle/>
          <a:p>
            <a:pPr algn="ctr"/>
            <a:r>
              <a:rPr lang="en-US" sz="1000" dirty="0"/>
              <a:t>Slide credit: </a:t>
            </a:r>
            <a:r>
              <a:rPr lang="en-US" sz="1000" dirty="0" err="1"/>
              <a:t>Ismini</a:t>
            </a:r>
            <a:r>
              <a:rPr lang="en-US" sz="1000" dirty="0"/>
              <a:t> </a:t>
            </a:r>
            <a:r>
              <a:rPr lang="en-US" sz="1000" dirty="0" err="1"/>
              <a:t>Lourentzou</a:t>
            </a:r>
            <a:r>
              <a:rPr lang="en-US" sz="1000" dirty="0"/>
              <a:t> – Introduction to Deep Learning</a:t>
            </a:r>
          </a:p>
        </p:txBody>
      </p:sp>
    </p:spTree>
    <p:extLst>
      <p:ext uri="{BB962C8B-B14F-4D97-AF65-F5344CB8AC3E}">
        <p14:creationId xmlns:p14="http://schemas.microsoft.com/office/powerpoint/2010/main" val="4011843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471101"/>
      </a:dk2>
      <a:lt2>
        <a:srgbClr val="E7E8E2"/>
      </a:lt2>
      <a:accent1>
        <a:srgbClr val="A6B727"/>
      </a:accent1>
      <a:accent2>
        <a:srgbClr val="F04304"/>
      </a:accent2>
      <a:accent3>
        <a:srgbClr val="EF8606"/>
      </a:accent3>
      <a:accent4>
        <a:srgbClr val="F2C100"/>
      </a:accent4>
      <a:accent5>
        <a:srgbClr val="A65001"/>
      </a:accent5>
      <a:accent6>
        <a:srgbClr val="BA9585"/>
      </a:accent6>
      <a:hlink>
        <a:srgbClr val="00B0F0"/>
      </a:hlink>
      <a:folHlink>
        <a:srgbClr val="7F7F7F"/>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3A8A2BB7-7C5E-4EB2-B1F1-CFFF0F57E77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TM03457491[[fn=Metropolitan]]</Template>
  <TotalTime>10258</TotalTime>
  <Words>4773</Words>
  <Application>Microsoft Office PowerPoint</Application>
  <PresentationFormat>Custom</PresentationFormat>
  <Paragraphs>910</Paragraphs>
  <Slides>59</Slides>
  <Notes>32</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59</vt:i4>
      </vt:variant>
    </vt:vector>
  </HeadingPairs>
  <TitlesOfParts>
    <vt:vector size="70" baseType="lpstr">
      <vt:lpstr>Arial</vt:lpstr>
      <vt:lpstr>Calibri</vt:lpstr>
      <vt:lpstr>Calibri Light</vt:lpstr>
      <vt:lpstr>Cambria Math</vt:lpstr>
      <vt:lpstr>Courier New</vt:lpstr>
      <vt:lpstr>Palatino Linotype</vt:lpstr>
      <vt:lpstr>times</vt:lpstr>
      <vt:lpstr>Times New Roman</vt:lpstr>
      <vt:lpstr>Wingdings</vt:lpstr>
      <vt:lpstr>Metropolitan</vt:lpstr>
      <vt:lpstr>方程式</vt:lpstr>
      <vt:lpstr>Deep Learning In a Nutshell</vt:lpstr>
      <vt:lpstr>ML vs. Deep Learning</vt:lpstr>
      <vt:lpstr>ML vs. Deep Learning</vt:lpstr>
      <vt:lpstr>ML vs. Deep Learning</vt:lpstr>
      <vt:lpstr>Why is DL Useful?</vt:lpstr>
      <vt:lpstr>Introduction to Neural Networks </vt:lpstr>
      <vt:lpstr>Introduction to Neural Networks </vt:lpstr>
      <vt:lpstr>Elements of Neural Networks </vt:lpstr>
      <vt:lpstr>Elements of Neural Networks </vt:lpstr>
      <vt:lpstr>Elements of Neural Networks </vt:lpstr>
      <vt:lpstr>Elements of Neural Networks </vt:lpstr>
      <vt:lpstr>Elements of Neural Networks </vt:lpstr>
      <vt:lpstr>Matrix Operation</vt:lpstr>
      <vt:lpstr>Matrix Operation</vt:lpstr>
      <vt:lpstr>Matrix Operation</vt:lpstr>
      <vt:lpstr>Matrix Operation</vt:lpstr>
      <vt:lpstr>Softmax Layer</vt:lpstr>
      <vt:lpstr>Softmax Layer</vt:lpstr>
      <vt:lpstr>Activation Functions</vt:lpstr>
      <vt:lpstr>Activation: Sigmoid</vt:lpstr>
      <vt:lpstr>Activation: Tanh</vt:lpstr>
      <vt:lpstr>Activation: ReLU</vt:lpstr>
      <vt:lpstr>Activation: Leaky ReLU</vt:lpstr>
      <vt:lpstr>Activation: Linear Function</vt:lpstr>
      <vt:lpstr>Training NNs</vt:lpstr>
      <vt:lpstr>Training NNs</vt:lpstr>
      <vt:lpstr>Training NNs</vt:lpstr>
      <vt:lpstr>Training NNs</vt:lpstr>
      <vt:lpstr>Training NNs</vt:lpstr>
      <vt:lpstr>Loss Functions</vt:lpstr>
      <vt:lpstr>Loss Functions</vt:lpstr>
      <vt:lpstr>Training NNs</vt:lpstr>
      <vt:lpstr>Gradient Descent Algorithm</vt:lpstr>
      <vt:lpstr>Gradient Descent Algorithm</vt:lpstr>
      <vt:lpstr>Gradient Descent Algorithm</vt:lpstr>
      <vt:lpstr>Gradient Descent Algorithm</vt:lpstr>
      <vt:lpstr>Gradient Descent Algorithm</vt:lpstr>
      <vt:lpstr>Backpropagation</vt:lpstr>
      <vt:lpstr>Mini-batch Gradient Descent</vt:lpstr>
      <vt:lpstr>Stochastic Gradient Descent</vt:lpstr>
      <vt:lpstr>Problems with Gradient Descent</vt:lpstr>
      <vt:lpstr>Gradient Descent with Momentum</vt:lpstr>
      <vt:lpstr>Gradient Descent with Momentum</vt:lpstr>
      <vt:lpstr>Adam</vt:lpstr>
      <vt:lpstr>Learning Rate</vt:lpstr>
      <vt:lpstr>Learning Rate</vt:lpstr>
      <vt:lpstr>Learning Rate Scheduling</vt:lpstr>
      <vt:lpstr>Vanishing Gradient Problem</vt:lpstr>
      <vt:lpstr>Generalization</vt:lpstr>
      <vt:lpstr>Overfitting</vt:lpstr>
      <vt:lpstr>Regularization: Weight Decay</vt:lpstr>
      <vt:lpstr>Regularization: Weight Decay</vt:lpstr>
      <vt:lpstr>Regularization: Weight Decay</vt:lpstr>
      <vt:lpstr>Regularization: Dropout</vt:lpstr>
      <vt:lpstr>Regularization: Dropout</vt:lpstr>
      <vt:lpstr>Regularization: Early Stopping</vt:lpstr>
      <vt:lpstr>Batch Normalization</vt:lpstr>
      <vt:lpstr>Hyper-parameter Tuning</vt:lpstr>
      <vt:lpstr>Hyper-parameter Tuning</vt:lpstr>
    </vt:vector>
  </TitlesOfParts>
  <Company>Sheridan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Rosen, Kory</cp:lastModifiedBy>
  <cp:revision>2837</cp:revision>
  <cp:lastPrinted>2016-01-16T17:38:40Z</cp:lastPrinted>
  <dcterms:created xsi:type="dcterms:W3CDTF">2014-06-16T13:46:25Z</dcterms:created>
  <dcterms:modified xsi:type="dcterms:W3CDTF">2024-04-24T23:29:36Z</dcterms:modified>
</cp:coreProperties>
</file>